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321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24"/>
    <p:restoredTop sz="96208"/>
  </p:normalViewPr>
  <p:slideViewPr>
    <p:cSldViewPr snapToGrid="0" snapToObjects="1">
      <p:cViewPr varScale="1">
        <p:scale>
          <a:sx n="124" d="100"/>
          <a:sy n="124" d="100"/>
        </p:scale>
        <p:origin x="8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8F1C4-BA24-C647-AA67-3018B5E67186}" type="datetimeFigureOut">
              <a:rPr lang="en-US" smtClean="0"/>
              <a:t>10/30/21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27A77-1E8A-0445-B785-DBA452932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8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354A8-08B1-6447-ABE3-1560985109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90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10/30/21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3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10/30/21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7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10/30/21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7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10/30/21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3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10/30/21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10/30/21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9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10/30/21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1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10/30/21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5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10/30/21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10/30/21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6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10/30/21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8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C746E-9576-F044-B590-EE7ACDCC0F72}" type="datetimeFigureOut">
              <a:rPr lang="en-US" smtClean="0"/>
              <a:t>10/30/21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9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12682500/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hyperlink" Target="https://pubmed.ncbi.nlm.nih.gov/21700908/" TargetMode="Externa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emcrit.org/rush-exam/original-rush-article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tfl.com/brash-syndrome/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5" Type="http://schemas.openxmlformats.org/officeDocument/2006/relationships/hyperlink" Target="https://ccforum.biomedcentral.com/articles/10.1186/cc9247" TargetMode="External"/><Relationship Id="rId10" Type="http://schemas.openxmlformats.org/officeDocument/2006/relationships/hyperlink" Target="https://emcrit.org/wp-content/uploads/2011/03/New-RUSH-Review-Article1.pdf" TargetMode="External"/><Relationship Id="rId4" Type="http://schemas.openxmlformats.org/officeDocument/2006/relationships/image" Target="../media/image2.tiff"/><Relationship Id="rId9" Type="http://schemas.openxmlformats.org/officeDocument/2006/relationships/hyperlink" Target="https://creativecommons.org/licenses/by-sa/3.0/" TargetMode="External"/><Relationship Id="rId14" Type="http://schemas.openxmlformats.org/officeDocument/2006/relationships/hyperlink" Target="https://anesthesiologie.umontreal.ca/wp-content/uploads/sites/33/Kumar-Retour-veineux-CCM-part-2-2013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4B6D282E-B724-3C4B-91F7-48790EFF3ECB}"/>
              </a:ext>
            </a:extLst>
          </p:cNvPr>
          <p:cNvCxnSpPr/>
          <p:nvPr/>
        </p:nvCxnSpPr>
        <p:spPr>
          <a:xfrm>
            <a:off x="315535" y="5885723"/>
            <a:ext cx="174848" cy="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B3EA7C8D-780E-D443-9A7E-087A12DA4604}"/>
              </a:ext>
            </a:extLst>
          </p:cNvPr>
          <p:cNvCxnSpPr/>
          <p:nvPr/>
        </p:nvCxnSpPr>
        <p:spPr>
          <a:xfrm>
            <a:off x="311424" y="5742243"/>
            <a:ext cx="174848" cy="0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23D48978-DC86-C247-B285-F67C1D0C58FE}"/>
              </a:ext>
            </a:extLst>
          </p:cNvPr>
          <p:cNvCxnSpPr>
            <a:cxnSpLocks/>
          </p:cNvCxnSpPr>
          <p:nvPr/>
        </p:nvCxnSpPr>
        <p:spPr>
          <a:xfrm flipH="1" flipV="1">
            <a:off x="475270" y="5886428"/>
            <a:ext cx="642024" cy="52970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7FE93738-3D8B-DC46-893A-395F06361A21}"/>
              </a:ext>
            </a:extLst>
          </p:cNvPr>
          <p:cNvSpPr/>
          <p:nvPr/>
        </p:nvSpPr>
        <p:spPr>
          <a:xfrm>
            <a:off x="6847954" y="5410587"/>
            <a:ext cx="2174875" cy="1475835"/>
          </a:xfrm>
          <a:prstGeom prst="roundRect">
            <a:avLst>
              <a:gd name="adj" fmla="val 61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2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3853501" y="16825"/>
            <a:ext cx="24636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by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Nick Mark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MD 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2" y="-127000"/>
            <a:ext cx="3849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cap="small" dirty="0">
                <a:solidFill>
                  <a:prstClr val="black"/>
                </a:solidFill>
                <a:latin typeface="Corbel" panose="020B0503020204020204" pitchFamily="34" charset="0"/>
              </a:rPr>
              <a:t>a</a:t>
            </a:r>
            <a:r>
              <a:rPr kumimoji="0" lang="en-US" sz="24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bordarea</a:t>
            </a: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formelor</a:t>
            </a: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de soc</a:t>
            </a:r>
            <a:endParaRPr kumimoji="0" lang="en-US" sz="2400" b="0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35978" y="-5276"/>
            <a:ext cx="968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onepagericu.com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Condensed Medium" panose="020B0602020204020303" pitchFamily="34" charset="-79"/>
              <a:ea typeface="+mn-ea"/>
              <a:cs typeface="Futura Condensed Medium" panose="020B0602020204020303" pitchFamily="34" charset="-79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@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nickmmark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Condensed Medium" panose="020B0602020204020303" pitchFamily="34" charset="-79"/>
              <a:ea typeface="+mn-ea"/>
              <a:cs typeface="Futura Condensed Medium" panose="020B0602020204020303" pitchFamily="34" charset="-79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Translation by @</a:t>
            </a:r>
            <a:r>
              <a:rPr lang="en-US" sz="600" dirty="0">
                <a:solidFill>
                  <a:prstClr val="black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udorB</a:t>
            </a:r>
            <a:r>
              <a:rPr lang="en-US" sz="600" dirty="0" err="1">
                <a:solidFill>
                  <a:prstClr val="black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orjog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Condensed Medium" panose="020B0602020204020303" pitchFamily="34" charset="-79"/>
              <a:ea typeface="+mn-ea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0" y="3908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863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2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319" y="227319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1979 Dot Matrix" pitchFamily="2" charset="-79"/>
                  <a:ea typeface="+mn-ea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380A1FE-AD07-1C48-9CFF-DB2755548591}"/>
              </a:ext>
            </a:extLst>
          </p:cNvPr>
          <p:cNvSpPr/>
          <p:nvPr/>
        </p:nvSpPr>
        <p:spPr>
          <a:xfrm>
            <a:off x="4488360" y="358084"/>
            <a:ext cx="1941598" cy="924573"/>
          </a:xfrm>
          <a:prstGeom prst="roundRect">
            <a:avLst>
              <a:gd name="adj" fmla="val 997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2B48C9-0A3A-DC4D-964B-39008DD37AF6}"/>
              </a:ext>
            </a:extLst>
          </p:cNvPr>
          <p:cNvSpPr txBox="1"/>
          <p:nvPr/>
        </p:nvSpPr>
        <p:spPr>
          <a:xfrm>
            <a:off x="4549711" y="339446"/>
            <a:ext cx="17189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SOC </a:t>
            </a:r>
            <a:r>
              <a:rPr kumimoji="0" lang="en-US" sz="11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Nediferentiat</a:t>
            </a:r>
            <a:endParaRPr kumimoji="0" lang="en-US" sz="11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15A5548-EF0D-DD49-9AE9-ACBB22B048F8}"/>
              </a:ext>
            </a:extLst>
          </p:cNvPr>
          <p:cNvSpPr/>
          <p:nvPr/>
        </p:nvSpPr>
        <p:spPr>
          <a:xfrm>
            <a:off x="551523" y="1829418"/>
            <a:ext cx="2104463" cy="1341572"/>
          </a:xfrm>
          <a:prstGeom prst="roundRect">
            <a:avLst>
              <a:gd name="adj" fmla="val 6562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0130E21-6839-B344-91C8-3C6A986E52B8}"/>
              </a:ext>
            </a:extLst>
          </p:cNvPr>
          <p:cNvSpPr/>
          <p:nvPr/>
        </p:nvSpPr>
        <p:spPr>
          <a:xfrm>
            <a:off x="2701349" y="1829416"/>
            <a:ext cx="2104463" cy="1341574"/>
          </a:xfrm>
          <a:prstGeom prst="roundRect">
            <a:avLst>
              <a:gd name="adj" fmla="val 6158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B9E53A4-38B7-D74E-8D3E-C457DD9F7338}"/>
              </a:ext>
            </a:extLst>
          </p:cNvPr>
          <p:cNvSpPr/>
          <p:nvPr/>
        </p:nvSpPr>
        <p:spPr>
          <a:xfrm>
            <a:off x="4847811" y="1829415"/>
            <a:ext cx="2104463" cy="1354679"/>
          </a:xfrm>
          <a:prstGeom prst="roundRect">
            <a:avLst>
              <a:gd name="adj" fmla="val 4720"/>
            </a:avLst>
          </a:prstGeom>
          <a:solidFill>
            <a:srgbClr val="C000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D0C7955-8597-2146-BE9B-6046838CE71A}"/>
              </a:ext>
            </a:extLst>
          </p:cNvPr>
          <p:cNvSpPr/>
          <p:nvPr/>
        </p:nvSpPr>
        <p:spPr>
          <a:xfrm>
            <a:off x="6988168" y="1829416"/>
            <a:ext cx="2104463" cy="1341574"/>
          </a:xfrm>
          <a:prstGeom prst="roundRect">
            <a:avLst>
              <a:gd name="adj" fmla="val 4720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5ACF9E-F1EB-2548-A16E-830259BFA61C}"/>
              </a:ext>
            </a:extLst>
          </p:cNvPr>
          <p:cNvSpPr/>
          <p:nvPr/>
        </p:nvSpPr>
        <p:spPr>
          <a:xfrm>
            <a:off x="997589" y="1776765"/>
            <a:ext cx="1252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small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CARDIOGENIC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BC3238-7F9D-534B-8DC7-727FE5A11501}"/>
              </a:ext>
            </a:extLst>
          </p:cNvPr>
          <p:cNvSpPr/>
          <p:nvPr/>
        </p:nvSpPr>
        <p:spPr>
          <a:xfrm>
            <a:off x="3151294" y="1776765"/>
            <a:ext cx="12406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small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OBSTRUCTIV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5E197B-910B-E747-9849-AC21109B6ABA}"/>
              </a:ext>
            </a:extLst>
          </p:cNvPr>
          <p:cNvSpPr/>
          <p:nvPr/>
        </p:nvSpPr>
        <p:spPr>
          <a:xfrm>
            <a:off x="5282004" y="1743832"/>
            <a:ext cx="12206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DISTRIBUTIV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466AD2-6977-394D-98D7-C61D7BB9C3D9}"/>
              </a:ext>
            </a:extLst>
          </p:cNvPr>
          <p:cNvSpPr/>
          <p:nvPr/>
        </p:nvSpPr>
        <p:spPr>
          <a:xfrm>
            <a:off x="7414735" y="1776765"/>
            <a:ext cx="13094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sm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HIPOVOLEMIC</a:t>
            </a:r>
          </a:p>
        </p:txBody>
      </p: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D1FC2484-7A3C-6244-9332-1719B9A3BCF2}"/>
              </a:ext>
            </a:extLst>
          </p:cNvPr>
          <p:cNvCxnSpPr>
            <a:cxnSpLocks/>
            <a:stCxn id="20" idx="0"/>
            <a:endCxn id="21" idx="0"/>
          </p:cNvCxnSpPr>
          <p:nvPr/>
        </p:nvCxnSpPr>
        <p:spPr>
          <a:xfrm rot="5400000" flipH="1" flipV="1">
            <a:off x="2678667" y="754504"/>
            <a:ext cx="2" cy="2149826"/>
          </a:xfrm>
          <a:prstGeom prst="bentConnector3">
            <a:avLst>
              <a:gd name="adj1" fmla="val 11430100000"/>
            </a:avLst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E28688B3-CDCD-EB45-B1E4-9BC70DA43E21}"/>
              </a:ext>
            </a:extLst>
          </p:cNvPr>
          <p:cNvCxnSpPr>
            <a:cxnSpLocks/>
            <a:stCxn id="16" idx="2"/>
            <a:endCxn id="22" idx="0"/>
          </p:cNvCxnSpPr>
          <p:nvPr/>
        </p:nvCxnSpPr>
        <p:spPr>
          <a:xfrm rot="16200000" flipH="1">
            <a:off x="5406222" y="1335594"/>
            <a:ext cx="546758" cy="440884"/>
          </a:xfrm>
          <a:prstGeom prst="bentConnector3">
            <a:avLst>
              <a:gd name="adj1" fmla="val 25794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F839EF45-6767-2943-B754-F6CF8BAEE1FB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 rot="16200000" flipH="1">
            <a:off x="6476400" y="265415"/>
            <a:ext cx="546759" cy="2581241"/>
          </a:xfrm>
          <a:prstGeom prst="bentConnector3">
            <a:avLst>
              <a:gd name="adj1" fmla="val 25794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3E20F7CD-CFAF-C142-A9EF-91FB4542A626}"/>
              </a:ext>
            </a:extLst>
          </p:cNvPr>
          <p:cNvCxnSpPr>
            <a:cxnSpLocks/>
            <a:stCxn id="44" idx="0"/>
            <a:endCxn id="16" idx="2"/>
          </p:cNvCxnSpPr>
          <p:nvPr/>
        </p:nvCxnSpPr>
        <p:spPr>
          <a:xfrm rot="5400000" flipH="1" flipV="1">
            <a:off x="3929953" y="27999"/>
            <a:ext cx="274547" cy="2783865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637E2818-14FC-6944-80F8-C37B38FCAE88}"/>
              </a:ext>
            </a:extLst>
          </p:cNvPr>
          <p:cNvSpPr/>
          <p:nvPr/>
        </p:nvSpPr>
        <p:spPr>
          <a:xfrm>
            <a:off x="2516798" y="1557204"/>
            <a:ext cx="316992" cy="182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FCC426A-46A0-8A4F-AAC2-6CE578A6E003}"/>
              </a:ext>
            </a:extLst>
          </p:cNvPr>
          <p:cNvSpPr/>
          <p:nvPr/>
        </p:nvSpPr>
        <p:spPr>
          <a:xfrm>
            <a:off x="2040250" y="1541694"/>
            <a:ext cx="1505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cap="small" dirty="0" err="1">
                <a:latin typeface="Calibri Light" panose="020F0302020204030204"/>
                <a:cs typeface="Futura Medium" panose="020B0602020204020303" pitchFamily="34" charset="-79"/>
              </a:rPr>
              <a:t>Probleme</a:t>
            </a:r>
            <a:r>
              <a:rPr lang="en-US" sz="1200" b="1" cap="small" dirty="0">
                <a:latin typeface="Calibri Light" panose="020F0302020204030204"/>
                <a:cs typeface="Futura Medium" panose="020B0602020204020303" pitchFamily="34" charset="-79"/>
              </a:rPr>
              <a:t> de</a:t>
            </a:r>
            <a:r>
              <a:rPr kumimoji="0" lang="en-US" sz="1200" b="1" i="0" u="none" strike="noStrike" kern="1200" cap="small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POMPA</a:t>
            </a:r>
            <a:endParaRPr kumimoji="0" lang="en-US" sz="12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02737CC-F64B-DB48-88E2-D9CED45323C6}"/>
              </a:ext>
            </a:extLst>
          </p:cNvPr>
          <p:cNvSpPr/>
          <p:nvPr/>
        </p:nvSpPr>
        <p:spPr>
          <a:xfrm>
            <a:off x="4439115" y="1408228"/>
            <a:ext cx="15370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cap="small" dirty="0" err="1">
                <a:latin typeface="Calibri Light" panose="020F0302020204030204"/>
                <a:cs typeface="Futura Medium" panose="020B0602020204020303" pitchFamily="34" charset="-79"/>
              </a:rPr>
              <a:t>Probleme</a:t>
            </a:r>
            <a:r>
              <a:rPr lang="en-US" sz="1200" b="1" cap="small" dirty="0">
                <a:latin typeface="Calibri Light" panose="020F0302020204030204"/>
                <a:cs typeface="Futura Medium" panose="020B0602020204020303" pitchFamily="34" charset="-79"/>
              </a:rPr>
              <a:t> de</a:t>
            </a:r>
            <a:r>
              <a:rPr lang="en-US" sz="1200" b="1" cap="small" dirty="0">
                <a:solidFill>
                  <a:srgbClr val="C00000"/>
                </a:solidFill>
                <a:latin typeface="Calibri Light" panose="020F0302020204030204"/>
                <a:cs typeface="Futura Medium" panose="020B0602020204020303" pitchFamily="34" charset="-79"/>
              </a:rPr>
              <a:t> </a:t>
            </a:r>
            <a:r>
              <a:rPr lang="en-US" sz="1200" b="1" cap="small" dirty="0" err="1">
                <a:solidFill>
                  <a:srgbClr val="C00000"/>
                </a:solidFill>
                <a:latin typeface="Calibri Light" panose="020F0302020204030204"/>
                <a:cs typeface="Futura Medium" panose="020B0602020204020303" pitchFamily="34" charset="-79"/>
              </a:rPr>
              <a:t>Conducte</a:t>
            </a:r>
            <a:endParaRPr kumimoji="0" lang="en-US" sz="12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D51227-D0C3-474D-93E0-6EA34643CD12}"/>
              </a:ext>
            </a:extLst>
          </p:cNvPr>
          <p:cNvSpPr/>
          <p:nvPr/>
        </p:nvSpPr>
        <p:spPr>
          <a:xfrm>
            <a:off x="6508074" y="1424450"/>
            <a:ext cx="16072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cap="small" dirty="0" err="1">
                <a:latin typeface="Calibri Light" panose="020F0302020204030204"/>
                <a:cs typeface="Futura Medium" panose="020B0602020204020303" pitchFamily="34" charset="-79"/>
              </a:rPr>
              <a:t>Probleme</a:t>
            </a:r>
            <a:r>
              <a:rPr lang="en-US" sz="1200" b="1" cap="small" dirty="0">
                <a:latin typeface="Calibri Light" panose="020F0302020204030204"/>
                <a:cs typeface="Futura Medium" panose="020B0602020204020303" pitchFamily="34" charset="-79"/>
              </a:rPr>
              <a:t> de </a:t>
            </a:r>
            <a:r>
              <a:rPr lang="en-US" sz="1200" b="1" cap="small" dirty="0">
                <a:solidFill>
                  <a:srgbClr val="4472C4"/>
                </a:solidFill>
                <a:latin typeface="Calibri Light" panose="020F0302020204030204"/>
                <a:cs typeface="Futura Medium" panose="020B0602020204020303" pitchFamily="34" charset="-79"/>
              </a:rPr>
              <a:t>REZERVOR</a:t>
            </a:r>
            <a:endParaRPr kumimoji="0" lang="en-US" sz="12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FE773B8-6A00-8D48-BD81-D5ACD7D5D734}"/>
              </a:ext>
            </a:extLst>
          </p:cNvPr>
          <p:cNvSpPr/>
          <p:nvPr/>
        </p:nvSpPr>
        <p:spPr>
          <a:xfrm>
            <a:off x="500762" y="1978636"/>
            <a:ext cx="2255471" cy="924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cap="small" dirty="0" err="1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frecventa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/</a:t>
            </a:r>
            <a:r>
              <a:rPr kumimoji="0" lang="en-US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ritm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(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bradicardia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FV,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cap="small" dirty="0" err="1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Insuf</a:t>
            </a:r>
            <a:r>
              <a:rPr lang="en-US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. VD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(</a:t>
            </a:r>
            <a:r>
              <a:rPr lang="en-US" sz="900" i="1" dirty="0">
                <a:solidFill>
                  <a:prstClr val="black"/>
                </a:solidFill>
                <a:latin typeface="Calibri" panose="020F0502020204030204"/>
              </a:rPr>
              <a:t>TEP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HTP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cap="small" dirty="0" err="1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Insuf</a:t>
            </a:r>
            <a:r>
              <a:rPr lang="en-US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. VS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miocardita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valve 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RM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severa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ruptura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cordaje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toxine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(</a:t>
            </a:r>
            <a:r>
              <a:rPr lang="en-US" sz="900" i="1" dirty="0" err="1">
                <a:solidFill>
                  <a:prstClr val="black"/>
                </a:solidFill>
                <a:latin typeface="Calibri" panose="020F0502020204030204"/>
              </a:rPr>
              <a:t>Blocante</a:t>
            </a:r>
            <a:r>
              <a:rPr lang="en-US" sz="9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i="1" dirty="0" err="1">
                <a:solidFill>
                  <a:prstClr val="black"/>
                </a:solidFill>
                <a:latin typeface="Calibri" panose="020F0502020204030204"/>
              </a:rPr>
              <a:t>canale</a:t>
            </a:r>
            <a:r>
              <a:rPr lang="en-US" sz="900" i="1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US" sz="900" i="1" dirty="0" err="1">
                <a:solidFill>
                  <a:prstClr val="black"/>
                </a:solidFill>
                <a:latin typeface="Calibri" panose="020F0502020204030204"/>
              </a:rPr>
              <a:t>calciu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</a:p>
          <a:p>
            <a:pPr marR="0" lvl="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900" i="1" dirty="0">
                <a:solidFill>
                  <a:prstClr val="black"/>
                </a:solidFill>
                <a:latin typeface="Calibri" panose="020F0502020204030204"/>
              </a:rPr>
              <a:t>      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</a:t>
            </a:r>
            <a:r>
              <a:rPr lang="en-US" sz="9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Blocante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0" i="1" u="sng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sindrom</a:t>
            </a:r>
            <a:r>
              <a:rPr kumimoji="0" lang="en-US" sz="900" b="0" i="1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1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BRASH </a:t>
            </a:r>
            <a:r>
              <a:rPr kumimoji="0" lang="en-US" sz="900" b="0" i="1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trauma</a:t>
            </a:r>
            <a:r>
              <a:rPr kumimoji="0" lang="en-US" sz="11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(</a:t>
            </a:r>
            <a:r>
              <a:rPr lang="en-US" sz="900" i="1" dirty="0" err="1">
                <a:solidFill>
                  <a:prstClr val="black"/>
                </a:solidFill>
                <a:latin typeface="Calibri" panose="020F0502020204030204"/>
              </a:rPr>
              <a:t>contuzie</a:t>
            </a:r>
            <a:r>
              <a:rPr lang="en-US" sz="9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i="1" dirty="0" err="1">
                <a:solidFill>
                  <a:prstClr val="black"/>
                </a:solidFill>
                <a:latin typeface="Calibri" panose="020F0502020204030204"/>
              </a:rPr>
              <a:t>miocardica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83A6670-FE11-824E-A7A0-659169EAE000}"/>
              </a:ext>
            </a:extLst>
          </p:cNvPr>
          <p:cNvSpPr/>
          <p:nvPr/>
        </p:nvSpPr>
        <p:spPr>
          <a:xfrm>
            <a:off x="2764410" y="1978636"/>
            <a:ext cx="1992140" cy="924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Pneumotorax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in </a:t>
            </a:r>
            <a:r>
              <a:rPr kumimoji="0" lang="en-US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tensiune</a:t>
            </a: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cap="small" dirty="0" err="1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Tamponada</a:t>
            </a:r>
            <a:r>
              <a:rPr lang="en-US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 </a:t>
            </a:r>
            <a:r>
              <a:rPr lang="en-US" sz="1100" b="1" cap="small" dirty="0" err="1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cardiaca</a:t>
            </a: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cap="small" dirty="0" err="1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Embolie</a:t>
            </a:r>
            <a:r>
              <a:rPr lang="en-US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 </a:t>
            </a:r>
            <a:r>
              <a:rPr lang="en-US" sz="1100" b="1" cap="small" dirty="0" err="1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pulmonara</a:t>
            </a: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cap="small" dirty="0" err="1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Obstructie</a:t>
            </a:r>
            <a:r>
              <a:rPr lang="en-US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 tract de </a:t>
            </a:r>
            <a:r>
              <a:rPr lang="en-US" sz="1100" b="1" cap="small" dirty="0" err="1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ejectie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</a:t>
            </a:r>
            <a:r>
              <a:rPr kumimoji="0" lang="en-US" sz="9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(</a:t>
            </a:r>
            <a:r>
              <a:rPr kumimoji="0" lang="en-US" sz="90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Futura Medium" panose="020B0602020204020303" pitchFamily="34" charset="-79"/>
              </a:rPr>
              <a:t>CMHO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severa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cap="small" dirty="0" err="1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Hiperinflatie</a:t>
            </a:r>
            <a:r>
              <a:rPr lang="en-US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 </a:t>
            </a:r>
            <a:r>
              <a:rPr lang="en-US" sz="1100" b="1" cap="small" dirty="0" err="1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dinamica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auto- PEEP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E236D32-7E77-8A40-90AF-0193694CCB42}"/>
              </a:ext>
            </a:extLst>
          </p:cNvPr>
          <p:cNvSpPr/>
          <p:nvPr/>
        </p:nvSpPr>
        <p:spPr>
          <a:xfrm>
            <a:off x="4846882" y="1984926"/>
            <a:ext cx="2143098" cy="133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sepsis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en-US" sz="800" i="1" dirty="0" err="1">
                <a:solidFill>
                  <a:prstClr val="black"/>
                </a:solidFill>
                <a:latin typeface="Calibri" panose="020F0502020204030204"/>
              </a:rPr>
              <a:t>poate</a:t>
            </a:r>
            <a:r>
              <a:rPr lang="en-US" sz="8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800" i="1" dirty="0" err="1">
                <a:solidFill>
                  <a:prstClr val="black"/>
                </a:solidFill>
                <a:latin typeface="Calibri" panose="020F0502020204030204"/>
              </a:rPr>
              <a:t>dezvolta</a:t>
            </a:r>
            <a:r>
              <a:rPr lang="en-US" sz="800" i="1" dirty="0">
                <a:solidFill>
                  <a:prstClr val="black"/>
                </a:solidFill>
                <a:latin typeface="Calibri" panose="020F0502020204030204"/>
              </a:rPr>
              <a:t> CO </a:t>
            </a:r>
            <a:r>
              <a:rPr lang="en-US" sz="800" i="1" dirty="0" err="1">
                <a:solidFill>
                  <a:prstClr val="black"/>
                </a:solidFill>
                <a:latin typeface="Calibri" panose="020F0502020204030204"/>
              </a:rPr>
              <a:t>scazut</a:t>
            </a:r>
            <a:r>
              <a:rPr lang="en-US" sz="8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800" i="1" dirty="0" err="1">
                <a:solidFill>
                  <a:prstClr val="black"/>
                </a:solidFill>
                <a:latin typeface="Calibri" panose="020F0502020204030204"/>
              </a:rPr>
              <a:t>tardiv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endParaRPr kumimoji="0" lang="en-US" sz="8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anafilaxie</a:t>
            </a:r>
            <a:endParaRPr kumimoji="0" lang="en-US" sz="8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inflamatorii</a:t>
            </a:r>
            <a:r>
              <a:rPr kumimoji="0" lang="en-US" sz="8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(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SIRS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pancreatita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post stop cardiac,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embolie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amniotica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grasoasa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sindrom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eliberare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citokine</a:t>
            </a:r>
            <a:r>
              <a:rPr kumimoji="0" lang="en-US" sz="8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neurogenic (</a:t>
            </a:r>
            <a:r>
              <a:rPr lang="en-US" sz="800" i="1" dirty="0" err="1">
                <a:solidFill>
                  <a:prstClr val="black"/>
                </a:solidFill>
                <a:latin typeface="Calibri" panose="020F0502020204030204"/>
              </a:rPr>
              <a:t>lez</a:t>
            </a:r>
            <a:r>
              <a:rPr lang="en-US" sz="800" i="1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US" sz="800" i="1" dirty="0" err="1">
                <a:solidFill>
                  <a:prstClr val="black"/>
                </a:solidFill>
                <a:latin typeface="Calibri" panose="020F0502020204030204"/>
              </a:rPr>
              <a:t>maduva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800" i="1" dirty="0">
                <a:solidFill>
                  <a:prstClr val="black"/>
                </a:solidFill>
                <a:latin typeface="Calibri" panose="020F0502020204030204"/>
              </a:rPr>
              <a:t>trauma </a:t>
            </a:r>
            <a:r>
              <a:rPr lang="en-US" sz="800" i="1" dirty="0" err="1">
                <a:solidFill>
                  <a:prstClr val="black"/>
                </a:solidFill>
                <a:latin typeface="Calibri" panose="020F0502020204030204"/>
              </a:rPr>
              <a:t>severa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efectul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anesteziei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neuroaxiale</a:t>
            </a:r>
            <a:r>
              <a:rPr kumimoji="0" lang="en-US" sz="8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800" b="1" cap="small" dirty="0" err="1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Insuf</a:t>
            </a:r>
            <a:r>
              <a:rPr lang="en-US" sz="8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. hepatica</a:t>
            </a:r>
            <a:endParaRPr kumimoji="0" lang="en-US" sz="8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endocrine (</a:t>
            </a:r>
            <a:r>
              <a:rPr lang="en-US" sz="800" i="1" dirty="0" err="1">
                <a:solidFill>
                  <a:prstClr val="black"/>
                </a:solidFill>
                <a:latin typeface="Calibri" panose="020F0502020204030204"/>
              </a:rPr>
              <a:t>insuficienta</a:t>
            </a:r>
            <a:r>
              <a:rPr lang="en-US" sz="8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800" i="1" dirty="0" err="1">
                <a:solidFill>
                  <a:prstClr val="black"/>
                </a:solidFill>
                <a:latin typeface="Calibri" panose="020F0502020204030204"/>
              </a:rPr>
              <a:t>adrenala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tireotoxicoza</a:t>
            </a:r>
            <a:r>
              <a:rPr kumimoji="0" lang="en-US" sz="8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medicatii</a:t>
            </a:r>
            <a:r>
              <a:rPr kumimoji="0" lang="en-US" sz="8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(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anestezie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sedare</a:t>
            </a:r>
            <a:r>
              <a:rPr kumimoji="0" lang="en-US" sz="8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A2AD305-434B-054C-930C-A958DB4BD0A0}"/>
              </a:ext>
            </a:extLst>
          </p:cNvPr>
          <p:cNvSpPr/>
          <p:nvPr/>
        </p:nvSpPr>
        <p:spPr>
          <a:xfrm>
            <a:off x="6925664" y="1978636"/>
            <a:ext cx="2245425" cy="12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hemoragii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(trauma, </a:t>
            </a:r>
            <a:r>
              <a:rPr lang="en-US" sz="900" i="1" dirty="0" err="1">
                <a:solidFill>
                  <a:prstClr val="black"/>
                </a:solidFill>
                <a:latin typeface="Calibri" panose="020F0502020204030204"/>
              </a:rPr>
              <a:t>chirurgicale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GI)</a:t>
            </a: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cap="small" dirty="0" err="1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Pierderi</a:t>
            </a:r>
            <a:r>
              <a:rPr lang="en-US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 </a:t>
            </a:r>
            <a:r>
              <a:rPr lang="en-US" sz="1100" b="1" cap="small" dirty="0" err="1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prin</a:t>
            </a:r>
            <a:r>
              <a:rPr lang="en-US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 </a:t>
            </a:r>
            <a:r>
              <a:rPr lang="en-US" sz="1100" b="1" cap="small" dirty="0" err="1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piele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en-US" sz="900" i="1" dirty="0" err="1">
                <a:solidFill>
                  <a:prstClr val="black"/>
                </a:solidFill>
                <a:latin typeface="Calibri" panose="020F0502020204030204"/>
              </a:rPr>
              <a:t>arsuri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insolatie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1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Pierderi</a:t>
            </a:r>
            <a:r>
              <a:rPr kumimoji="0" lang="en-US" sz="1100" b="1" i="1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GI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diaree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varsaturi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drenaje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cap="small" dirty="0" err="1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Pierderi</a:t>
            </a:r>
            <a:r>
              <a:rPr lang="en-US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 in </a:t>
            </a:r>
            <a:r>
              <a:rPr lang="en-US" sz="1100" b="1" cap="small" dirty="0" err="1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spatiul</a:t>
            </a:r>
            <a:r>
              <a:rPr lang="en-US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 III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</a:t>
            </a:r>
            <a:r>
              <a:rPr kumimoji="0" lang="en-US" sz="9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(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pancreatita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900" i="1" dirty="0" err="1">
                <a:solidFill>
                  <a:prstClr val="black"/>
                </a:solidFill>
                <a:latin typeface="Calibri" panose="020F0502020204030204"/>
              </a:rPr>
              <a:t>hipo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albuminemie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trauma</a:t>
            </a:r>
            <a:r>
              <a:rPr kumimoji="0" lang="en-US" sz="9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cap="small" dirty="0" err="1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Pierderi</a:t>
            </a:r>
            <a:r>
              <a:rPr lang="en-US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 </a:t>
            </a:r>
            <a:r>
              <a:rPr lang="en-US" sz="1100" b="1" cap="small" dirty="0" err="1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renale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</a:t>
            </a:r>
            <a:r>
              <a:rPr kumimoji="0" lang="en-US" sz="9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sd. </a:t>
            </a:r>
            <a:r>
              <a:rPr lang="en-US" sz="900" i="1" dirty="0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ierderi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hipoaldo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900" i="1" dirty="0" err="1">
                <a:solidFill>
                  <a:prstClr val="black"/>
                </a:solidFill>
                <a:latin typeface="Calibri" panose="020F0502020204030204"/>
              </a:rPr>
              <a:t>diureza</a:t>
            </a:r>
            <a:r>
              <a:rPr lang="en-US" sz="9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i="1" dirty="0" err="1">
                <a:solidFill>
                  <a:prstClr val="black"/>
                </a:solidFill>
                <a:latin typeface="Calibri" panose="020F0502020204030204"/>
              </a:rPr>
              <a:t>osmotica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diuretice</a:t>
            </a:r>
            <a:r>
              <a:rPr kumimoji="0" lang="en-US" sz="9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cap="small" dirty="0" err="1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Aport</a:t>
            </a:r>
            <a:r>
              <a:rPr lang="en-US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 po </a:t>
            </a:r>
            <a:r>
              <a:rPr lang="en-US" sz="1100" b="1" cap="small" dirty="0" err="1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scazut</a:t>
            </a: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0" marR="0" lvl="0" indent="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C77D98E-9426-B149-8895-148B5DABD554}"/>
              </a:ext>
            </a:extLst>
          </p:cNvPr>
          <p:cNvSpPr/>
          <p:nvPr/>
        </p:nvSpPr>
        <p:spPr>
          <a:xfrm rot="16200000">
            <a:off x="-942735" y="4152102"/>
            <a:ext cx="2021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EXAM &amp; 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POCUS &amp; </a:t>
            </a:r>
            <a:r>
              <a:rPr kumimoji="0" lang="en-US" sz="1100" b="1" i="0" u="none" strike="noStrike" kern="1200" cap="small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Hemodinamica</a:t>
            </a: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26F0346-43C4-D444-8FDB-1E8BC0741F27}"/>
              </a:ext>
            </a:extLst>
          </p:cNvPr>
          <p:cNvSpPr/>
          <p:nvPr/>
        </p:nvSpPr>
        <p:spPr>
          <a:xfrm rot="16200000">
            <a:off x="8239181" y="5947273"/>
            <a:ext cx="1690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v1.0 (2021-05-11)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CC BY-SA 3.0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CED0BA1-69AC-2F44-BC80-5671355F6ACF}"/>
              </a:ext>
            </a:extLst>
          </p:cNvPr>
          <p:cNvSpPr/>
          <p:nvPr/>
        </p:nvSpPr>
        <p:spPr>
          <a:xfrm rot="16200000">
            <a:off x="-318366" y="2316072"/>
            <a:ext cx="7729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ETIOLOGie</a:t>
            </a: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AFCD066-490C-964A-BFA8-0E465D00F7BB}"/>
              </a:ext>
            </a:extLst>
          </p:cNvPr>
          <p:cNvSpPr/>
          <p:nvPr/>
        </p:nvSpPr>
        <p:spPr>
          <a:xfrm>
            <a:off x="-40536" y="267149"/>
            <a:ext cx="46363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·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apare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cand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debitul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cardiac (CO)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aportul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oxygen sunt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insuficiente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satisface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nevoile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metabolice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Manifestarile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pot fi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diferite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pot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nu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implice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initial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hipotensiune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lang="en-US" sz="900" b="1" i="1" dirty="0">
                <a:solidFill>
                  <a:prstClr val="black"/>
                </a:solidFill>
                <a:latin typeface="Calibri" panose="020F0502020204030204"/>
              </a:rPr>
              <a:t>soc </a:t>
            </a:r>
            <a:r>
              <a:rPr lang="en-US" sz="900" b="1" i="1" dirty="0" err="1">
                <a:solidFill>
                  <a:prstClr val="black"/>
                </a:solidFill>
                <a:latin typeface="Calibri" panose="020F0502020204030204"/>
              </a:rPr>
              <a:t>compensat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Identificare etiologiei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 </a:t>
            </a:r>
            <a:r>
              <a:rPr lang="en-US" sz="900" b="1" dirty="0" err="1">
                <a:solidFill>
                  <a:prstClr val="black"/>
                </a:solidFill>
                <a:latin typeface="Calibri" panose="020F0502020204030204"/>
              </a:rPr>
              <a:t>socului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este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esentiala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pentru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stabilirea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tratamentului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·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poate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impartit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4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categorii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cardiogenic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obstructiv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distributiv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hipovolemic</a:t>
            </a:r>
            <a:endParaRPr kumimoji="0" lang="en-US" sz="900" b="1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·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Simultan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pot fi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prezente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mai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multe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cauze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x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sepsis 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la un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pacient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cu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insuficienta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cardiaca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decompensata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iar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unele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etiologii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pot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cauza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b="1" i="1" dirty="0">
                <a:solidFill>
                  <a:prstClr val="black"/>
                </a:solidFill>
                <a:latin typeface="Calibri" panose="020F0502020204030204"/>
              </a:rPr>
              <a:t>soc mixt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· </a:t>
            </a:r>
            <a:r>
              <a:rPr kumimoji="0" lang="en-US" sz="9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Endocrin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insuf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adrenala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mixedem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tireotoxicoza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· 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Metabolic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hipotermia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acidoza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severa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77" name="Table 77">
            <a:extLst>
              <a:ext uri="{FF2B5EF4-FFF2-40B4-BE49-F238E27FC236}">
                <a16:creationId xmlns:a16="http://schemas.microsoft.com/office/drawing/2014/main" id="{E3458436-94A4-0047-A054-D8CEEBBA3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609922"/>
              </p:ext>
            </p:extLst>
          </p:nvPr>
        </p:nvGraphicFramePr>
        <p:xfrm>
          <a:off x="287195" y="3200299"/>
          <a:ext cx="8835506" cy="221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072">
                  <a:extLst>
                    <a:ext uri="{9D8B030D-6E8A-4147-A177-3AD203B41FA5}">
                      <a16:colId xmlns:a16="http://schemas.microsoft.com/office/drawing/2014/main" val="2238503511"/>
                    </a:ext>
                  </a:extLst>
                </a:gridCol>
                <a:gridCol w="1822528">
                  <a:extLst>
                    <a:ext uri="{9D8B030D-6E8A-4147-A177-3AD203B41FA5}">
                      <a16:colId xmlns:a16="http://schemas.microsoft.com/office/drawing/2014/main" val="3487723861"/>
                    </a:ext>
                  </a:extLst>
                </a:gridCol>
                <a:gridCol w="2100589">
                  <a:extLst>
                    <a:ext uri="{9D8B030D-6E8A-4147-A177-3AD203B41FA5}">
                      <a16:colId xmlns:a16="http://schemas.microsoft.com/office/drawing/2014/main" val="416986146"/>
                    </a:ext>
                  </a:extLst>
                </a:gridCol>
                <a:gridCol w="2100588">
                  <a:extLst>
                    <a:ext uri="{9D8B030D-6E8A-4147-A177-3AD203B41FA5}">
                      <a16:colId xmlns:a16="http://schemas.microsoft.com/office/drawing/2014/main" val="2128944516"/>
                    </a:ext>
                  </a:extLst>
                </a:gridCol>
                <a:gridCol w="2150729">
                  <a:extLst>
                    <a:ext uri="{9D8B030D-6E8A-4147-A177-3AD203B41FA5}">
                      <a16:colId xmlns:a16="http://schemas.microsoft.com/office/drawing/2014/main" val="4068867436"/>
                    </a:ext>
                  </a:extLst>
                </a:gridCol>
              </a:tblGrid>
              <a:tr h="196541">
                <a:tc>
                  <a:txBody>
                    <a:bodyPr/>
                    <a:lstStyle/>
                    <a:p>
                      <a:pPr algn="r">
                        <a:lnSpc>
                          <a:spcPts val="760"/>
                        </a:lnSpc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HD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↑CVP, ↑PCWP, </a:t>
                      </a:r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↓</a:t>
                      </a:r>
                      <a:r>
                        <a:rPr lang="en-US" sz="700" b="1" dirty="0">
                          <a:solidFill>
                            <a:schemeClr val="accent2"/>
                          </a:solidFill>
                        </a:rPr>
                        <a:t>CO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, ↑</a:t>
                      </a:r>
                      <a:r>
                        <a:rPr lang="en-US" sz="700" b="0" dirty="0">
                          <a:solidFill>
                            <a:srgbClr val="C00000"/>
                          </a:solidFill>
                        </a:rPr>
                        <a:t>SVR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↑CVP, ↑PCWP, </a:t>
                      </a:r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↓</a:t>
                      </a:r>
                      <a:r>
                        <a:rPr lang="en-US" sz="700" b="1" dirty="0">
                          <a:solidFill>
                            <a:schemeClr val="accent2"/>
                          </a:solidFill>
                        </a:rPr>
                        <a:t>CO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, ↑</a:t>
                      </a:r>
                      <a:r>
                        <a:rPr lang="en-US" sz="700" b="0" dirty="0">
                          <a:solidFill>
                            <a:srgbClr val="C00000"/>
                          </a:solidFill>
                        </a:rPr>
                        <a:t>SVR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var CVP, var PCWP, var </a:t>
                      </a:r>
                      <a:r>
                        <a:rPr lang="en-US" sz="700" b="0" dirty="0">
                          <a:solidFill>
                            <a:schemeClr val="accent2"/>
                          </a:solidFill>
                        </a:rPr>
                        <a:t>CO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↓</a:t>
                      </a:r>
                      <a:r>
                        <a:rPr lang="en-US" sz="700" b="1" dirty="0">
                          <a:solidFill>
                            <a:srgbClr val="C00000"/>
                          </a:solidFill>
                        </a:rPr>
                        <a:t>SVR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↓CVP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, ↓PCWP, ↑</a:t>
                      </a:r>
                      <a:r>
                        <a:rPr lang="en-US" sz="700" b="0" dirty="0">
                          <a:solidFill>
                            <a:schemeClr val="accent2"/>
                          </a:solidFill>
                        </a:rPr>
                        <a:t>CO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, ↑</a:t>
                      </a:r>
                      <a:r>
                        <a:rPr lang="en-US" sz="700" b="0" dirty="0">
                          <a:solidFill>
                            <a:srgbClr val="C00000"/>
                          </a:solidFill>
                        </a:rPr>
                        <a:t>SVR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795126"/>
                  </a:ext>
                </a:extLst>
              </a:tr>
              <a:tr h="421159"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Cord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±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contractilitate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redusa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± 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dilatatie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VD</a:t>
                      </a: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±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Diskinezii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±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Valvulopatii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Contractilitate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redusa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Dilatatie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VD (EP) ± septal D sign(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supraincarcare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p/v )</a:t>
                      </a: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Pericardita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lichidiana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colaps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AD (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tamponada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Hiperdinamic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hipodinamic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etapa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tardiva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sepsis)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Hiperdinamic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045443"/>
                  </a:ext>
                </a:extLst>
              </a:tr>
              <a:tr h="196541"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VCI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VCI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necolababila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inversare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flux in VH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VCI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necolababila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inversare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vene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hepatice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VCI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variabila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VCI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colababila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/mica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524066"/>
                  </a:ext>
                </a:extLst>
              </a:tr>
              <a:tr h="196541"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Pulmonar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Tipar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linii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B +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efuziune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pleurala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Lipsa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glisarii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pulmonare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±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punct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pulmonar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(PTX)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Tipar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linii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Tipar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linii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411133"/>
                  </a:ext>
                </a:extLst>
              </a:tr>
              <a:tr h="196541"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Altele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Efuziune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pleurala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insuf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. VS)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TVP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sau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tromb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tranzit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(TEP)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Infectii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 (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colecistita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endocardita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etc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ciroza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,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Sange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sau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lichid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in abdomen (FAST),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sarcina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ectopica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disectie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Ao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548770"/>
                  </a:ext>
                </a:extLst>
              </a:tr>
              <a:tr h="196541">
                <a:tc>
                  <a:txBody>
                    <a:bodyPr/>
                    <a:lstStyle/>
                    <a:p>
                      <a:pPr algn="r">
                        <a:lnSpc>
                          <a:spcPts val="760"/>
                        </a:lnSpc>
                      </a:pP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Tegumente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Neobisnuit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reci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, t de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reumplere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capilar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intarziat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Neobisnuit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reci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, t de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reumplere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capilar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intarziat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760"/>
                        </a:lnSpc>
                      </a:pP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calde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eritem,t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reumplere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capilar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rapid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De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obicei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reci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, t de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reumplere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capilar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intarziat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548657"/>
                  </a:ext>
                </a:extLst>
              </a:tr>
              <a:tr h="196541"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VJ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VJ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turgescente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VJ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turgescente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Presiuni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variabile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Vene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ale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gatului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colabate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374214"/>
                  </a:ext>
                </a:extLst>
              </a:tr>
              <a:tr h="421159"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Altele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Pulsuri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slabe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presiune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puls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redusa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Pulsuri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slabe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presiune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puls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redusa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Auscultatia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pulmonara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si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cardiaca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sunt nu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indicatori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siguri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ai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tamponadei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si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PTX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Presiunea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pulsului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mare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Pulsuri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slabe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presiunea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pulsului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ingusta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Dovezi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pierderi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sange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paloare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sau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volum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semne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deshidratare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87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20B8CA8-4DDA-0C47-9519-8C3874B918A4}"/>
                  </a:ext>
                </a:extLst>
              </p:cNvPr>
              <p:cNvSpPr/>
              <p:nvPr/>
            </p:nvSpPr>
            <p:spPr>
              <a:xfrm>
                <a:off x="6814967" y="6222206"/>
                <a:ext cx="1616148" cy="3561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𝑺𝑽𝑹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GB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𝑴𝑨𝑷</m:t>
                          </m:r>
                          <m: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−</m:t>
                          </m:r>
                          <m:r>
                            <a:rPr kumimoji="0" lang="en-GB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𝑪𝑽𝑷</m:t>
                          </m:r>
                          <m: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GB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𝑪𝑶</m:t>
                          </m:r>
                        </m:den>
                      </m:f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𝟖𝟎</m:t>
                      </m:r>
                    </m:oMath>
                  </m:oMathPara>
                </a14:m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20B8CA8-4DDA-0C47-9519-8C3874B91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967" y="6222206"/>
                <a:ext cx="1616148" cy="3561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F7300C4-47F6-BF4C-AD2A-0727B937DB9F}"/>
                  </a:ext>
                </a:extLst>
              </p:cNvPr>
              <p:cNvSpPr/>
              <p:nvPr/>
            </p:nvSpPr>
            <p:spPr>
              <a:xfrm>
                <a:off x="6779188" y="6539295"/>
                <a:ext cx="23134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𝑺𝑽𝑹</m:t>
                    </m:r>
                    <m:r>
                      <a:rPr kumimoji="0" lang="en-GB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𝒏𝒐𝒓𝒎𝒂𝒍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𝟖𝟎𝟎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−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𝟏𝟔𝟎𝟎</m:t>
                    </m:r>
                  </m:oMath>
                </a14:m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dyn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/cm/sec</a:t>
                </a:r>
                <a:r>
                  <a:rPr kumimoji="0" lang="en-US" sz="9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-5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                  </m:t>
                    </m:r>
                    <m:r>
                      <a:rPr kumimoji="0" lang="en-US" sz="9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𝟏𝟎</m:t>
                    </m:r>
                    <m:r>
                      <a:rPr kumimoji="0" lang="en-US" sz="9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−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𝟐𝟎</m:t>
                    </m:r>
                  </m:oMath>
                </a14:m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Wood units 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F7300C4-47F6-BF4C-AD2A-0727B937D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188" y="6539295"/>
                <a:ext cx="2313454" cy="369332"/>
              </a:xfrm>
              <a:prstGeom prst="rect">
                <a:avLst/>
              </a:prstGeom>
              <a:blipFill>
                <a:blip r:embed="rId1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34628CE6-618A-5B4F-BFF1-A6AB0C545C29}"/>
              </a:ext>
            </a:extLst>
          </p:cNvPr>
          <p:cNvSpPr/>
          <p:nvPr/>
        </p:nvSpPr>
        <p:spPr>
          <a:xfrm>
            <a:off x="2579798" y="1220524"/>
            <a:ext cx="571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↓</a:t>
            </a:r>
            <a:r>
              <a:rPr lang="en-US" sz="900" b="1" dirty="0">
                <a:solidFill>
                  <a:srgbClr val="ED7D31"/>
                </a:solidFill>
                <a:latin typeface="Calibri" panose="020F0502020204030204"/>
              </a:rPr>
              <a:t>CO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DFCCC67-29A6-7145-A727-BBEDD22CAD91}"/>
              </a:ext>
            </a:extLst>
          </p:cNvPr>
          <p:cNvSpPr/>
          <p:nvPr/>
        </p:nvSpPr>
        <p:spPr>
          <a:xfrm>
            <a:off x="7472263" y="1234066"/>
            <a:ext cx="143072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↓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Presarcina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A901339-9DA0-734C-9AAA-E121F02DC997}"/>
              </a:ext>
            </a:extLst>
          </p:cNvPr>
          <p:cNvSpPr/>
          <p:nvPr/>
        </p:nvSpPr>
        <p:spPr>
          <a:xfrm>
            <a:off x="5379067" y="1229523"/>
            <a:ext cx="11141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↓</a:t>
            </a:r>
            <a:r>
              <a:rPr lang="en-US" sz="900" b="1" dirty="0">
                <a:solidFill>
                  <a:srgbClr val="C00000"/>
                </a:solidFill>
                <a:latin typeface="Calibri" panose="020F0502020204030204"/>
              </a:rPr>
              <a:t>SVR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3ED310E7-7441-D14C-BB78-C55A145D5A11}"/>
                  </a:ext>
                </a:extLst>
              </p:cNvPr>
              <p:cNvSpPr/>
              <p:nvPr/>
            </p:nvSpPr>
            <p:spPr>
              <a:xfrm>
                <a:off x="6812159" y="6043719"/>
                <a:ext cx="107273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b="1" dirty="0">
                    <a:solidFill>
                      <a:srgbClr val="7030A0"/>
                    </a:solidFill>
                  </a:rPr>
                  <a:t>MAP </a:t>
                </a:r>
                <a14:m>
                  <m:oMath xmlns:m="http://schemas.openxmlformats.org/officeDocument/2006/math"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GB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𝑪𝑶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× </m:t>
                    </m:r>
                    <m:r>
                      <a:rPr kumimoji="0" lang="en-GB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𝑺𝑽𝑹</m:t>
                    </m:r>
                  </m:oMath>
                </a14:m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3ED310E7-7441-D14C-BB78-C55A145D5A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159" y="6043719"/>
                <a:ext cx="1072730" cy="230832"/>
              </a:xfrm>
              <a:prstGeom prst="rect">
                <a:avLst/>
              </a:prstGeom>
              <a:blipFill>
                <a:blip r:embed="rId1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>
            <a:extLst>
              <a:ext uri="{FF2B5EF4-FFF2-40B4-BE49-F238E27FC236}">
                <a16:creationId xmlns:a16="http://schemas.microsoft.com/office/drawing/2014/main" id="{45BB8A64-3931-2D42-B237-2B75D7797480}"/>
              </a:ext>
            </a:extLst>
          </p:cNvPr>
          <p:cNvSpPr/>
          <p:nvPr/>
        </p:nvSpPr>
        <p:spPr>
          <a:xfrm>
            <a:off x="4434688" y="506079"/>
            <a:ext cx="210446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Hipotensiune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(nu 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obligatoriu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Disfunctie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organica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(AKI,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ficat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de soc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Alterare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status mental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Hiperlactatemie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(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acidoza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lactica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)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Oligure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anurie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20A8F3A-DAA7-4A47-B761-B187F472FA5E}"/>
              </a:ext>
            </a:extLst>
          </p:cNvPr>
          <p:cNvSpPr/>
          <p:nvPr/>
        </p:nvSpPr>
        <p:spPr>
          <a:xfrm>
            <a:off x="6800140" y="5370790"/>
            <a:ext cx="115929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CALCULAREA RVS: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E654F03-8E38-2042-BE1B-474CCB389FEA}"/>
              </a:ext>
            </a:extLst>
          </p:cNvPr>
          <p:cNvSpPr/>
          <p:nvPr/>
        </p:nvSpPr>
        <p:spPr>
          <a:xfrm>
            <a:off x="6790038" y="5513293"/>
            <a:ext cx="2300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dirty="0">
                <a:solidFill>
                  <a:prstClr val="black"/>
                </a:solidFill>
                <a:latin typeface="Corbel" panose="020B0503020204020204" pitchFamily="34" charset="0"/>
              </a:rPr>
              <a:t>RVS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 pot fi utile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pt</a:t>
            </a:r>
            <a:r>
              <a:rPr lang="en-US" sz="900" i="1" dirty="0">
                <a:solidFill>
                  <a:prstClr val="black"/>
                </a:solidFill>
                <a:latin typeface="Corbel" panose="020B0503020204020204" pitchFamily="34" charset="0"/>
              </a:rPr>
              <a:t>. a </a:t>
            </a:r>
            <a:r>
              <a:rPr lang="en-US" sz="900" i="1" dirty="0" err="1">
                <a:solidFill>
                  <a:prstClr val="black"/>
                </a:solidFill>
                <a:latin typeface="Corbel" panose="020B0503020204020204" pitchFamily="34" charset="0"/>
              </a:rPr>
              <a:t>intelege</a:t>
            </a:r>
            <a:r>
              <a:rPr lang="en-US" sz="900" i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900" i="1" dirty="0" err="1">
                <a:solidFill>
                  <a:prstClr val="black"/>
                </a:solidFill>
                <a:latin typeface="Corbel" panose="020B0503020204020204" pitchFamily="34" charset="0"/>
              </a:rPr>
              <a:t>etiologia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. </a:t>
            </a:r>
            <a:r>
              <a:rPr lang="en-US" sz="900" i="1" dirty="0" err="1">
                <a:solidFill>
                  <a:prstClr val="black"/>
                </a:solidFill>
                <a:latin typeface="Corbel" panose="020B0503020204020204" pitchFamily="34" charset="0"/>
              </a:rPr>
              <a:t>Poti</a:t>
            </a:r>
            <a:r>
              <a:rPr lang="en-US" sz="900" i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900" i="1" dirty="0" err="1">
                <a:solidFill>
                  <a:prstClr val="black"/>
                </a:solidFill>
                <a:latin typeface="Corbel" panose="020B0503020204020204" pitchFamily="34" charset="0"/>
              </a:rPr>
              <a:t>masura</a:t>
            </a:r>
            <a:r>
              <a:rPr lang="en-US" sz="900" i="1" dirty="0">
                <a:solidFill>
                  <a:prstClr val="black"/>
                </a:solidFill>
                <a:latin typeface="Corbel" panose="020B0503020204020204" pitchFamily="34" charset="0"/>
              </a:rPr>
              <a:t> CO fie </a:t>
            </a:r>
            <a:r>
              <a:rPr lang="en-US" sz="900" i="1" dirty="0" err="1">
                <a:solidFill>
                  <a:prstClr val="black"/>
                </a:solidFill>
                <a:latin typeface="Corbel" panose="020B0503020204020204" pitchFamily="34" charset="0"/>
              </a:rPr>
              <a:t>invaziv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(e</a:t>
            </a:r>
            <a:r>
              <a:rPr lang="en-US" sz="900" i="1" dirty="0">
                <a:solidFill>
                  <a:prstClr val="black"/>
                </a:solidFill>
                <a:latin typeface="Corbel" panose="020B0503020204020204" pitchFamily="34" charset="0"/>
              </a:rPr>
              <a:t>x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.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cat.Swan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-Ganz )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sau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poate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fi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estimat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folosind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POCUS (e</a:t>
            </a:r>
            <a:r>
              <a:rPr lang="en-US" sz="900" i="1" dirty="0">
                <a:solidFill>
                  <a:prstClr val="black"/>
                </a:solidFill>
                <a:latin typeface="Corbel" panose="020B0503020204020204" pitchFamily="34" charset="0"/>
              </a:rPr>
              <a:t>x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.  </a:t>
            </a:r>
            <a:r>
              <a:rPr lang="en-US" sz="900" i="1" dirty="0">
                <a:solidFill>
                  <a:prstClr val="black"/>
                </a:solidFill>
                <a:latin typeface="Corbel" panose="020B0503020204020204" pitchFamily="34" charset="0"/>
              </a:rPr>
              <a:t>IVT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dirty="0">
                <a:solidFill>
                  <a:prstClr val="black"/>
                </a:solidFill>
                <a:latin typeface="Corbel" panose="020B0503020204020204" pitchFamily="34" charset="0"/>
              </a:rPr>
              <a:t>TAVS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) </a:t>
            </a:r>
            <a:endParaRPr kumimoji="0" lang="en-US" sz="900" b="1" i="1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grpSp>
        <p:nvGrpSpPr>
          <p:cNvPr id="9222" name="Group 9221">
            <a:extLst>
              <a:ext uri="{FF2B5EF4-FFF2-40B4-BE49-F238E27FC236}">
                <a16:creationId xmlns:a16="http://schemas.microsoft.com/office/drawing/2014/main" id="{85418498-EC3D-A341-B11F-696C6ABD3129}"/>
              </a:ext>
            </a:extLst>
          </p:cNvPr>
          <p:cNvGrpSpPr/>
          <p:nvPr/>
        </p:nvGrpSpPr>
        <p:grpSpPr>
          <a:xfrm>
            <a:off x="1830510" y="5466433"/>
            <a:ext cx="1650108" cy="1430880"/>
            <a:chOff x="2049299" y="5376273"/>
            <a:chExt cx="1650108" cy="1430880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AD35D21-BFE2-7848-A555-0F6C35268650}"/>
                </a:ext>
              </a:extLst>
            </p:cNvPr>
            <p:cNvGrpSpPr/>
            <p:nvPr/>
          </p:nvGrpSpPr>
          <p:grpSpPr>
            <a:xfrm>
              <a:off x="2049299" y="5376273"/>
              <a:ext cx="1650108" cy="1430880"/>
              <a:chOff x="3015127" y="5729970"/>
              <a:chExt cx="1650108" cy="1430880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E1BFF4AB-C558-784E-8328-1EE7DD241301}"/>
                  </a:ext>
                </a:extLst>
              </p:cNvPr>
              <p:cNvGrpSpPr/>
              <p:nvPr/>
            </p:nvGrpSpPr>
            <p:grpSpPr>
              <a:xfrm>
                <a:off x="3015127" y="5729970"/>
                <a:ext cx="1650108" cy="1430880"/>
                <a:chOff x="7505558" y="5762164"/>
                <a:chExt cx="1650108" cy="1430880"/>
              </a:xfrm>
            </p:grpSpPr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A18A4099-53B2-044F-AAA9-2CC6B815F7B8}"/>
                    </a:ext>
                  </a:extLst>
                </p:cNvPr>
                <p:cNvGrpSpPr/>
                <p:nvPr/>
              </p:nvGrpSpPr>
              <p:grpSpPr>
                <a:xfrm>
                  <a:off x="7575267" y="5762164"/>
                  <a:ext cx="1310816" cy="1122378"/>
                  <a:chOff x="5714803" y="3207759"/>
                  <a:chExt cx="1310816" cy="1122378"/>
                </a:xfrm>
              </p:grpSpPr>
              <p:cxnSp>
                <p:nvCxnSpPr>
                  <p:cNvPr id="100" name="Straight Arrow Connector 99">
                    <a:extLst>
                      <a:ext uri="{FF2B5EF4-FFF2-40B4-BE49-F238E27FC236}">
                        <a16:creationId xmlns:a16="http://schemas.microsoft.com/office/drawing/2014/main" id="{C3E86078-9651-FC44-B5AF-3E1B74D128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929671" y="3296574"/>
                    <a:ext cx="0" cy="85182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Arrow Connector 100">
                    <a:extLst>
                      <a:ext uri="{FF2B5EF4-FFF2-40B4-BE49-F238E27FC236}">
                        <a16:creationId xmlns:a16="http://schemas.microsoft.com/office/drawing/2014/main" id="{B0CBC01E-408D-F84A-B305-571BE81AD5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29671" y="4148395"/>
                    <a:ext cx="1095948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A057D877-55D9-DA47-A5F5-3B5609A7C7C5}"/>
                      </a:ext>
                    </a:extLst>
                  </p:cNvPr>
                  <p:cNvSpPr/>
                  <p:nvPr/>
                </p:nvSpPr>
                <p:spPr>
                  <a:xfrm>
                    <a:off x="6322627" y="4099305"/>
                    <a:ext cx="373820" cy="2308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9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Calibri" panose="020F0502020204030204"/>
                      </a:rPr>
                      <a:t>RAP</a:t>
                    </a:r>
                    <a:endPara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85285212-AB1F-0C40-985A-E226AB001D3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315494" y="3607068"/>
                    <a:ext cx="1029449" cy="2308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900" dirty="0" err="1">
                        <a:solidFill>
                          <a:srgbClr val="4472C4"/>
                        </a:solidFill>
                        <a:latin typeface="Calibri" panose="020F0502020204030204"/>
                      </a:rPr>
                      <a:t>Intoarcere</a:t>
                    </a:r>
                    <a:r>
                      <a:rPr lang="en-US" sz="900" dirty="0">
                        <a:solidFill>
                          <a:srgbClr val="4472C4"/>
                        </a:solidFill>
                        <a:latin typeface="Calibri" panose="020F0502020204030204"/>
                      </a:rPr>
                      <a:t> </a:t>
                    </a:r>
                    <a:r>
                      <a:rPr lang="en-US" sz="900" dirty="0" err="1">
                        <a:solidFill>
                          <a:srgbClr val="4472C4"/>
                        </a:solidFill>
                        <a:latin typeface="Calibri" panose="020F0502020204030204"/>
                      </a:rPr>
                      <a:t>venosa</a:t>
                    </a:r>
                    <a:endPara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A68F8268-EC73-7145-AD06-501974C8CBF0}"/>
                    </a:ext>
                  </a:extLst>
                </p:cNvPr>
                <p:cNvSpPr txBox="1"/>
                <p:nvPr/>
              </p:nvSpPr>
              <p:spPr>
                <a:xfrm>
                  <a:off x="7505558" y="6762157"/>
                  <a:ext cx="1650108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CARDIOGENIC/OBSTRUCTIV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700" i="1" dirty="0">
                      <a:solidFill>
                        <a:prstClr val="black"/>
                      </a:solidFill>
                      <a:latin typeface="Calibri" panose="020F0502020204030204"/>
                    </a:rPr>
                    <a:t>cu</a:t>
                  </a:r>
                  <a:r>
                    <a:rPr kumimoji="0" lang="en-US" sz="7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CO </a:t>
                  </a:r>
                  <a:r>
                    <a:rPr kumimoji="0" lang="en-US" sz="7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scazut</a:t>
                  </a:r>
                  <a:r>
                    <a:rPr kumimoji="0" lang="en-US" sz="7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, </a:t>
                  </a:r>
                  <a:r>
                    <a:rPr kumimoji="0" lang="en-US" sz="7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presiunile</a:t>
                  </a:r>
                  <a:r>
                    <a:rPr kumimoji="0" lang="en-US" sz="7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de </a:t>
                  </a:r>
                  <a:r>
                    <a:rPr kumimoji="0" lang="en-US" sz="7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umplere</a:t>
                  </a:r>
                  <a:r>
                    <a:rPr kumimoji="0" lang="en-US" sz="7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AD </a:t>
                  </a:r>
                  <a:r>
                    <a:rPr kumimoji="0" lang="en-US" sz="7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cresc</a:t>
                  </a:r>
                  <a:r>
                    <a:rPr kumimoji="0" lang="en-US" sz="7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(partial) pt. a  </a:t>
                  </a:r>
                  <a:r>
                    <a:rPr kumimoji="0" lang="en-US" sz="7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compensa</a:t>
                  </a:r>
                  <a:endParaRPr kumimoji="0" lang="en-US" sz="7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A06B3372-F133-1F47-8878-CD9190C7F9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95652" y="5822497"/>
                <a:ext cx="0" cy="8518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159B2462-0632-7542-999D-32A38C462BE5}"/>
                  </a:ext>
                </a:extLst>
              </p:cNvPr>
              <p:cNvSpPr/>
              <p:nvPr/>
            </p:nvSpPr>
            <p:spPr>
              <a:xfrm rot="16200000">
                <a:off x="4078995" y="6136695"/>
                <a:ext cx="798617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dirty="0">
                    <a:solidFill>
                      <a:srgbClr val="ED7D31"/>
                    </a:solidFill>
                    <a:latin typeface="Calibri" panose="020F0502020204030204"/>
                  </a:rPr>
                  <a:t>Debit cardiac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B7FC12EC-9851-094B-B8A0-AF7F3D60D65C}"/>
                  </a:ext>
                </a:extLst>
              </p:cNvPr>
              <p:cNvSpPr/>
              <p:nvPr/>
            </p:nvSpPr>
            <p:spPr>
              <a:xfrm>
                <a:off x="3311302" y="6070427"/>
                <a:ext cx="1042987" cy="601050"/>
              </a:xfrm>
              <a:custGeom>
                <a:avLst/>
                <a:gdLst>
                  <a:gd name="connsiteX0" fmla="*/ 0 w 1042987"/>
                  <a:gd name="connsiteY0" fmla="*/ 571500 h 571500"/>
                  <a:gd name="connsiteX1" fmla="*/ 178593 w 1042987"/>
                  <a:gd name="connsiteY1" fmla="*/ 250031 h 571500"/>
                  <a:gd name="connsiteX2" fmla="*/ 478631 w 1042987"/>
                  <a:gd name="connsiteY2" fmla="*/ 92868 h 571500"/>
                  <a:gd name="connsiteX3" fmla="*/ 1042987 w 1042987"/>
                  <a:gd name="connsiteY3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987" h="571500">
                    <a:moveTo>
                      <a:pt x="0" y="571500"/>
                    </a:moveTo>
                    <a:cubicBezTo>
                      <a:pt x="49410" y="450651"/>
                      <a:pt x="98821" y="329803"/>
                      <a:pt x="178593" y="250031"/>
                    </a:cubicBezTo>
                    <a:cubicBezTo>
                      <a:pt x="258365" y="170259"/>
                      <a:pt x="334565" y="134540"/>
                      <a:pt x="478631" y="92868"/>
                    </a:cubicBezTo>
                    <a:cubicBezTo>
                      <a:pt x="622697" y="51196"/>
                      <a:pt x="832842" y="25598"/>
                      <a:pt x="1042987" y="0"/>
                    </a:cubicBezTo>
                  </a:path>
                </a:pathLst>
              </a:custGeom>
              <a:noFill/>
              <a:ln w="635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E4CFD672-6C4A-1440-86E4-390498E6AB01}"/>
                  </a:ext>
                </a:extLst>
              </p:cNvPr>
              <p:cNvSpPr/>
              <p:nvPr/>
            </p:nvSpPr>
            <p:spPr>
              <a:xfrm>
                <a:off x="3311896" y="6312904"/>
                <a:ext cx="1042987" cy="346957"/>
              </a:xfrm>
              <a:custGeom>
                <a:avLst/>
                <a:gdLst>
                  <a:gd name="connsiteX0" fmla="*/ 0 w 1042987"/>
                  <a:gd name="connsiteY0" fmla="*/ 571500 h 571500"/>
                  <a:gd name="connsiteX1" fmla="*/ 178593 w 1042987"/>
                  <a:gd name="connsiteY1" fmla="*/ 250031 h 571500"/>
                  <a:gd name="connsiteX2" fmla="*/ 478631 w 1042987"/>
                  <a:gd name="connsiteY2" fmla="*/ 92868 h 571500"/>
                  <a:gd name="connsiteX3" fmla="*/ 1042987 w 1042987"/>
                  <a:gd name="connsiteY3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987" h="571500">
                    <a:moveTo>
                      <a:pt x="0" y="571500"/>
                    </a:moveTo>
                    <a:cubicBezTo>
                      <a:pt x="49410" y="450651"/>
                      <a:pt x="98821" y="329803"/>
                      <a:pt x="178593" y="250031"/>
                    </a:cubicBezTo>
                    <a:cubicBezTo>
                      <a:pt x="258365" y="170259"/>
                      <a:pt x="334565" y="134540"/>
                      <a:pt x="478631" y="92868"/>
                    </a:cubicBezTo>
                    <a:cubicBezTo>
                      <a:pt x="622697" y="51196"/>
                      <a:pt x="832842" y="25598"/>
                      <a:pt x="1042987" y="0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B68DA0CD-47DE-4144-BF65-AB0A0FC2AF40}"/>
                  </a:ext>
                </a:extLst>
              </p:cNvPr>
              <p:cNvGrpSpPr/>
              <p:nvPr/>
            </p:nvGrpSpPr>
            <p:grpSpPr>
              <a:xfrm>
                <a:off x="3311302" y="6233019"/>
                <a:ext cx="692162" cy="425869"/>
                <a:chOff x="3311302" y="6164269"/>
                <a:chExt cx="692162" cy="425869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CF0F2D59-00AD-5B43-B2D3-1B285CF0B48F}"/>
                    </a:ext>
                  </a:extLst>
                </p:cNvPr>
                <p:cNvCxnSpPr/>
                <p:nvPr/>
              </p:nvCxnSpPr>
              <p:spPr>
                <a:xfrm>
                  <a:off x="3311302" y="6164269"/>
                  <a:ext cx="174848" cy="0"/>
                </a:xfrm>
                <a:prstGeom prst="line">
                  <a:avLst/>
                </a:prstGeom>
                <a:ln w="63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DE154A8D-2151-324D-A3EB-C9B25AB597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479006" y="6165611"/>
                  <a:ext cx="524458" cy="424527"/>
                </a:xfrm>
                <a:prstGeom prst="line">
                  <a:avLst/>
                </a:prstGeom>
                <a:ln w="63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1EF9D68-3A16-434A-8A4C-C1F22B58249B}"/>
                  </a:ext>
                </a:extLst>
              </p:cNvPr>
              <p:cNvGrpSpPr/>
              <p:nvPr/>
            </p:nvGrpSpPr>
            <p:grpSpPr>
              <a:xfrm>
                <a:off x="3298372" y="5985120"/>
                <a:ext cx="961390" cy="667320"/>
                <a:chOff x="3311302" y="6123019"/>
                <a:chExt cx="961390" cy="667320"/>
              </a:xfrm>
            </p:grpSpPr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D80D9A70-6BCB-0B42-955E-933EEB2334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11302" y="6123019"/>
                  <a:ext cx="273232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13C98CF6-378E-534E-9313-1C59032C1B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586676" y="6123019"/>
                  <a:ext cx="686016" cy="66732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ACEE4755-8E63-AB4A-ADE0-AABB9C010737}"/>
                </a:ext>
              </a:extLst>
            </p:cNvPr>
            <p:cNvCxnSpPr>
              <a:cxnSpLocks/>
            </p:cNvCxnSpPr>
            <p:nvPr/>
          </p:nvCxnSpPr>
          <p:spPr>
            <a:xfrm>
              <a:off x="3245509" y="5750235"/>
              <a:ext cx="0" cy="20897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FE2C9021-3C33-9848-A576-A279E6F038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8906" y="5680889"/>
              <a:ext cx="0" cy="15456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285A6021-B3C7-8549-850E-A7BBE40EAFF3}"/>
                </a:ext>
              </a:extLst>
            </p:cNvPr>
            <p:cNvSpPr/>
            <p:nvPr/>
          </p:nvSpPr>
          <p:spPr>
            <a:xfrm>
              <a:off x="2543326" y="5896758"/>
              <a:ext cx="62450" cy="624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6131B7E8-7AC0-EE48-B18B-72A34E834792}"/>
                </a:ext>
              </a:extLst>
            </p:cNvPr>
            <p:cNvSpPr/>
            <p:nvPr/>
          </p:nvSpPr>
          <p:spPr>
            <a:xfrm>
              <a:off x="2945802" y="5966658"/>
              <a:ext cx="62450" cy="6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34" name="Group 9233">
            <a:extLst>
              <a:ext uri="{FF2B5EF4-FFF2-40B4-BE49-F238E27FC236}">
                <a16:creationId xmlns:a16="http://schemas.microsoft.com/office/drawing/2014/main" id="{87A384D4-350C-3D47-B4FF-0478B0F19C2A}"/>
              </a:ext>
            </a:extLst>
          </p:cNvPr>
          <p:cNvGrpSpPr/>
          <p:nvPr/>
        </p:nvGrpSpPr>
        <p:grpSpPr>
          <a:xfrm>
            <a:off x="5045959" y="5440464"/>
            <a:ext cx="2041386" cy="1460911"/>
            <a:chOff x="3436285" y="5384664"/>
            <a:chExt cx="2041386" cy="1460911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B48AA183-8634-2A42-8758-B4C675A18BAA}"/>
                </a:ext>
              </a:extLst>
            </p:cNvPr>
            <p:cNvGrpSpPr/>
            <p:nvPr/>
          </p:nvGrpSpPr>
          <p:grpSpPr>
            <a:xfrm>
              <a:off x="3436285" y="5384664"/>
              <a:ext cx="2041386" cy="1460911"/>
              <a:chOff x="2826985" y="5702719"/>
              <a:chExt cx="2041386" cy="1460911"/>
            </a:xfrm>
          </p:grpSpPr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BF386B79-93AE-CB41-B828-79D7DF3A2CF9}"/>
                  </a:ext>
                </a:extLst>
              </p:cNvPr>
              <p:cNvGrpSpPr/>
              <p:nvPr/>
            </p:nvGrpSpPr>
            <p:grpSpPr>
              <a:xfrm>
                <a:off x="2826985" y="5702719"/>
                <a:ext cx="2041386" cy="1460911"/>
                <a:chOff x="7317416" y="5734913"/>
                <a:chExt cx="2041386" cy="1460911"/>
              </a:xfrm>
            </p:grpSpPr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A416ED6D-7269-FC45-B17C-F6F95F2B4B8C}"/>
                    </a:ext>
                  </a:extLst>
                </p:cNvPr>
                <p:cNvGrpSpPr/>
                <p:nvPr/>
              </p:nvGrpSpPr>
              <p:grpSpPr>
                <a:xfrm>
                  <a:off x="7575267" y="5734913"/>
                  <a:ext cx="1310816" cy="1149629"/>
                  <a:chOff x="5714803" y="3180508"/>
                  <a:chExt cx="1310816" cy="1149629"/>
                </a:xfrm>
              </p:grpSpPr>
              <p:cxnSp>
                <p:nvCxnSpPr>
                  <p:cNvPr id="166" name="Straight Arrow Connector 165">
                    <a:extLst>
                      <a:ext uri="{FF2B5EF4-FFF2-40B4-BE49-F238E27FC236}">
                        <a16:creationId xmlns:a16="http://schemas.microsoft.com/office/drawing/2014/main" id="{34C08887-1235-6747-8C4B-0B44C355DF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929671" y="3296574"/>
                    <a:ext cx="0" cy="85182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Arrow Connector 166">
                    <a:extLst>
                      <a:ext uri="{FF2B5EF4-FFF2-40B4-BE49-F238E27FC236}">
                        <a16:creationId xmlns:a16="http://schemas.microsoft.com/office/drawing/2014/main" id="{86874993-7F80-A84D-BFC6-01C9A95392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29671" y="4148395"/>
                    <a:ext cx="1095948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B956607E-9956-FC47-93F6-BF802282BB5C}"/>
                      </a:ext>
                    </a:extLst>
                  </p:cNvPr>
                  <p:cNvSpPr/>
                  <p:nvPr/>
                </p:nvSpPr>
                <p:spPr>
                  <a:xfrm>
                    <a:off x="6322627" y="4099305"/>
                    <a:ext cx="373820" cy="2308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RAP</a:t>
                    </a:r>
                  </a:p>
                </p:txBody>
              </p:sp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67F83D96-6705-3A4D-A615-A34C74C731C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88243" y="3607068"/>
                    <a:ext cx="1083951" cy="2308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900" dirty="0" err="1">
                        <a:solidFill>
                          <a:srgbClr val="4472C4"/>
                        </a:solidFill>
                        <a:latin typeface="Calibri" panose="020F0502020204030204"/>
                      </a:rPr>
                      <a:t>Intoarcere</a:t>
                    </a:r>
                    <a:r>
                      <a:rPr lang="en-US" sz="900" dirty="0">
                        <a:solidFill>
                          <a:srgbClr val="4472C4"/>
                        </a:solidFill>
                        <a:latin typeface="Calibri" panose="020F0502020204030204"/>
                      </a:rPr>
                      <a:t> </a:t>
                    </a:r>
                    <a:r>
                      <a:rPr lang="en-US" sz="900" dirty="0" err="1">
                        <a:solidFill>
                          <a:srgbClr val="4472C4"/>
                        </a:solidFill>
                        <a:latin typeface="Calibri" panose="020F0502020204030204"/>
                      </a:rPr>
                      <a:t>venoasa</a:t>
                    </a:r>
                    <a:endPara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111653A2-B1A4-6A46-9102-F1FE17187A4B}"/>
                    </a:ext>
                  </a:extLst>
                </p:cNvPr>
                <p:cNvSpPr txBox="1"/>
                <p:nvPr/>
              </p:nvSpPr>
              <p:spPr>
                <a:xfrm>
                  <a:off x="7317416" y="6764937"/>
                  <a:ext cx="204138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HIPOVOLEMIC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700" i="1" dirty="0">
                      <a:solidFill>
                        <a:prstClr val="black"/>
                      </a:solidFill>
                      <a:latin typeface="Calibri" panose="020F0502020204030204"/>
                    </a:rPr>
                    <a:t>cu</a:t>
                  </a:r>
                  <a:r>
                    <a:rPr kumimoji="0" lang="en-US" sz="7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n-US" sz="7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scaderea</a:t>
                  </a:r>
                  <a:r>
                    <a:rPr kumimoji="0" lang="en-US" sz="7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n-US" sz="7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presarcinii</a:t>
                  </a:r>
                  <a:r>
                    <a:rPr kumimoji="0" lang="en-US" sz="7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, </a:t>
                  </a:r>
                  <a:r>
                    <a:rPr kumimoji="0" lang="en-US" sz="7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venoconstrictie</a:t>
                  </a:r>
                  <a:r>
                    <a:rPr kumimoji="0" lang="en-US" sz="7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pt. </a:t>
                  </a:r>
                  <a:r>
                    <a:rPr lang="en-US" sz="700" i="1" dirty="0" err="1">
                      <a:solidFill>
                        <a:prstClr val="black"/>
                      </a:solidFill>
                      <a:latin typeface="Calibri" panose="020F0502020204030204"/>
                    </a:rPr>
                    <a:t>cresterea</a:t>
                  </a:r>
                  <a:r>
                    <a:rPr lang="en-US" sz="700" i="1" dirty="0">
                      <a:solidFill>
                        <a:prstClr val="black"/>
                      </a:solidFill>
                      <a:latin typeface="Calibri" panose="020F0502020204030204"/>
                    </a:rPr>
                    <a:t> p. de </a:t>
                  </a:r>
                  <a:r>
                    <a:rPr lang="en-US" sz="700" i="1" dirty="0" err="1">
                      <a:solidFill>
                        <a:prstClr val="black"/>
                      </a:solidFill>
                      <a:latin typeface="Calibri" panose="020F0502020204030204"/>
                    </a:rPr>
                    <a:t>umplere</a:t>
                  </a:r>
                  <a:r>
                    <a:rPr lang="en-US" sz="700" i="1" dirty="0">
                      <a:solidFill>
                        <a:prstClr val="black"/>
                      </a:solidFill>
                      <a:latin typeface="Calibri" panose="020F0502020204030204"/>
                    </a:rPr>
                    <a:t> pt. a </a:t>
                  </a:r>
                  <a:r>
                    <a:rPr lang="en-US" sz="700" i="1" dirty="0" err="1">
                      <a:solidFill>
                        <a:prstClr val="black"/>
                      </a:solidFill>
                      <a:latin typeface="Calibri" panose="020F0502020204030204"/>
                    </a:rPr>
                    <a:t>compensa</a:t>
                  </a:r>
                  <a:endParaRPr kumimoji="0" lang="en-US" sz="7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4DBB4496-3D75-D04A-9CDD-41F7E2D14E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95652" y="5822497"/>
                <a:ext cx="0" cy="8518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EBE220E0-59AE-2747-B0F1-3DB86A97C152}"/>
                  </a:ext>
                </a:extLst>
              </p:cNvPr>
              <p:cNvSpPr/>
              <p:nvPr/>
            </p:nvSpPr>
            <p:spPr>
              <a:xfrm rot="16200000">
                <a:off x="4078995" y="6136695"/>
                <a:ext cx="798617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dirty="0">
                    <a:solidFill>
                      <a:srgbClr val="ED7D31"/>
                    </a:solidFill>
                    <a:latin typeface="Calibri" panose="020F0502020204030204"/>
                  </a:rPr>
                  <a:t>Debit cardiac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E29D1056-743F-4A42-A609-C023E3EEF5B5}"/>
                  </a:ext>
                </a:extLst>
              </p:cNvPr>
              <p:cNvSpPr/>
              <p:nvPr/>
            </p:nvSpPr>
            <p:spPr>
              <a:xfrm>
                <a:off x="3311302" y="6099977"/>
                <a:ext cx="1042987" cy="571500"/>
              </a:xfrm>
              <a:custGeom>
                <a:avLst/>
                <a:gdLst>
                  <a:gd name="connsiteX0" fmla="*/ 0 w 1042987"/>
                  <a:gd name="connsiteY0" fmla="*/ 571500 h 571500"/>
                  <a:gd name="connsiteX1" fmla="*/ 178593 w 1042987"/>
                  <a:gd name="connsiteY1" fmla="*/ 250031 h 571500"/>
                  <a:gd name="connsiteX2" fmla="*/ 478631 w 1042987"/>
                  <a:gd name="connsiteY2" fmla="*/ 92868 h 571500"/>
                  <a:gd name="connsiteX3" fmla="*/ 1042987 w 1042987"/>
                  <a:gd name="connsiteY3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987" h="571500">
                    <a:moveTo>
                      <a:pt x="0" y="571500"/>
                    </a:moveTo>
                    <a:cubicBezTo>
                      <a:pt x="49410" y="450651"/>
                      <a:pt x="98821" y="329803"/>
                      <a:pt x="178593" y="250031"/>
                    </a:cubicBezTo>
                    <a:cubicBezTo>
                      <a:pt x="258365" y="170259"/>
                      <a:pt x="334565" y="134540"/>
                      <a:pt x="478631" y="92868"/>
                    </a:cubicBezTo>
                    <a:cubicBezTo>
                      <a:pt x="622697" y="51196"/>
                      <a:pt x="832842" y="25598"/>
                      <a:pt x="1042987" y="0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F397C0F0-751A-F84A-AE97-99D1E62FB22B}"/>
                  </a:ext>
                </a:extLst>
              </p:cNvPr>
              <p:cNvGrpSpPr/>
              <p:nvPr/>
            </p:nvGrpSpPr>
            <p:grpSpPr>
              <a:xfrm>
                <a:off x="3311302" y="6116144"/>
                <a:ext cx="809728" cy="531043"/>
                <a:chOff x="3311302" y="6047394"/>
                <a:chExt cx="809728" cy="531043"/>
              </a:xfrm>
            </p:grpSpPr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8B6AACE7-771E-2647-B4EC-D05629EF2732}"/>
                    </a:ext>
                  </a:extLst>
                </p:cNvPr>
                <p:cNvCxnSpPr/>
                <p:nvPr/>
              </p:nvCxnSpPr>
              <p:spPr>
                <a:xfrm>
                  <a:off x="3311302" y="6047394"/>
                  <a:ext cx="174848" cy="0"/>
                </a:xfrm>
                <a:prstGeom prst="line">
                  <a:avLst/>
                </a:prstGeom>
                <a:ln w="63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0AEF2FE0-C3A5-2746-98BE-5261C82206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479006" y="6048737"/>
                  <a:ext cx="642024" cy="529700"/>
                </a:xfrm>
                <a:prstGeom prst="line">
                  <a:avLst/>
                </a:prstGeom>
                <a:ln w="63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BAE67EDB-4C5E-6244-9BBC-D5BCD787A71A}"/>
                  </a:ext>
                </a:extLst>
              </p:cNvPr>
              <p:cNvGrpSpPr/>
              <p:nvPr/>
            </p:nvGrpSpPr>
            <p:grpSpPr>
              <a:xfrm>
                <a:off x="3303005" y="6311674"/>
                <a:ext cx="826840" cy="341630"/>
                <a:chOff x="3315935" y="6449573"/>
                <a:chExt cx="826840" cy="341630"/>
              </a:xfrm>
            </p:grpSpPr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57393A3A-A214-D347-A546-841996CDD2C9}"/>
                    </a:ext>
                  </a:extLst>
                </p:cNvPr>
                <p:cNvCxnSpPr/>
                <p:nvPr/>
              </p:nvCxnSpPr>
              <p:spPr>
                <a:xfrm>
                  <a:off x="3315935" y="6456119"/>
                  <a:ext cx="174848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4E2BE09C-43B3-3B4F-ADEB-43AC7CEE64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470153" y="6449573"/>
                  <a:ext cx="672622" cy="34163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DBAB7A74-A37E-4F40-9DBF-932F5B16A817}"/>
                </a:ext>
              </a:extLst>
            </p:cNvPr>
            <p:cNvSpPr/>
            <p:nvPr/>
          </p:nvSpPr>
          <p:spPr>
            <a:xfrm>
              <a:off x="4213569" y="5900403"/>
              <a:ext cx="62450" cy="624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3F6E07D0-46D4-7A42-8768-DC54426F31E0}"/>
                </a:ext>
              </a:extLst>
            </p:cNvPr>
            <p:cNvSpPr/>
            <p:nvPr/>
          </p:nvSpPr>
          <p:spPr>
            <a:xfrm>
              <a:off x="4082078" y="5988025"/>
              <a:ext cx="62450" cy="6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3F7D9DF9-4938-A345-B871-04BD112DE1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67428" y="5888287"/>
              <a:ext cx="107036" cy="8722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Rectangle 235">
            <a:extLst>
              <a:ext uri="{FF2B5EF4-FFF2-40B4-BE49-F238E27FC236}">
                <a16:creationId xmlns:a16="http://schemas.microsoft.com/office/drawing/2014/main" id="{3ADF1DB8-7F32-2640-8F26-F4234B5CC987}"/>
              </a:ext>
            </a:extLst>
          </p:cNvPr>
          <p:cNvSpPr/>
          <p:nvPr/>
        </p:nvSpPr>
        <p:spPr>
          <a:xfrm>
            <a:off x="-65041" y="5390116"/>
            <a:ext cx="36054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RASPUNSUL FIZIOLOGIC LA STRES FOLOSIND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CURBELE GUYTON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:</a:t>
            </a:r>
          </a:p>
        </p:txBody>
      </p:sp>
      <p:grpSp>
        <p:nvGrpSpPr>
          <p:cNvPr id="9261" name="Group 9260">
            <a:extLst>
              <a:ext uri="{FF2B5EF4-FFF2-40B4-BE49-F238E27FC236}">
                <a16:creationId xmlns:a16="http://schemas.microsoft.com/office/drawing/2014/main" id="{1380F857-B277-F14E-942C-20880DFBC73D}"/>
              </a:ext>
            </a:extLst>
          </p:cNvPr>
          <p:cNvGrpSpPr/>
          <p:nvPr/>
        </p:nvGrpSpPr>
        <p:grpSpPr>
          <a:xfrm>
            <a:off x="3451836" y="5440464"/>
            <a:ext cx="1899004" cy="1471907"/>
            <a:chOff x="4957707" y="5385990"/>
            <a:chExt cx="1899004" cy="1471907"/>
          </a:xfrm>
        </p:grpSpPr>
        <p:grpSp>
          <p:nvGrpSpPr>
            <p:cNvPr id="9235" name="Group 9234">
              <a:extLst>
                <a:ext uri="{FF2B5EF4-FFF2-40B4-BE49-F238E27FC236}">
                  <a16:creationId xmlns:a16="http://schemas.microsoft.com/office/drawing/2014/main" id="{9FE314C7-C7B3-5D44-BFF6-AF1F4954E57D}"/>
                </a:ext>
              </a:extLst>
            </p:cNvPr>
            <p:cNvGrpSpPr/>
            <p:nvPr/>
          </p:nvGrpSpPr>
          <p:grpSpPr>
            <a:xfrm>
              <a:off x="4957707" y="5385990"/>
              <a:ext cx="1899004" cy="1471907"/>
              <a:chOff x="3172109" y="5385990"/>
              <a:chExt cx="1899004" cy="1471907"/>
            </a:xfrm>
          </p:grpSpPr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ECA4DB84-43D8-8441-85D0-DF1B60D80B29}"/>
                  </a:ext>
                </a:extLst>
              </p:cNvPr>
              <p:cNvSpPr/>
              <p:nvPr/>
            </p:nvSpPr>
            <p:spPr>
              <a:xfrm>
                <a:off x="3609985" y="5685273"/>
                <a:ext cx="1042987" cy="640664"/>
              </a:xfrm>
              <a:custGeom>
                <a:avLst/>
                <a:gdLst>
                  <a:gd name="connsiteX0" fmla="*/ 0 w 1042987"/>
                  <a:gd name="connsiteY0" fmla="*/ 571500 h 571500"/>
                  <a:gd name="connsiteX1" fmla="*/ 178593 w 1042987"/>
                  <a:gd name="connsiteY1" fmla="*/ 250031 h 571500"/>
                  <a:gd name="connsiteX2" fmla="*/ 478631 w 1042987"/>
                  <a:gd name="connsiteY2" fmla="*/ 92868 h 571500"/>
                  <a:gd name="connsiteX3" fmla="*/ 1042987 w 1042987"/>
                  <a:gd name="connsiteY3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987" h="571500">
                    <a:moveTo>
                      <a:pt x="0" y="571500"/>
                    </a:moveTo>
                    <a:cubicBezTo>
                      <a:pt x="49410" y="450651"/>
                      <a:pt x="98821" y="329803"/>
                      <a:pt x="178593" y="250031"/>
                    </a:cubicBezTo>
                    <a:cubicBezTo>
                      <a:pt x="258365" y="170259"/>
                      <a:pt x="334565" y="134540"/>
                      <a:pt x="478631" y="92868"/>
                    </a:cubicBezTo>
                    <a:cubicBezTo>
                      <a:pt x="622697" y="51196"/>
                      <a:pt x="832842" y="25598"/>
                      <a:pt x="1042987" y="0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233" name="Group 9232">
                <a:extLst>
                  <a:ext uri="{FF2B5EF4-FFF2-40B4-BE49-F238E27FC236}">
                    <a16:creationId xmlns:a16="http://schemas.microsoft.com/office/drawing/2014/main" id="{1C9A9143-42A2-BA4B-A71C-C4BAEF029C2E}"/>
                  </a:ext>
                </a:extLst>
              </p:cNvPr>
              <p:cNvGrpSpPr/>
              <p:nvPr/>
            </p:nvGrpSpPr>
            <p:grpSpPr>
              <a:xfrm>
                <a:off x="3172109" y="5385990"/>
                <a:ext cx="1899004" cy="1471907"/>
                <a:chOff x="5127032" y="5385990"/>
                <a:chExt cx="1899004" cy="1471907"/>
              </a:xfrm>
            </p:grpSpPr>
            <p:grpSp>
              <p:nvGrpSpPr>
                <p:cNvPr id="199" name="Group 198">
                  <a:extLst>
                    <a:ext uri="{FF2B5EF4-FFF2-40B4-BE49-F238E27FC236}">
                      <a16:creationId xmlns:a16="http://schemas.microsoft.com/office/drawing/2014/main" id="{DE3EF998-3F44-C140-A7DA-682F07B4FC54}"/>
                    </a:ext>
                  </a:extLst>
                </p:cNvPr>
                <p:cNvGrpSpPr/>
                <p:nvPr/>
              </p:nvGrpSpPr>
              <p:grpSpPr>
                <a:xfrm>
                  <a:off x="5127032" y="5385990"/>
                  <a:ext cx="1899004" cy="1471907"/>
                  <a:chOff x="2883293" y="5702719"/>
                  <a:chExt cx="1899004" cy="1471907"/>
                </a:xfrm>
              </p:grpSpPr>
              <p:grpSp>
                <p:nvGrpSpPr>
                  <p:cNvPr id="200" name="Group 199">
                    <a:extLst>
                      <a:ext uri="{FF2B5EF4-FFF2-40B4-BE49-F238E27FC236}">
                        <a16:creationId xmlns:a16="http://schemas.microsoft.com/office/drawing/2014/main" id="{CD2E154C-83FB-1B47-A0FE-C7925668F97E}"/>
                      </a:ext>
                    </a:extLst>
                  </p:cNvPr>
                  <p:cNvGrpSpPr/>
                  <p:nvPr/>
                </p:nvGrpSpPr>
                <p:grpSpPr>
                  <a:xfrm>
                    <a:off x="2883293" y="5702719"/>
                    <a:ext cx="1899004" cy="1471907"/>
                    <a:chOff x="7373724" y="5734913"/>
                    <a:chExt cx="1899004" cy="1471907"/>
                  </a:xfrm>
                </p:grpSpPr>
                <p:grpSp>
                  <p:nvGrpSpPr>
                    <p:cNvPr id="210" name="Group 209">
                      <a:extLst>
                        <a:ext uri="{FF2B5EF4-FFF2-40B4-BE49-F238E27FC236}">
                          <a16:creationId xmlns:a16="http://schemas.microsoft.com/office/drawing/2014/main" id="{2268046C-79F0-AB47-9A54-AABA3718AF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75266" y="5734913"/>
                      <a:ext cx="1310817" cy="1149629"/>
                      <a:chOff x="5714802" y="3180508"/>
                      <a:chExt cx="1310817" cy="1149629"/>
                    </a:xfrm>
                  </p:grpSpPr>
                  <p:cxnSp>
                    <p:nvCxnSpPr>
                      <p:cNvPr id="212" name="Straight Arrow Connector 211">
                        <a:extLst>
                          <a:ext uri="{FF2B5EF4-FFF2-40B4-BE49-F238E27FC236}">
                            <a16:creationId xmlns:a16="http://schemas.microsoft.com/office/drawing/2014/main" id="{48F6352E-B84F-A14B-BFB9-3063CECA45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5929671" y="3296574"/>
                        <a:ext cx="0" cy="85182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3" name="Straight Arrow Connector 212">
                        <a:extLst>
                          <a:ext uri="{FF2B5EF4-FFF2-40B4-BE49-F238E27FC236}">
                            <a16:creationId xmlns:a16="http://schemas.microsoft.com/office/drawing/2014/main" id="{30F59C5A-B5E2-1342-94FE-B1FCFFA3302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929671" y="4148395"/>
                        <a:ext cx="1095948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14" name="Rectangle 213">
                        <a:extLst>
                          <a:ext uri="{FF2B5EF4-FFF2-40B4-BE49-F238E27FC236}">
                            <a16:creationId xmlns:a16="http://schemas.microsoft.com/office/drawing/2014/main" id="{F5F54776-C704-E94F-9144-16864A0328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22627" y="4099305"/>
                        <a:ext cx="373820" cy="2308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900" dirty="0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libri" panose="020F0502020204030204"/>
                          </a:rPr>
                          <a:t>RAP</a:t>
                        </a:r>
                        <a:endPara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" name="Rectangle 214">
                        <a:extLst>
                          <a:ext uri="{FF2B5EF4-FFF2-40B4-BE49-F238E27FC236}">
                            <a16:creationId xmlns:a16="http://schemas.microsoft.com/office/drawing/2014/main" id="{0D24DC28-811E-3E4D-95C1-21EEE399852C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5288242" y="3607068"/>
                        <a:ext cx="1083951" cy="2308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900" dirty="0" err="1">
                            <a:solidFill>
                              <a:srgbClr val="4472C4"/>
                            </a:solidFill>
                            <a:latin typeface="Calibri" panose="020F0502020204030204"/>
                          </a:rPr>
                          <a:t>Intoarcere</a:t>
                        </a:r>
                        <a:r>
                          <a:rPr lang="en-US" sz="900" dirty="0">
                            <a:solidFill>
                              <a:srgbClr val="4472C4"/>
                            </a:solidFill>
                            <a:latin typeface="Calibri" panose="020F0502020204030204"/>
                          </a:rPr>
                          <a:t> </a:t>
                        </a:r>
                        <a:r>
                          <a:rPr lang="en-US" sz="900" dirty="0" err="1">
                            <a:solidFill>
                              <a:srgbClr val="4472C4"/>
                            </a:solidFill>
                            <a:latin typeface="Calibri" panose="020F0502020204030204"/>
                          </a:rPr>
                          <a:t>venoasa</a:t>
                        </a:r>
                        <a:endPara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11" name="TextBox 210">
                      <a:extLst>
                        <a:ext uri="{FF2B5EF4-FFF2-40B4-BE49-F238E27FC236}">
                          <a16:creationId xmlns:a16="http://schemas.microsoft.com/office/drawing/2014/main" id="{D3682AFE-D0FF-A741-A88F-8A7DD0BE0D9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73724" y="6775933"/>
                      <a:ext cx="1899004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DISTRIBUTIV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vasodilatia</a:t>
                      </a:r>
                      <a:r>
                        <a:rPr kumimoji="0" lang="en-US" sz="7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7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scade</a:t>
                      </a:r>
                      <a:r>
                        <a:rPr kumimoji="0" lang="en-US" sz="7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7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umplerea</a:t>
                      </a:r>
                      <a:r>
                        <a:rPr kumimoji="0" lang="en-US" sz="7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, CO </a:t>
                      </a:r>
                      <a:r>
                        <a:rPr kumimoji="0" lang="en-US" sz="7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hiperdinamic</a:t>
                      </a:r>
                      <a:r>
                        <a:rPr kumimoji="0" lang="en-US" sz="7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7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pt</a:t>
                      </a:r>
                      <a:r>
                        <a:rPr lang="en-US" sz="700" i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. a </a:t>
                      </a:r>
                      <a:r>
                        <a:rPr lang="en-US" sz="700" i="1" dirty="0" err="1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compensa</a:t>
                      </a:r>
                      <a:r>
                        <a:rPr kumimoji="0" lang="en-US" sz="7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</a:t>
                      </a:r>
                    </a:p>
                  </p:txBody>
                </p:sp>
              </p:grpSp>
              <p:cxnSp>
                <p:nvCxnSpPr>
                  <p:cNvPr id="201" name="Straight Arrow Connector 200">
                    <a:extLst>
                      <a:ext uri="{FF2B5EF4-FFF2-40B4-BE49-F238E27FC236}">
                        <a16:creationId xmlns:a16="http://schemas.microsoft.com/office/drawing/2014/main" id="{EC01828E-D6E2-8149-851F-ED7D23CB2B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395652" y="5822497"/>
                    <a:ext cx="0" cy="85182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9C0A2286-E100-4149-866C-1A441156D79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078995" y="6136695"/>
                    <a:ext cx="798617" cy="2308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900" dirty="0">
                        <a:solidFill>
                          <a:srgbClr val="ED7D31"/>
                        </a:solidFill>
                        <a:latin typeface="Calibri" panose="020F0502020204030204"/>
                      </a:rPr>
                      <a:t>Debit cardiac</a:t>
                    </a:r>
                    <a:endPara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3" name="Freeform 202">
                    <a:extLst>
                      <a:ext uri="{FF2B5EF4-FFF2-40B4-BE49-F238E27FC236}">
                        <a16:creationId xmlns:a16="http://schemas.microsoft.com/office/drawing/2014/main" id="{6CFCE7DF-8243-5F45-A38F-3900696B2A56}"/>
                      </a:ext>
                    </a:extLst>
                  </p:cNvPr>
                  <p:cNvSpPr/>
                  <p:nvPr/>
                </p:nvSpPr>
                <p:spPr>
                  <a:xfrm>
                    <a:off x="3311302" y="6141777"/>
                    <a:ext cx="1042987" cy="529699"/>
                  </a:xfrm>
                  <a:custGeom>
                    <a:avLst/>
                    <a:gdLst>
                      <a:gd name="connsiteX0" fmla="*/ 0 w 1042987"/>
                      <a:gd name="connsiteY0" fmla="*/ 571500 h 571500"/>
                      <a:gd name="connsiteX1" fmla="*/ 178593 w 1042987"/>
                      <a:gd name="connsiteY1" fmla="*/ 250031 h 571500"/>
                      <a:gd name="connsiteX2" fmla="*/ 478631 w 1042987"/>
                      <a:gd name="connsiteY2" fmla="*/ 92868 h 571500"/>
                      <a:gd name="connsiteX3" fmla="*/ 1042987 w 1042987"/>
                      <a:gd name="connsiteY3" fmla="*/ 0 h 571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2987" h="571500">
                        <a:moveTo>
                          <a:pt x="0" y="571500"/>
                        </a:moveTo>
                        <a:cubicBezTo>
                          <a:pt x="49410" y="450651"/>
                          <a:pt x="98821" y="329803"/>
                          <a:pt x="178593" y="250031"/>
                        </a:cubicBezTo>
                        <a:cubicBezTo>
                          <a:pt x="258365" y="170259"/>
                          <a:pt x="334565" y="134540"/>
                          <a:pt x="478631" y="92868"/>
                        </a:cubicBezTo>
                        <a:cubicBezTo>
                          <a:pt x="622697" y="51196"/>
                          <a:pt x="832842" y="25598"/>
                          <a:pt x="1042987" y="0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2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04" name="Group 203">
                    <a:extLst>
                      <a:ext uri="{FF2B5EF4-FFF2-40B4-BE49-F238E27FC236}">
                        <a16:creationId xmlns:a16="http://schemas.microsoft.com/office/drawing/2014/main" id="{8871D028-A305-C148-9F28-4938314AE768}"/>
                      </a:ext>
                    </a:extLst>
                  </p:cNvPr>
                  <p:cNvGrpSpPr/>
                  <p:nvPr/>
                </p:nvGrpSpPr>
                <p:grpSpPr>
                  <a:xfrm>
                    <a:off x="3311302" y="6116144"/>
                    <a:ext cx="809728" cy="531043"/>
                    <a:chOff x="3311302" y="6047394"/>
                    <a:chExt cx="809728" cy="531043"/>
                  </a:xfrm>
                </p:grpSpPr>
                <p:cxnSp>
                  <p:nvCxnSpPr>
                    <p:cNvPr id="208" name="Straight Connector 207">
                      <a:extLst>
                        <a:ext uri="{FF2B5EF4-FFF2-40B4-BE49-F238E27FC236}">
                          <a16:creationId xmlns:a16="http://schemas.microsoft.com/office/drawing/2014/main" id="{F16FD837-6B14-9349-95BD-7AF6E60E1DA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11302" y="6047394"/>
                      <a:ext cx="174848" cy="0"/>
                    </a:xfrm>
                    <a:prstGeom prst="line">
                      <a:avLst/>
                    </a:prstGeom>
                    <a:ln w="6350"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>
                      <a:extLst>
                        <a:ext uri="{FF2B5EF4-FFF2-40B4-BE49-F238E27FC236}">
                          <a16:creationId xmlns:a16="http://schemas.microsoft.com/office/drawing/2014/main" id="{C3357FC7-E896-0049-8E24-6B95D9BC06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479006" y="6048737"/>
                      <a:ext cx="642024" cy="529700"/>
                    </a:xfrm>
                    <a:prstGeom prst="line">
                      <a:avLst/>
                    </a:prstGeom>
                    <a:ln w="6350"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" name="Group 204">
                    <a:extLst>
                      <a:ext uri="{FF2B5EF4-FFF2-40B4-BE49-F238E27FC236}">
                        <a16:creationId xmlns:a16="http://schemas.microsoft.com/office/drawing/2014/main" id="{B01F4DC9-D94B-134B-87E3-4E0F51C42521}"/>
                      </a:ext>
                    </a:extLst>
                  </p:cNvPr>
                  <p:cNvGrpSpPr/>
                  <p:nvPr/>
                </p:nvGrpSpPr>
                <p:grpSpPr>
                  <a:xfrm>
                    <a:off x="3304158" y="6242139"/>
                    <a:ext cx="437377" cy="414193"/>
                    <a:chOff x="3317088" y="6380038"/>
                    <a:chExt cx="437377" cy="414193"/>
                  </a:xfrm>
                </p:grpSpPr>
                <p:cxnSp>
                  <p:nvCxnSpPr>
                    <p:cNvPr id="206" name="Straight Connector 205">
                      <a:extLst>
                        <a:ext uri="{FF2B5EF4-FFF2-40B4-BE49-F238E27FC236}">
                          <a16:creationId xmlns:a16="http://schemas.microsoft.com/office/drawing/2014/main" id="{009B4F8C-39E7-F04E-80E1-3456C968797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17088" y="6380038"/>
                      <a:ext cx="1748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Straight Connector 206">
                      <a:extLst>
                        <a:ext uri="{FF2B5EF4-FFF2-40B4-BE49-F238E27FC236}">
                          <a16:creationId xmlns:a16="http://schemas.microsoft.com/office/drawing/2014/main" id="{55AB3400-76E8-F64B-BA10-0D39047AC8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489320" y="6385799"/>
                      <a:ext cx="265145" cy="408432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1C640873-55DB-4C45-9848-15135225AA02}"/>
                    </a:ext>
                  </a:extLst>
                </p:cNvPr>
                <p:cNvSpPr/>
                <p:nvPr/>
              </p:nvSpPr>
              <p:spPr>
                <a:xfrm>
                  <a:off x="5873638" y="5917367"/>
                  <a:ext cx="62450" cy="6245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26" name="Straight Arrow Connector 225">
                  <a:extLst>
                    <a:ext uri="{FF2B5EF4-FFF2-40B4-BE49-F238E27FC236}">
                      <a16:creationId xmlns:a16="http://schemas.microsoft.com/office/drawing/2014/main" id="{D57F0D3E-4982-EA43-A5B2-EDE918135B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19220" y="6000165"/>
                  <a:ext cx="111952" cy="54116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5" name="Oval 224">
                  <a:extLst>
                    <a:ext uri="{FF2B5EF4-FFF2-40B4-BE49-F238E27FC236}">
                      <a16:creationId xmlns:a16="http://schemas.microsoft.com/office/drawing/2014/main" id="{652647D7-5E36-104A-BD09-1D591AABB0A5}"/>
                    </a:ext>
                  </a:extLst>
                </p:cNvPr>
                <p:cNvSpPr/>
                <p:nvPr/>
              </p:nvSpPr>
              <p:spPr>
                <a:xfrm>
                  <a:off x="5705120" y="5920825"/>
                  <a:ext cx="62450" cy="6245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099D4671-03F8-8B4B-B1DA-4C5B5D79D6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05130" y="5711310"/>
              <a:ext cx="0" cy="126221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D41C9E5C-46CA-1440-BD7D-DF7A68325C46}"/>
              </a:ext>
            </a:extLst>
          </p:cNvPr>
          <p:cNvGrpSpPr/>
          <p:nvPr/>
        </p:nvGrpSpPr>
        <p:grpSpPr>
          <a:xfrm>
            <a:off x="7064479" y="589028"/>
            <a:ext cx="2127066" cy="1054404"/>
            <a:chOff x="1104085" y="5526714"/>
            <a:chExt cx="2127066" cy="1054404"/>
          </a:xfrm>
        </p:grpSpPr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BC7DE3C4-32B2-F241-A2C7-3DD8F8B5674B}"/>
                </a:ext>
              </a:extLst>
            </p:cNvPr>
            <p:cNvSpPr/>
            <p:nvPr/>
          </p:nvSpPr>
          <p:spPr>
            <a:xfrm>
              <a:off x="1104085" y="5536665"/>
              <a:ext cx="731887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Presarcina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2F66B3B1-BD31-4E47-B713-CAF9C355E8BD}"/>
                </a:ext>
              </a:extLst>
            </p:cNvPr>
            <p:cNvSpPr/>
            <p:nvPr/>
          </p:nvSpPr>
          <p:spPr>
            <a:xfrm>
              <a:off x="1570087" y="5526714"/>
              <a:ext cx="100140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Contractilitate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304746F0-2DB6-5C4B-8819-AA334261663F}"/>
                </a:ext>
              </a:extLst>
            </p:cNvPr>
            <p:cNvSpPr/>
            <p:nvPr/>
          </p:nvSpPr>
          <p:spPr>
            <a:xfrm>
              <a:off x="1939548" y="5818216"/>
              <a:ext cx="39982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SV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62" name="Elbow Connector 261">
              <a:extLst>
                <a:ext uri="{FF2B5EF4-FFF2-40B4-BE49-F238E27FC236}">
                  <a16:creationId xmlns:a16="http://schemas.microsoft.com/office/drawing/2014/main" id="{306AD237-22C4-6E4F-B9E5-AA839E84CE59}"/>
                </a:ext>
              </a:extLst>
            </p:cNvPr>
            <p:cNvCxnSpPr>
              <a:cxnSpLocks/>
              <a:stCxn id="259" idx="2"/>
              <a:endCxn id="260" idx="2"/>
            </p:cNvCxnSpPr>
            <p:nvPr/>
          </p:nvCxnSpPr>
          <p:spPr>
            <a:xfrm rot="5400000" flipH="1" flipV="1">
              <a:off x="1765433" y="5462142"/>
              <a:ext cx="9951" cy="600760"/>
            </a:xfrm>
            <a:prstGeom prst="bentConnector3">
              <a:avLst>
                <a:gd name="adj1" fmla="val -2297257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0D5728CB-D11E-B148-9D52-920CC2346A61}"/>
                </a:ext>
              </a:extLst>
            </p:cNvPr>
            <p:cNvSpPr/>
            <p:nvPr/>
          </p:nvSpPr>
          <p:spPr>
            <a:xfrm>
              <a:off x="2574017" y="5827547"/>
              <a:ext cx="39982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HR</a:t>
              </a:r>
            </a:p>
          </p:txBody>
        </p:sp>
        <p:cxnSp>
          <p:nvCxnSpPr>
            <p:cNvPr id="264" name="Elbow Connector 263">
              <a:extLst>
                <a:ext uri="{FF2B5EF4-FFF2-40B4-BE49-F238E27FC236}">
                  <a16:creationId xmlns:a16="http://schemas.microsoft.com/office/drawing/2014/main" id="{95B5514E-AEB1-6149-B2D0-E2957A9854BA}"/>
                </a:ext>
              </a:extLst>
            </p:cNvPr>
            <p:cNvCxnSpPr>
              <a:cxnSpLocks/>
              <a:stCxn id="261" idx="2"/>
              <a:endCxn id="263" idx="2"/>
            </p:cNvCxnSpPr>
            <p:nvPr/>
          </p:nvCxnSpPr>
          <p:spPr>
            <a:xfrm rot="16200000" flipH="1">
              <a:off x="2452031" y="5736478"/>
              <a:ext cx="9331" cy="634469"/>
            </a:xfrm>
            <a:prstGeom prst="bentConnector3">
              <a:avLst>
                <a:gd name="adj1" fmla="val 636373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DF2BEF42-94D7-644C-B0B2-0760ED999364}"/>
                </a:ext>
              </a:extLst>
            </p:cNvPr>
            <p:cNvSpPr/>
            <p:nvPr/>
          </p:nvSpPr>
          <p:spPr>
            <a:xfrm>
              <a:off x="2270807" y="6054396"/>
              <a:ext cx="39982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srgbClr val="ED7D31"/>
                  </a:solidFill>
                  <a:latin typeface="Calibri" panose="020F0502020204030204"/>
                </a:rPr>
                <a:t>CO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14E5C7B7-8322-5743-AE81-838272CBA681}"/>
                </a:ext>
              </a:extLst>
            </p:cNvPr>
            <p:cNvSpPr/>
            <p:nvPr/>
          </p:nvSpPr>
          <p:spPr>
            <a:xfrm>
              <a:off x="2831323" y="6045308"/>
              <a:ext cx="39982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srgbClr val="C00000"/>
                  </a:solidFill>
                  <a:latin typeface="Calibri" panose="020F0502020204030204"/>
                </a:rPr>
                <a:t>SVR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67" name="Elbow Connector 266">
              <a:extLst>
                <a:ext uri="{FF2B5EF4-FFF2-40B4-BE49-F238E27FC236}">
                  <a16:creationId xmlns:a16="http://schemas.microsoft.com/office/drawing/2014/main" id="{C7F9934D-D6B8-EF46-A8A7-88F7B74E8015}"/>
                </a:ext>
              </a:extLst>
            </p:cNvPr>
            <p:cNvCxnSpPr>
              <a:cxnSpLocks/>
              <a:stCxn id="265" idx="2"/>
              <a:endCxn id="266" idx="2"/>
            </p:cNvCxnSpPr>
            <p:nvPr/>
          </p:nvCxnSpPr>
          <p:spPr>
            <a:xfrm rot="5400000" flipH="1" flipV="1">
              <a:off x="2746435" y="6000426"/>
              <a:ext cx="9088" cy="560516"/>
            </a:xfrm>
            <a:prstGeom prst="bentConnector3">
              <a:avLst>
                <a:gd name="adj1" fmla="val -1027003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C94A102C-F529-114C-9397-333EFCB92F9F}"/>
                </a:ext>
              </a:extLst>
            </p:cNvPr>
            <p:cNvSpPr/>
            <p:nvPr/>
          </p:nvSpPr>
          <p:spPr>
            <a:xfrm>
              <a:off x="2520396" y="6350286"/>
              <a:ext cx="50707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srgbClr val="7030A0"/>
                  </a:solidFill>
                  <a:latin typeface="Calibri" panose="020F0502020204030204"/>
                </a:rPr>
                <a:t>MAP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3E437591-327F-5B40-A48A-2C0FD1BBBE93}"/>
                </a:ext>
              </a:extLst>
            </p:cNvPr>
            <p:cNvSpPr/>
            <p:nvPr/>
          </p:nvSpPr>
          <p:spPr>
            <a:xfrm>
              <a:off x="2138493" y="5526714"/>
              <a:ext cx="100140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           </a:t>
              </a:r>
              <a:r>
                <a:rPr lang="en-US" sz="900" dirty="0" err="1">
                  <a:solidFill>
                    <a:prstClr val="black"/>
                  </a:solidFill>
                  <a:latin typeface="Calibri" panose="020F0502020204030204"/>
                </a:rPr>
                <a:t>Postsarcina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70" name="Elbow Connector 269">
              <a:extLst>
                <a:ext uri="{FF2B5EF4-FFF2-40B4-BE49-F238E27FC236}">
                  <a16:creationId xmlns:a16="http://schemas.microsoft.com/office/drawing/2014/main" id="{A646EC11-BBFF-5645-BF6B-5211068AA458}"/>
                </a:ext>
              </a:extLst>
            </p:cNvPr>
            <p:cNvCxnSpPr>
              <a:cxnSpLocks/>
              <a:stCxn id="260" idx="2"/>
              <a:endCxn id="269" idx="2"/>
            </p:cNvCxnSpPr>
            <p:nvPr/>
          </p:nvCxnSpPr>
          <p:spPr>
            <a:xfrm rot="16200000" flipH="1">
              <a:off x="2354992" y="5473343"/>
              <a:ext cx="12700" cy="568406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1" name="Rectangle 270">
            <a:extLst>
              <a:ext uri="{FF2B5EF4-FFF2-40B4-BE49-F238E27FC236}">
                <a16:creationId xmlns:a16="http://schemas.microsoft.com/office/drawing/2014/main" id="{C17D5FE9-9E4D-5B43-A785-2B22CBF19B21}"/>
              </a:ext>
            </a:extLst>
          </p:cNvPr>
          <p:cNvSpPr/>
          <p:nvPr/>
        </p:nvSpPr>
        <p:spPr>
          <a:xfrm>
            <a:off x="7197423" y="452177"/>
            <a:ext cx="129715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DETERMINANTI MAP:</a:t>
            </a:r>
          </a:p>
        </p:txBody>
      </p: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2646CA5E-5600-484A-934D-6E3D3F71112A}"/>
              </a:ext>
            </a:extLst>
          </p:cNvPr>
          <p:cNvGrpSpPr/>
          <p:nvPr/>
        </p:nvGrpSpPr>
        <p:grpSpPr>
          <a:xfrm>
            <a:off x="87957" y="5447370"/>
            <a:ext cx="1508884" cy="1149629"/>
            <a:chOff x="2119008" y="5349022"/>
            <a:chExt cx="1508884" cy="1149629"/>
          </a:xfrm>
        </p:grpSpPr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1DA09652-50E6-BD4B-975B-6891973C7C12}"/>
                </a:ext>
              </a:extLst>
            </p:cNvPr>
            <p:cNvGrpSpPr/>
            <p:nvPr/>
          </p:nvGrpSpPr>
          <p:grpSpPr>
            <a:xfrm>
              <a:off x="2119008" y="5349022"/>
              <a:ext cx="1508884" cy="1149629"/>
              <a:chOff x="3084836" y="5702719"/>
              <a:chExt cx="1508884" cy="1149629"/>
            </a:xfrm>
          </p:grpSpPr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9F4BA460-EFAA-BA4E-BA45-95214FBCDCB2}"/>
                  </a:ext>
                </a:extLst>
              </p:cNvPr>
              <p:cNvGrpSpPr/>
              <p:nvPr/>
            </p:nvGrpSpPr>
            <p:grpSpPr>
              <a:xfrm>
                <a:off x="3084836" y="5702719"/>
                <a:ext cx="1310816" cy="1149629"/>
                <a:chOff x="5714803" y="3180508"/>
                <a:chExt cx="1310816" cy="1149629"/>
              </a:xfrm>
            </p:grpSpPr>
            <p:cxnSp>
              <p:nvCxnSpPr>
                <p:cNvPr id="297" name="Straight Arrow Connector 296">
                  <a:extLst>
                    <a:ext uri="{FF2B5EF4-FFF2-40B4-BE49-F238E27FC236}">
                      <a16:creationId xmlns:a16="http://schemas.microsoft.com/office/drawing/2014/main" id="{C2D82D90-094C-3A48-9FF3-7E41599711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9671" y="4148395"/>
                  <a:ext cx="109594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ABBA30AA-A35B-4343-863A-EC6B6ED2FD03}"/>
                    </a:ext>
                  </a:extLst>
                </p:cNvPr>
                <p:cNvSpPr/>
                <p:nvPr/>
              </p:nvSpPr>
              <p:spPr>
                <a:xfrm>
                  <a:off x="6322627" y="4099305"/>
                  <a:ext cx="37382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9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Calibri" panose="020F0502020204030204"/>
                    </a:rPr>
                    <a:t>RAP</a:t>
                  </a:r>
                  <a:endPara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8331462F-2165-124E-A2CD-62AD57BAF0CC}"/>
                    </a:ext>
                  </a:extLst>
                </p:cNvPr>
                <p:cNvSpPr/>
                <p:nvPr/>
              </p:nvSpPr>
              <p:spPr>
                <a:xfrm rot="16200000">
                  <a:off x="5288243" y="3607068"/>
                  <a:ext cx="1083951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900" dirty="0" err="1">
                      <a:solidFill>
                        <a:srgbClr val="4472C4"/>
                      </a:solidFill>
                      <a:latin typeface="Calibri" panose="020F0502020204030204"/>
                    </a:rPr>
                    <a:t>Intoarcere</a:t>
                  </a:r>
                  <a:r>
                    <a:rPr lang="en-US" sz="900" dirty="0">
                      <a:solidFill>
                        <a:srgbClr val="4472C4"/>
                      </a:solidFill>
                      <a:latin typeface="Calibri" panose="020F0502020204030204"/>
                    </a:rPr>
                    <a:t> </a:t>
                  </a:r>
                  <a:r>
                    <a:rPr lang="en-US" sz="900" dirty="0" err="1">
                      <a:solidFill>
                        <a:srgbClr val="4472C4"/>
                      </a:solidFill>
                      <a:latin typeface="Calibri" panose="020F0502020204030204"/>
                    </a:rPr>
                    <a:t>venoasa</a:t>
                  </a:r>
                  <a:endPara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96" name="Straight Arrow Connector 295">
                  <a:extLst>
                    <a:ext uri="{FF2B5EF4-FFF2-40B4-BE49-F238E27FC236}">
                      <a16:creationId xmlns:a16="http://schemas.microsoft.com/office/drawing/2014/main" id="{A35FEFD2-96DA-E14B-A78B-972DE76F60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29671" y="3296574"/>
                  <a:ext cx="0" cy="85182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4" name="Straight Arrow Connector 283">
                <a:extLst>
                  <a:ext uri="{FF2B5EF4-FFF2-40B4-BE49-F238E27FC236}">
                    <a16:creationId xmlns:a16="http://schemas.microsoft.com/office/drawing/2014/main" id="{ADF4E93E-2CC8-CD43-AC7F-C0BA9A9CC2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95652" y="5822497"/>
                <a:ext cx="0" cy="8518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651E97A7-EFA4-6D43-A57B-9D1A9026F579}"/>
                  </a:ext>
                </a:extLst>
              </p:cNvPr>
              <p:cNvSpPr/>
              <p:nvPr/>
            </p:nvSpPr>
            <p:spPr>
              <a:xfrm rot="16200000">
                <a:off x="4078995" y="6136695"/>
                <a:ext cx="798617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dirty="0">
                    <a:solidFill>
                      <a:srgbClr val="ED7D31"/>
                    </a:solidFill>
                    <a:latin typeface="Calibri" panose="020F0502020204030204"/>
                  </a:rPr>
                  <a:t>Debit cardiac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6" name="Freeform 285">
                <a:extLst>
                  <a:ext uri="{FF2B5EF4-FFF2-40B4-BE49-F238E27FC236}">
                    <a16:creationId xmlns:a16="http://schemas.microsoft.com/office/drawing/2014/main" id="{FBEF39B0-0AB2-B948-8B78-B78793B3AC3E}"/>
                  </a:ext>
                </a:extLst>
              </p:cNvPr>
              <p:cNvSpPr/>
              <p:nvPr/>
            </p:nvSpPr>
            <p:spPr>
              <a:xfrm>
                <a:off x="3311302" y="6070427"/>
                <a:ext cx="1042987" cy="601050"/>
              </a:xfrm>
              <a:custGeom>
                <a:avLst/>
                <a:gdLst>
                  <a:gd name="connsiteX0" fmla="*/ 0 w 1042987"/>
                  <a:gd name="connsiteY0" fmla="*/ 571500 h 571500"/>
                  <a:gd name="connsiteX1" fmla="*/ 178593 w 1042987"/>
                  <a:gd name="connsiteY1" fmla="*/ 250031 h 571500"/>
                  <a:gd name="connsiteX2" fmla="*/ 478631 w 1042987"/>
                  <a:gd name="connsiteY2" fmla="*/ 92868 h 571500"/>
                  <a:gd name="connsiteX3" fmla="*/ 1042987 w 1042987"/>
                  <a:gd name="connsiteY3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987" h="571500">
                    <a:moveTo>
                      <a:pt x="0" y="571500"/>
                    </a:moveTo>
                    <a:cubicBezTo>
                      <a:pt x="49410" y="450651"/>
                      <a:pt x="98821" y="329803"/>
                      <a:pt x="178593" y="250031"/>
                    </a:cubicBezTo>
                    <a:cubicBezTo>
                      <a:pt x="258365" y="170259"/>
                      <a:pt x="334565" y="134540"/>
                      <a:pt x="478631" y="92868"/>
                    </a:cubicBezTo>
                    <a:cubicBezTo>
                      <a:pt x="622697" y="51196"/>
                      <a:pt x="832842" y="25598"/>
                      <a:pt x="1042987" y="0"/>
                    </a:cubicBezTo>
                  </a:path>
                </a:pathLst>
              </a:custGeom>
              <a:noFill/>
              <a:ln w="635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956FB2B1-C4AB-B441-B19B-CE5B60E88859}"/>
                </a:ext>
              </a:extLst>
            </p:cNvPr>
            <p:cNvSpPr/>
            <p:nvPr/>
          </p:nvSpPr>
          <p:spPr>
            <a:xfrm>
              <a:off x="2614054" y="5851290"/>
              <a:ext cx="62450" cy="624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2" name="TextBox 301">
            <a:extLst>
              <a:ext uri="{FF2B5EF4-FFF2-40B4-BE49-F238E27FC236}">
                <a16:creationId xmlns:a16="http://schemas.microsoft.com/office/drawing/2014/main" id="{D91F9378-09C4-9B4C-B2A4-A7B867E47348}"/>
              </a:ext>
            </a:extLst>
          </p:cNvPr>
          <p:cNvSpPr txBox="1"/>
          <p:nvPr/>
        </p:nvSpPr>
        <p:spPr>
          <a:xfrm>
            <a:off x="60202" y="6463072"/>
            <a:ext cx="16203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 </a:t>
            </a:r>
            <a:r>
              <a:rPr kumimoji="0" lang="en-US" sz="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debitul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cardiac (CO) e </a:t>
            </a:r>
            <a:r>
              <a:rPr kumimoji="0" lang="en-US" sz="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determinat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intoarcerea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venoasa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</a:t>
            </a:r>
            <a:r>
              <a:rPr kumimoji="0" lang="en-US" sz="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contractilitate</a:t>
            </a:r>
            <a:endParaRPr kumimoji="0" lang="en-US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B31A69DF-7E67-B84C-8DE5-A54C7DCCBC3F}"/>
              </a:ext>
            </a:extLst>
          </p:cNvPr>
          <p:cNvSpPr/>
          <p:nvPr/>
        </p:nvSpPr>
        <p:spPr>
          <a:xfrm>
            <a:off x="3518922" y="5398768"/>
            <a:ext cx="226902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en-US" sz="700" i="1" dirty="0">
                <a:solidFill>
                  <a:prstClr val="black"/>
                </a:solidFill>
                <a:latin typeface="Calibri" panose="020F0502020204030204"/>
              </a:rPr>
              <a:t>v.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00" b="0" i="1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Curbele</a:t>
            </a:r>
            <a:r>
              <a:rPr kumimoji="0" lang="en-US" sz="7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</a:t>
            </a:r>
            <a:r>
              <a:rPr kumimoji="0" lang="en-US" sz="7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uyton </a:t>
            </a:r>
            <a:r>
              <a:rPr kumimoji="0" lang="en-US" sz="7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Soc </a:t>
            </a:r>
            <a:r>
              <a:rPr kumimoji="0" lang="en-US" sz="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OnePager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700" i="1" dirty="0">
                <a:solidFill>
                  <a:prstClr val="black"/>
                </a:solidFill>
                <a:latin typeface="Calibri" panose="020F0502020204030204"/>
              </a:rPr>
              <a:t>pt. </a:t>
            </a:r>
            <a:r>
              <a:rPr lang="en-US" sz="700" i="1" dirty="0" err="1">
                <a:solidFill>
                  <a:prstClr val="black"/>
                </a:solidFill>
                <a:latin typeface="Calibri" panose="020F0502020204030204"/>
              </a:rPr>
              <a:t>mai</a:t>
            </a:r>
            <a:r>
              <a:rPr lang="en-US" sz="7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700" i="1" dirty="0" err="1">
                <a:solidFill>
                  <a:prstClr val="black"/>
                </a:solidFill>
                <a:latin typeface="Calibri" panose="020F0502020204030204"/>
              </a:rPr>
              <a:t>multe</a:t>
            </a:r>
            <a:r>
              <a:rPr lang="en-US" sz="700" i="1" dirty="0">
                <a:solidFill>
                  <a:prstClr val="black"/>
                </a:solidFill>
                <a:latin typeface="Calibri" panose="020F0502020204030204"/>
              </a:rPr>
              <a:t> info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18F71922-9ED5-8442-ABFE-0C3E3231B074}"/>
              </a:ext>
            </a:extLst>
          </p:cNvPr>
          <p:cNvSpPr/>
          <p:nvPr/>
        </p:nvSpPr>
        <p:spPr>
          <a:xfrm rot="16200000">
            <a:off x="-872626" y="4102840"/>
            <a:ext cx="214309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en-US" sz="700" i="1" dirty="0">
                <a:solidFill>
                  <a:prstClr val="black"/>
                </a:solidFill>
                <a:latin typeface="Calibri" panose="020F0502020204030204"/>
              </a:rPr>
              <a:t>v.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6"/>
              </a:rPr>
              <a:t>Exam RUSH  </a:t>
            </a:r>
            <a:r>
              <a:rPr lang="en-US" sz="700" i="1" dirty="0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t. info </a:t>
            </a:r>
            <a:r>
              <a:rPr kumimoji="0" lang="en-US" sz="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despre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POCUS in Soc)</a:t>
            </a:r>
          </a:p>
        </p:txBody>
      </p:sp>
      <p:sp>
        <p:nvSpPr>
          <p:cNvPr id="312" name="Freeform 311">
            <a:extLst>
              <a:ext uri="{FF2B5EF4-FFF2-40B4-BE49-F238E27FC236}">
                <a16:creationId xmlns:a16="http://schemas.microsoft.com/office/drawing/2014/main" id="{E2C79E09-F87E-E84E-9DD6-8965CB7A7C21}"/>
              </a:ext>
            </a:extLst>
          </p:cNvPr>
          <p:cNvSpPr/>
          <p:nvPr/>
        </p:nvSpPr>
        <p:spPr>
          <a:xfrm>
            <a:off x="315806" y="5643858"/>
            <a:ext cx="1042987" cy="762331"/>
          </a:xfrm>
          <a:custGeom>
            <a:avLst/>
            <a:gdLst>
              <a:gd name="connsiteX0" fmla="*/ 0 w 1042987"/>
              <a:gd name="connsiteY0" fmla="*/ 571500 h 571500"/>
              <a:gd name="connsiteX1" fmla="*/ 178593 w 1042987"/>
              <a:gd name="connsiteY1" fmla="*/ 250031 h 571500"/>
              <a:gd name="connsiteX2" fmla="*/ 478631 w 1042987"/>
              <a:gd name="connsiteY2" fmla="*/ 92868 h 571500"/>
              <a:gd name="connsiteX3" fmla="*/ 1042987 w 1042987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987" h="571500">
                <a:moveTo>
                  <a:pt x="0" y="571500"/>
                </a:moveTo>
                <a:cubicBezTo>
                  <a:pt x="49410" y="450651"/>
                  <a:pt x="98821" y="329803"/>
                  <a:pt x="178593" y="250031"/>
                </a:cubicBezTo>
                <a:cubicBezTo>
                  <a:pt x="258365" y="170259"/>
                  <a:pt x="334565" y="134540"/>
                  <a:pt x="478631" y="92868"/>
                </a:cubicBezTo>
                <a:cubicBezTo>
                  <a:pt x="622697" y="51196"/>
                  <a:pt x="832842" y="25598"/>
                  <a:pt x="1042987" y="0"/>
                </a:cubicBezTo>
              </a:path>
            </a:pathLst>
          </a:custGeom>
          <a:noFill/>
          <a:ln w="127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BEFB65BB-6FFF-024D-82CE-25950391C639}"/>
              </a:ext>
            </a:extLst>
          </p:cNvPr>
          <p:cNvCxnSpPr>
            <a:cxnSpLocks/>
          </p:cNvCxnSpPr>
          <p:nvPr/>
        </p:nvCxnSpPr>
        <p:spPr>
          <a:xfrm flipH="1" flipV="1">
            <a:off x="494113" y="5742193"/>
            <a:ext cx="651880" cy="673769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Oval 316">
            <a:extLst>
              <a:ext uri="{FF2B5EF4-FFF2-40B4-BE49-F238E27FC236}">
                <a16:creationId xmlns:a16="http://schemas.microsoft.com/office/drawing/2014/main" id="{19406777-D044-D042-936B-0410EA1E8FE9}"/>
              </a:ext>
            </a:extLst>
          </p:cNvPr>
          <p:cNvSpPr/>
          <p:nvPr/>
        </p:nvSpPr>
        <p:spPr>
          <a:xfrm>
            <a:off x="630200" y="5784019"/>
            <a:ext cx="62450" cy="624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3DDC51D4-2E79-A94F-A5CA-00C55643E32E}"/>
              </a:ext>
            </a:extLst>
          </p:cNvPr>
          <p:cNvSpPr/>
          <p:nvPr/>
        </p:nvSpPr>
        <p:spPr>
          <a:xfrm>
            <a:off x="786968" y="5808398"/>
            <a:ext cx="7191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err="1">
                <a:solidFill>
                  <a:srgbClr val="ED7D31"/>
                </a:solidFill>
                <a:latin typeface="Calibri" panose="020F0502020204030204"/>
              </a:rPr>
              <a:t>Cresterea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contractilitatii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8D0680DC-ACE9-2A4D-B9CF-12A39A6BAFFF}"/>
              </a:ext>
            </a:extLst>
          </p:cNvPr>
          <p:cNvSpPr/>
          <p:nvPr/>
        </p:nvSpPr>
        <p:spPr>
          <a:xfrm>
            <a:off x="311424" y="6240920"/>
            <a:ext cx="8500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Venoconstrictie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0" name="Straight Arrow Connector 319">
            <a:extLst>
              <a:ext uri="{FF2B5EF4-FFF2-40B4-BE49-F238E27FC236}">
                <a16:creationId xmlns:a16="http://schemas.microsoft.com/office/drawing/2014/main" id="{18B779A1-E7EE-114F-9FA1-FE68383CE417}"/>
              </a:ext>
            </a:extLst>
          </p:cNvPr>
          <p:cNvCxnSpPr>
            <a:cxnSpLocks/>
          </p:cNvCxnSpPr>
          <p:nvPr/>
        </p:nvCxnSpPr>
        <p:spPr>
          <a:xfrm flipV="1">
            <a:off x="404964" y="5745832"/>
            <a:ext cx="0" cy="122116"/>
          </a:xfrm>
          <a:prstGeom prst="straightConnector1">
            <a:avLst/>
          </a:prstGeom>
          <a:ln>
            <a:solidFill>
              <a:schemeClr val="accent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68A1795B-C5DA-0D43-ABDB-2AF286CD3354}"/>
              </a:ext>
            </a:extLst>
          </p:cNvPr>
          <p:cNvCxnSpPr>
            <a:cxnSpLocks/>
          </p:cNvCxnSpPr>
          <p:nvPr/>
        </p:nvCxnSpPr>
        <p:spPr>
          <a:xfrm flipV="1">
            <a:off x="1166194" y="5692962"/>
            <a:ext cx="0" cy="122116"/>
          </a:xfrm>
          <a:prstGeom prst="straightConnector1">
            <a:avLst/>
          </a:prstGeom>
          <a:ln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Rectangle 322">
            <a:extLst>
              <a:ext uri="{FF2B5EF4-FFF2-40B4-BE49-F238E27FC236}">
                <a16:creationId xmlns:a16="http://schemas.microsoft.com/office/drawing/2014/main" id="{D173EFB1-F366-E043-A2A0-5B9BC3A4543F}"/>
              </a:ext>
            </a:extLst>
          </p:cNvPr>
          <p:cNvSpPr/>
          <p:nvPr/>
        </p:nvSpPr>
        <p:spPr>
          <a:xfrm>
            <a:off x="369128" y="5525715"/>
            <a:ext cx="81303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exercitii</a:t>
            </a:r>
            <a:endParaRPr kumimoji="0" lang="en-US" sz="6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cxnSp>
        <p:nvCxnSpPr>
          <p:cNvPr id="324" name="Straight Arrow Connector 323">
            <a:extLst>
              <a:ext uri="{FF2B5EF4-FFF2-40B4-BE49-F238E27FC236}">
                <a16:creationId xmlns:a16="http://schemas.microsoft.com/office/drawing/2014/main" id="{C661A860-DCE2-8B4A-837E-8285B9D846EB}"/>
              </a:ext>
            </a:extLst>
          </p:cNvPr>
          <p:cNvCxnSpPr>
            <a:cxnSpLocks/>
          </p:cNvCxnSpPr>
          <p:nvPr/>
        </p:nvCxnSpPr>
        <p:spPr>
          <a:xfrm flipH="1">
            <a:off x="675284" y="5640134"/>
            <a:ext cx="80386" cy="15475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>
            <a:extLst>
              <a:ext uri="{FF2B5EF4-FFF2-40B4-BE49-F238E27FC236}">
                <a16:creationId xmlns:a16="http://schemas.microsoft.com/office/drawing/2014/main" id="{0F0E6886-5209-4E4D-8BF0-62535051EF5F}"/>
              </a:ext>
            </a:extLst>
          </p:cNvPr>
          <p:cNvCxnSpPr>
            <a:cxnSpLocks/>
          </p:cNvCxnSpPr>
          <p:nvPr/>
        </p:nvCxnSpPr>
        <p:spPr>
          <a:xfrm flipV="1">
            <a:off x="558343" y="5999809"/>
            <a:ext cx="48301" cy="183278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Rectangle 327">
            <a:extLst>
              <a:ext uri="{FF2B5EF4-FFF2-40B4-BE49-F238E27FC236}">
                <a16:creationId xmlns:a16="http://schemas.microsoft.com/office/drawing/2014/main" id="{69A42239-8E6C-D645-B626-4E2AFEB03D21}"/>
              </a:ext>
            </a:extLst>
          </p:cNvPr>
          <p:cNvSpPr/>
          <p:nvPr/>
        </p:nvSpPr>
        <p:spPr>
          <a:xfrm>
            <a:off x="236309" y="6091092"/>
            <a:ext cx="81303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1" dirty="0">
                <a:solidFill>
                  <a:prstClr val="white">
                    <a:lumMod val="50000"/>
                  </a:prstClr>
                </a:solidFill>
                <a:latin typeface="Corbel" panose="020B0503020204020204" pitchFamily="34" charset="0"/>
              </a:rPr>
              <a:t>Stare </a:t>
            </a:r>
            <a:r>
              <a:rPr lang="en-US" sz="600" b="1" dirty="0" err="1">
                <a:solidFill>
                  <a:prstClr val="white">
                    <a:lumMod val="50000"/>
                  </a:prstClr>
                </a:solidFill>
                <a:latin typeface="Corbel" panose="020B0503020204020204" pitchFamily="34" charset="0"/>
              </a:rPr>
              <a:t>initiala</a:t>
            </a:r>
            <a:endParaRPr kumimoji="0" lang="en-US" sz="600" b="1" i="0" u="none" strike="noStrike" kern="1200" cap="small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774709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4399</TotalTime>
  <Words>867</Words>
  <Application>Microsoft Macintosh PowerPoint</Application>
  <PresentationFormat>Letter Paper (8.5x11 in)</PresentationFormat>
  <Paragraphs>148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1979 Dot Matrix</vt:lpstr>
      <vt:lpstr>Arial</vt:lpstr>
      <vt:lpstr>Calibri</vt:lpstr>
      <vt:lpstr>Calibri Light</vt:lpstr>
      <vt:lpstr>Cambria Math</vt:lpstr>
      <vt:lpstr>Corbel</vt:lpstr>
      <vt:lpstr>Futura Condensed Medium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47</cp:revision>
  <cp:lastPrinted>2021-05-11T17:24:11Z</cp:lastPrinted>
  <dcterms:created xsi:type="dcterms:W3CDTF">2021-05-11T17:07:43Z</dcterms:created>
  <dcterms:modified xsi:type="dcterms:W3CDTF">2021-10-31T01:06:00Z</dcterms:modified>
</cp:coreProperties>
</file>