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63"/>
  </p:normalViewPr>
  <p:slideViewPr>
    <p:cSldViewPr snapToGrid="0">
      <p:cViewPr varScale="1">
        <p:scale>
          <a:sx n="117" d="100"/>
          <a:sy n="117" d="100"/>
        </p:scale>
        <p:origin x="13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BC42-889A-734D-B27E-2734BBABC04E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20CB-1FB6-3649-AF2A-5C8C89C6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1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7292-0E07-8841-AC99-8B849C57A2FA}" type="datetimeFigureOut">
              <a:rPr lang="en-US" smtClean="0"/>
              <a:t>7/18/21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://rc.rcjournal.com/content/respcare/59/6/956.ful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5FC1F2B4-5DC8-5841-9C45-C421A93BE5DB}"/>
              </a:ext>
            </a:extLst>
          </p:cNvPr>
          <p:cNvSpPr/>
          <p:nvPr/>
        </p:nvSpPr>
        <p:spPr>
          <a:xfrm>
            <a:off x="19773" y="3139261"/>
            <a:ext cx="3350984" cy="883487"/>
          </a:xfrm>
          <a:prstGeom prst="roundRect">
            <a:avLst>
              <a:gd name="adj" fmla="val 52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860AC236-D13F-EF4F-94AD-3F5603972AD2}"/>
              </a:ext>
            </a:extLst>
          </p:cNvPr>
          <p:cNvSpPr/>
          <p:nvPr/>
        </p:nvSpPr>
        <p:spPr>
          <a:xfrm>
            <a:off x="2822570" y="4264612"/>
            <a:ext cx="2615547" cy="2585323"/>
          </a:xfrm>
          <a:prstGeom prst="roundRect">
            <a:avLst>
              <a:gd name="adj" fmla="val 5214"/>
            </a:avLst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118650B2-89B6-9A4A-8871-9C0759ED03DC}"/>
              </a:ext>
            </a:extLst>
          </p:cNvPr>
          <p:cNvSpPr/>
          <p:nvPr/>
        </p:nvSpPr>
        <p:spPr>
          <a:xfrm>
            <a:off x="200996" y="4266281"/>
            <a:ext cx="2385498" cy="2585323"/>
          </a:xfrm>
          <a:prstGeom prst="roundRect">
            <a:avLst>
              <a:gd name="adj" fmla="val 5214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F3954A3-D4DB-5643-A135-7A12FDF27E6E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F133C-CDC7-0C4B-A9DB-0878DEF8DD5B}"/>
              </a:ext>
            </a:extLst>
          </p:cNvPr>
          <p:cNvSpPr/>
          <p:nvPr/>
        </p:nvSpPr>
        <p:spPr>
          <a:xfrm>
            <a:off x="-42672" y="-83456"/>
            <a:ext cx="333136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b="1" cap="small" dirty="0" err="1">
                <a:latin typeface="Corbel"/>
              </a:rPr>
              <a:t>emergencias</a:t>
            </a:r>
            <a:r>
              <a:rPr lang="en-US" b="1" cap="small" dirty="0">
                <a:latin typeface="Corbel"/>
              </a:rPr>
              <a:t> de </a:t>
            </a:r>
            <a:r>
              <a:rPr lang="en-US" b="1" cap="small" dirty="0" err="1">
                <a:latin typeface="Corbel"/>
              </a:rPr>
              <a:t>traqueostomias</a:t>
            </a:r>
            <a:endParaRPr lang="en-US" cap="small" dirty="0">
              <a:latin typeface="Corbe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F5E83-0BC5-884A-BBB7-BF7B79F42593}"/>
              </a:ext>
            </a:extLst>
          </p:cNvPr>
          <p:cNvSpPr/>
          <p:nvPr/>
        </p:nvSpPr>
        <p:spPr>
          <a:xfrm>
            <a:off x="-60184" y="260851"/>
            <a:ext cx="2946640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>
                <a:latin typeface="Corbel"/>
              </a:rPr>
              <a:t>COMPONENTES DE UN TUBO DE TRAQUEOSTOMIA: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DD91A-F116-3842-88A8-1CC6FD50C8F8}"/>
              </a:ext>
            </a:extLst>
          </p:cNvPr>
          <p:cNvSpPr/>
          <p:nvPr/>
        </p:nvSpPr>
        <p:spPr>
          <a:xfrm>
            <a:off x="3109374" y="-73512"/>
            <a:ext cx="252674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dirty="0">
                <a:latin typeface="+mj-lt"/>
              </a:rPr>
              <a:t>Por  </a:t>
            </a:r>
            <a:r>
              <a:rPr lang="en-US" sz="1000" b="1" dirty="0">
                <a:latin typeface="+mj-lt"/>
              </a:rPr>
              <a:t>Nick Mark</a:t>
            </a:r>
            <a:r>
              <a:rPr lang="en-US" sz="1000" dirty="0">
                <a:latin typeface="+mj-lt"/>
              </a:rPr>
              <a:t> MD </a:t>
            </a:r>
            <a:r>
              <a:rPr lang="en-US" sz="1000" dirty="0">
                <a:latin typeface="Calibri Light" panose="020F0302020204030204"/>
              </a:rPr>
              <a:t>y </a:t>
            </a:r>
            <a:r>
              <a:rPr lang="en-US" sz="1000" b="1" dirty="0">
                <a:latin typeface="Calibri Light" panose="020F0302020204030204"/>
              </a:rPr>
              <a:t>Helen </a:t>
            </a:r>
            <a:r>
              <a:rPr lang="en-US" sz="1000" b="1" dirty="0" err="1">
                <a:latin typeface="Calibri Light" panose="020F0302020204030204"/>
              </a:rPr>
              <a:t>D’Couto</a:t>
            </a:r>
            <a:r>
              <a:rPr lang="en-US" sz="1000" b="1" dirty="0">
                <a:latin typeface="Calibri Light" panose="020F0302020204030204"/>
              </a:rPr>
              <a:t> </a:t>
            </a:r>
            <a:r>
              <a:rPr lang="en-US" sz="1000" dirty="0">
                <a:latin typeface="Calibri Light" panose="020F0302020204030204"/>
              </a:rPr>
              <a:t>MD</a:t>
            </a:r>
            <a:r>
              <a:rPr lang="en-US" sz="1000" dirty="0">
                <a:latin typeface="+mj-lt"/>
              </a:rPr>
              <a:t>   </a:t>
            </a:r>
            <a:endParaRPr lang="en-US" dirty="0"/>
          </a:p>
          <a:p>
            <a:r>
              <a:rPr lang="en-US" sz="900" dirty="0">
                <a:latin typeface="+mj-lt"/>
              </a:rPr>
              <a:t>y</a:t>
            </a:r>
            <a:r>
              <a:rPr lang="en-US" sz="1000" dirty="0">
                <a:latin typeface="+mj-lt"/>
              </a:rPr>
              <a:t> </a:t>
            </a:r>
            <a:r>
              <a:rPr lang="en-US" sz="1000" b="1" dirty="0">
                <a:latin typeface="+mj-lt"/>
              </a:rPr>
              <a:t>Pedro Salinas</a:t>
            </a:r>
            <a:r>
              <a:rPr lang="en-US" sz="10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 (</a:t>
            </a:r>
            <a:r>
              <a:rPr lang="en-US" sz="900" dirty="0" err="1">
                <a:latin typeface="+mj-lt"/>
              </a:rPr>
              <a:t>Traducción</a:t>
            </a:r>
            <a:r>
              <a:rPr lang="en-US" sz="900" dirty="0">
                <a:latin typeface="+mj-lt"/>
              </a:rPr>
              <a:t>)</a:t>
            </a:r>
            <a:endParaRPr lang="en-US" sz="900" dirty="0">
              <a:latin typeface="+mj-lt"/>
              <a:cs typeface="Calibri Light"/>
            </a:endParaRPr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15DBC2B1-A3CA-7F48-A659-E9FCB2B8F4E4}"/>
              </a:ext>
            </a:extLst>
          </p:cNvPr>
          <p:cNvSpPr/>
          <p:nvPr/>
        </p:nvSpPr>
        <p:spPr>
          <a:xfrm>
            <a:off x="1639671" y="1384536"/>
            <a:ext cx="964935" cy="923411"/>
          </a:xfrm>
          <a:custGeom>
            <a:avLst/>
            <a:gdLst>
              <a:gd name="connsiteX0" fmla="*/ 34235 w 964935"/>
              <a:gd name="connsiteY0" fmla="*/ 192347 h 923411"/>
              <a:gd name="connsiteX1" fmla="*/ 28550 w 964935"/>
              <a:gd name="connsiteY1" fmla="*/ 202762 h 923411"/>
              <a:gd name="connsiteX2" fmla="*/ 27384 w 964935"/>
              <a:gd name="connsiteY2" fmla="*/ 192637 h 923411"/>
              <a:gd name="connsiteX3" fmla="*/ 182664 w 964935"/>
              <a:gd name="connsiteY3" fmla="*/ 371 h 923411"/>
              <a:gd name="connsiteX4" fmla="*/ 372314 w 964935"/>
              <a:gd name="connsiteY4" fmla="*/ 17115 h 923411"/>
              <a:gd name="connsiteX5" fmla="*/ 599458 w 964935"/>
              <a:gd name="connsiteY5" fmla="*/ 110302 h 923411"/>
              <a:gd name="connsiteX6" fmla="*/ 756712 w 964935"/>
              <a:gd name="connsiteY6" fmla="*/ 261732 h 923411"/>
              <a:gd name="connsiteX7" fmla="*/ 855723 w 964935"/>
              <a:gd name="connsiteY7" fmla="*/ 547118 h 923411"/>
              <a:gd name="connsiteX8" fmla="*/ 964734 w 964935"/>
              <a:gd name="connsiteY8" fmla="*/ 873671 h 923411"/>
              <a:gd name="connsiteX9" fmla="*/ 964935 w 964935"/>
              <a:gd name="connsiteY9" fmla="*/ 877178 h 923411"/>
              <a:gd name="connsiteX10" fmla="*/ 827884 w 964935"/>
              <a:gd name="connsiteY10" fmla="*/ 923411 h 923411"/>
              <a:gd name="connsiteX11" fmla="*/ 820778 w 964935"/>
              <a:gd name="connsiteY11" fmla="*/ 919867 h 923411"/>
              <a:gd name="connsiteX12" fmla="*/ 768360 w 964935"/>
              <a:gd name="connsiteY12" fmla="*/ 733492 h 923411"/>
              <a:gd name="connsiteX13" fmla="*/ 663934 w 964935"/>
              <a:gd name="connsiteY13" fmla="*/ 441099 h 923411"/>
              <a:gd name="connsiteX14" fmla="*/ 663901 w 964935"/>
              <a:gd name="connsiteY14" fmla="*/ 441019 h 923411"/>
              <a:gd name="connsiteX15" fmla="*/ 643826 w 964935"/>
              <a:gd name="connsiteY15" fmla="*/ 412963 h 923411"/>
              <a:gd name="connsiteX16" fmla="*/ 586325 w 964935"/>
              <a:gd name="connsiteY16" fmla="*/ 335828 h 923411"/>
              <a:gd name="connsiteX17" fmla="*/ 440470 w 964935"/>
              <a:gd name="connsiteY17" fmla="*/ 206802 h 923411"/>
              <a:gd name="connsiteX18" fmla="*/ 400249 w 964935"/>
              <a:gd name="connsiteY18" fmla="*/ 196593 h 923411"/>
              <a:gd name="connsiteX19" fmla="*/ 380596 w 964935"/>
              <a:gd name="connsiteY19" fmla="*/ 195464 h 923411"/>
              <a:gd name="connsiteX20" fmla="*/ 349701 w 964935"/>
              <a:gd name="connsiteY20" fmla="*/ 194540 h 923411"/>
              <a:gd name="connsiteX21" fmla="*/ 310437 w 964935"/>
              <a:gd name="connsiteY21" fmla="*/ 195101 h 923411"/>
              <a:gd name="connsiteX22" fmla="*/ 303621 w 964935"/>
              <a:gd name="connsiteY22" fmla="*/ 193470 h 923411"/>
              <a:gd name="connsiteX23" fmla="*/ 266842 w 964935"/>
              <a:gd name="connsiteY23" fmla="*/ 192836 h 923411"/>
              <a:gd name="connsiteX24" fmla="*/ 46159 w 964935"/>
              <a:gd name="connsiteY24" fmla="*/ 191841 h 923411"/>
              <a:gd name="connsiteX25" fmla="*/ 34235 w 964935"/>
              <a:gd name="connsiteY25" fmla="*/ 192347 h 923411"/>
              <a:gd name="connsiteX26" fmla="*/ 34511 w 964935"/>
              <a:gd name="connsiteY26" fmla="*/ 191841 h 923411"/>
              <a:gd name="connsiteX27" fmla="*/ 22862 w 964935"/>
              <a:gd name="connsiteY27" fmla="*/ 17115 h 923411"/>
              <a:gd name="connsiteX28" fmla="*/ 182664 w 964935"/>
              <a:gd name="connsiteY28" fmla="*/ 371 h 92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64935" h="923411">
                <a:moveTo>
                  <a:pt x="34235" y="192347"/>
                </a:moveTo>
                <a:lnTo>
                  <a:pt x="28550" y="202762"/>
                </a:lnTo>
                <a:cubicBezTo>
                  <a:pt x="19109" y="205643"/>
                  <a:pt x="4264" y="195633"/>
                  <a:pt x="27384" y="192637"/>
                </a:cubicBezTo>
                <a:close/>
                <a:moveTo>
                  <a:pt x="182664" y="371"/>
                </a:moveTo>
                <a:cubicBezTo>
                  <a:pt x="250977" y="2069"/>
                  <a:pt x="324265" y="9350"/>
                  <a:pt x="372314" y="17115"/>
                </a:cubicBezTo>
                <a:cubicBezTo>
                  <a:pt x="468413" y="32646"/>
                  <a:pt x="535392" y="69532"/>
                  <a:pt x="599458" y="110302"/>
                </a:cubicBezTo>
                <a:cubicBezTo>
                  <a:pt x="663524" y="151072"/>
                  <a:pt x="714001" y="188929"/>
                  <a:pt x="756712" y="261732"/>
                </a:cubicBezTo>
                <a:cubicBezTo>
                  <a:pt x="799423" y="334535"/>
                  <a:pt x="820778" y="440341"/>
                  <a:pt x="855723" y="547118"/>
                </a:cubicBezTo>
                <a:cubicBezTo>
                  <a:pt x="886300" y="640548"/>
                  <a:pt x="952551" y="794919"/>
                  <a:pt x="964734" y="873671"/>
                </a:cubicBezTo>
                <a:lnTo>
                  <a:pt x="964935" y="877178"/>
                </a:lnTo>
                <a:lnTo>
                  <a:pt x="827884" y="923411"/>
                </a:lnTo>
                <a:lnTo>
                  <a:pt x="820778" y="919867"/>
                </a:lnTo>
                <a:cubicBezTo>
                  <a:pt x="787774" y="891717"/>
                  <a:pt x="800393" y="826679"/>
                  <a:pt x="768360" y="733492"/>
                </a:cubicBezTo>
                <a:cubicBezTo>
                  <a:pt x="744335" y="663602"/>
                  <a:pt x="701746" y="535833"/>
                  <a:pt x="663934" y="441099"/>
                </a:cubicBezTo>
                <a:lnTo>
                  <a:pt x="663901" y="441019"/>
                </a:lnTo>
                <a:lnTo>
                  <a:pt x="643826" y="412963"/>
                </a:lnTo>
                <a:cubicBezTo>
                  <a:pt x="626996" y="387953"/>
                  <a:pt x="605960" y="355930"/>
                  <a:pt x="586325" y="335828"/>
                </a:cubicBezTo>
                <a:cubicBezTo>
                  <a:pt x="547056" y="295624"/>
                  <a:pt x="490023" y="231111"/>
                  <a:pt x="440470" y="206802"/>
                </a:cubicBezTo>
                <a:lnTo>
                  <a:pt x="400249" y="196593"/>
                </a:lnTo>
                <a:lnTo>
                  <a:pt x="380596" y="195464"/>
                </a:lnTo>
                <a:lnTo>
                  <a:pt x="349701" y="194540"/>
                </a:lnTo>
                <a:lnTo>
                  <a:pt x="310437" y="195101"/>
                </a:lnTo>
                <a:lnTo>
                  <a:pt x="303621" y="193470"/>
                </a:lnTo>
                <a:lnTo>
                  <a:pt x="266842" y="192836"/>
                </a:lnTo>
                <a:cubicBezTo>
                  <a:pt x="161430" y="191462"/>
                  <a:pt x="46159" y="191841"/>
                  <a:pt x="46159" y="191841"/>
                </a:cubicBezTo>
                <a:lnTo>
                  <a:pt x="34235" y="192347"/>
                </a:lnTo>
                <a:lnTo>
                  <a:pt x="34511" y="191841"/>
                </a:lnTo>
                <a:cubicBezTo>
                  <a:pt x="31599" y="165632"/>
                  <a:pt x="-33438" y="46236"/>
                  <a:pt x="22862" y="17115"/>
                </a:cubicBezTo>
                <a:cubicBezTo>
                  <a:pt x="51012" y="2555"/>
                  <a:pt x="114351" y="-1328"/>
                  <a:pt x="182664" y="3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97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4EFC4D7-A7E8-674F-9235-AE230FCAACA9}"/>
              </a:ext>
            </a:extLst>
          </p:cNvPr>
          <p:cNvSpPr/>
          <p:nvPr/>
        </p:nvSpPr>
        <p:spPr>
          <a:xfrm>
            <a:off x="2209226" y="1740631"/>
            <a:ext cx="424194" cy="4241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6F7A8108-9C29-8148-8C01-82C344F97FAC}"/>
              </a:ext>
            </a:extLst>
          </p:cNvPr>
          <p:cNvSpPr/>
          <p:nvPr/>
        </p:nvSpPr>
        <p:spPr>
          <a:xfrm>
            <a:off x="890937" y="1585254"/>
            <a:ext cx="771596" cy="743767"/>
          </a:xfrm>
          <a:custGeom>
            <a:avLst/>
            <a:gdLst>
              <a:gd name="connsiteX0" fmla="*/ 771596 w 771596"/>
              <a:gd name="connsiteY0" fmla="*/ 0 h 743767"/>
              <a:gd name="connsiteX1" fmla="*/ 532804 w 771596"/>
              <a:gd name="connsiteY1" fmla="*/ 69891 h 743767"/>
              <a:gd name="connsiteX2" fmla="*/ 328957 w 771596"/>
              <a:gd name="connsiteY2" fmla="*/ 186375 h 743767"/>
              <a:gd name="connsiteX3" fmla="*/ 340605 w 771596"/>
              <a:gd name="connsiteY3" fmla="*/ 401870 h 743767"/>
              <a:gd name="connsiteX4" fmla="*/ 160055 w 771596"/>
              <a:gd name="connsiteY4" fmla="*/ 500882 h 743767"/>
              <a:gd name="connsiteX5" fmla="*/ 8625 w 771596"/>
              <a:gd name="connsiteY5" fmla="*/ 716377 h 743767"/>
              <a:gd name="connsiteX6" fmla="*/ 31922 w 771596"/>
              <a:gd name="connsiteY6" fmla="*/ 733850 h 74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96" h="743767">
                <a:moveTo>
                  <a:pt x="771596" y="0"/>
                </a:moveTo>
                <a:cubicBezTo>
                  <a:pt x="689086" y="19414"/>
                  <a:pt x="606577" y="38829"/>
                  <a:pt x="532804" y="69891"/>
                </a:cubicBezTo>
                <a:cubicBezTo>
                  <a:pt x="459031" y="100953"/>
                  <a:pt x="360990" y="131045"/>
                  <a:pt x="328957" y="186375"/>
                </a:cubicBezTo>
                <a:cubicBezTo>
                  <a:pt x="296924" y="241705"/>
                  <a:pt x="368755" y="349452"/>
                  <a:pt x="340605" y="401870"/>
                </a:cubicBezTo>
                <a:cubicBezTo>
                  <a:pt x="312455" y="454288"/>
                  <a:pt x="215385" y="448464"/>
                  <a:pt x="160055" y="500882"/>
                </a:cubicBezTo>
                <a:cubicBezTo>
                  <a:pt x="104725" y="553300"/>
                  <a:pt x="29980" y="677549"/>
                  <a:pt x="8625" y="716377"/>
                </a:cubicBezTo>
                <a:cubicBezTo>
                  <a:pt x="-12730" y="755205"/>
                  <a:pt x="9596" y="744527"/>
                  <a:pt x="31922" y="733850"/>
                </a:cubicBezTo>
              </a:path>
            </a:pathLst>
          </a:cu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0B085446-FAC2-B14C-8084-4102DE63A26A}"/>
              </a:ext>
            </a:extLst>
          </p:cNvPr>
          <p:cNvSpPr/>
          <p:nvPr/>
        </p:nvSpPr>
        <p:spPr>
          <a:xfrm rot="958979">
            <a:off x="726490" y="2266310"/>
            <a:ext cx="255409" cy="536493"/>
          </a:xfrm>
          <a:custGeom>
            <a:avLst/>
            <a:gdLst>
              <a:gd name="connsiteX0" fmla="*/ 113685 w 255409"/>
              <a:gd name="connsiteY0" fmla="*/ 0 h 536493"/>
              <a:gd name="connsiteX1" fmla="*/ 255409 w 255409"/>
              <a:gd name="connsiteY1" fmla="*/ 145390 h 536493"/>
              <a:gd name="connsiteX2" fmla="*/ 252611 w 255409"/>
              <a:gd name="connsiteY2" fmla="*/ 364368 h 536493"/>
              <a:gd name="connsiteX3" fmla="*/ 185380 w 255409"/>
              <a:gd name="connsiteY3" fmla="*/ 429903 h 536493"/>
              <a:gd name="connsiteX4" fmla="*/ 185380 w 255409"/>
              <a:gd name="connsiteY4" fmla="*/ 536493 h 536493"/>
              <a:gd name="connsiteX5" fmla="*/ 91671 w 255409"/>
              <a:gd name="connsiteY5" fmla="*/ 536493 h 536493"/>
              <a:gd name="connsiteX6" fmla="*/ 91671 w 255409"/>
              <a:gd name="connsiteY6" fmla="*/ 421110 h 536493"/>
              <a:gd name="connsiteX7" fmla="*/ 0 w 255409"/>
              <a:gd name="connsiteY7" fmla="*/ 327068 h 536493"/>
              <a:gd name="connsiteX8" fmla="*/ 2798 w 255409"/>
              <a:gd name="connsiteY8" fmla="*/ 108090 h 53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09" h="536493">
                <a:moveTo>
                  <a:pt x="113685" y="0"/>
                </a:moveTo>
                <a:lnTo>
                  <a:pt x="255409" y="145390"/>
                </a:lnTo>
                <a:lnTo>
                  <a:pt x="252611" y="364368"/>
                </a:lnTo>
                <a:lnTo>
                  <a:pt x="185380" y="429903"/>
                </a:lnTo>
                <a:lnTo>
                  <a:pt x="185380" y="536493"/>
                </a:lnTo>
                <a:lnTo>
                  <a:pt x="91671" y="536493"/>
                </a:lnTo>
                <a:lnTo>
                  <a:pt x="91671" y="421110"/>
                </a:lnTo>
                <a:lnTo>
                  <a:pt x="0" y="327068"/>
                </a:lnTo>
                <a:lnTo>
                  <a:pt x="2798" y="1080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9BA3E93-2C27-FE49-ADD0-23D419B41ABD}"/>
              </a:ext>
            </a:extLst>
          </p:cNvPr>
          <p:cNvSpPr/>
          <p:nvPr/>
        </p:nvSpPr>
        <p:spPr>
          <a:xfrm>
            <a:off x="1638927" y="1255872"/>
            <a:ext cx="45719" cy="476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1703F27-3245-8644-AA6F-BFA398F83AA9}"/>
              </a:ext>
            </a:extLst>
          </p:cNvPr>
          <p:cNvGrpSpPr/>
          <p:nvPr/>
        </p:nvGrpSpPr>
        <p:grpSpPr>
          <a:xfrm>
            <a:off x="1608908" y="476682"/>
            <a:ext cx="1346550" cy="901264"/>
            <a:chOff x="2470869" y="2336622"/>
            <a:chExt cx="1346550" cy="901264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2320554-ACD9-E546-9C1B-818F8C5CA10B}"/>
                </a:ext>
              </a:extLst>
            </p:cNvPr>
            <p:cNvSpPr/>
            <p:nvPr/>
          </p:nvSpPr>
          <p:spPr>
            <a:xfrm>
              <a:off x="2470869" y="2422877"/>
              <a:ext cx="1346550" cy="815009"/>
            </a:xfrm>
            <a:custGeom>
              <a:avLst/>
              <a:gdLst>
                <a:gd name="connsiteX0" fmla="*/ 0 w 1172817"/>
                <a:gd name="connsiteY0" fmla="*/ 0 h 815009"/>
                <a:gd name="connsiteX1" fmla="*/ 715617 w 1172817"/>
                <a:gd name="connsiteY1" fmla="*/ 59635 h 815009"/>
                <a:gd name="connsiteX2" fmla="*/ 974034 w 1172817"/>
                <a:gd name="connsiteY2" fmla="*/ 278296 h 815009"/>
                <a:gd name="connsiteX3" fmla="*/ 1172817 w 1172817"/>
                <a:gd name="connsiteY3" fmla="*/ 815009 h 81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817" h="815009">
                  <a:moveTo>
                    <a:pt x="0" y="0"/>
                  </a:moveTo>
                  <a:cubicBezTo>
                    <a:pt x="276639" y="6626"/>
                    <a:pt x="553278" y="13252"/>
                    <a:pt x="715617" y="59635"/>
                  </a:cubicBezTo>
                  <a:cubicBezTo>
                    <a:pt x="877956" y="106018"/>
                    <a:pt x="897834" y="152400"/>
                    <a:pt x="974034" y="278296"/>
                  </a:cubicBezTo>
                  <a:cubicBezTo>
                    <a:pt x="1050234" y="404192"/>
                    <a:pt x="1111525" y="609600"/>
                    <a:pt x="1172817" y="815009"/>
                  </a:cubicBezTo>
                </a:path>
              </a:pathLst>
            </a:custGeom>
            <a:noFill/>
            <a:ln w="762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80FC072-625A-944D-A630-15D85CCEBBB7}"/>
                </a:ext>
              </a:extLst>
            </p:cNvPr>
            <p:cNvSpPr/>
            <p:nvPr/>
          </p:nvSpPr>
          <p:spPr>
            <a:xfrm rot="205134">
              <a:off x="2649278" y="2336622"/>
              <a:ext cx="94106" cy="1698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C8CCAA5-5B3A-224C-9129-DE4E0FA599ED}"/>
                </a:ext>
              </a:extLst>
            </p:cNvPr>
            <p:cNvSpPr/>
            <p:nvPr/>
          </p:nvSpPr>
          <p:spPr>
            <a:xfrm rot="205134">
              <a:off x="2473746" y="2357423"/>
              <a:ext cx="45719" cy="1347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B2A1F5F2-0E42-1048-AB94-83C22BC56FFD}"/>
              </a:ext>
            </a:extLst>
          </p:cNvPr>
          <p:cNvSpPr/>
          <p:nvPr/>
        </p:nvSpPr>
        <p:spPr>
          <a:xfrm flipH="1" flipV="1">
            <a:off x="1638552" y="1628037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00E5C2F-3DB0-704C-A3C8-B0185DB8425B}"/>
              </a:ext>
            </a:extLst>
          </p:cNvPr>
          <p:cNvSpPr/>
          <p:nvPr/>
        </p:nvSpPr>
        <p:spPr>
          <a:xfrm flipH="1" flipV="1">
            <a:off x="1638552" y="1293081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2895DA-25C9-A241-AECD-81FA2F2F8926}"/>
              </a:ext>
            </a:extLst>
          </p:cNvPr>
          <p:cNvSpPr txBox="1"/>
          <p:nvPr/>
        </p:nvSpPr>
        <p:spPr>
          <a:xfrm>
            <a:off x="-91069" y="1679252"/>
            <a:ext cx="1171877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 b="1"/>
              <a:t>La bombilla de </a:t>
            </a:r>
            <a:r>
              <a:rPr lang="en-US" sz="700" b="1" err="1"/>
              <a:t>presión</a:t>
            </a:r>
            <a:r>
              <a:rPr lang="en-US" sz="700" b="1"/>
              <a:t> indica </a:t>
            </a:r>
            <a:r>
              <a:rPr lang="en-US" sz="700" b="1" err="1"/>
              <a:t>si</a:t>
            </a:r>
            <a:r>
              <a:rPr lang="en-US" sz="700" b="1"/>
              <a:t> </a:t>
            </a:r>
            <a:r>
              <a:rPr lang="en-US" sz="700" b="1" err="1"/>
              <a:t>el</a:t>
            </a:r>
            <a:r>
              <a:rPr lang="en-US" sz="700" b="1"/>
              <a:t> </a:t>
            </a:r>
            <a:r>
              <a:rPr lang="en-US" sz="700" b="1" err="1"/>
              <a:t>manguito</a:t>
            </a:r>
            <a:r>
              <a:rPr lang="en-US" sz="700" b="1"/>
              <a:t> </a:t>
            </a:r>
            <a:r>
              <a:rPr lang="en-US" sz="700" b="1" err="1"/>
              <a:t>está</a:t>
            </a:r>
            <a:r>
              <a:rPr lang="en-US" sz="700" b="1"/>
              <a:t> </a:t>
            </a:r>
            <a:r>
              <a:rPr lang="en-US" sz="700" b="1" err="1"/>
              <a:t>inflado</a:t>
            </a:r>
            <a:endParaRPr lang="en-US" sz="700" err="1">
              <a:cs typeface="Calibri"/>
            </a:endParaRPr>
          </a:p>
        </p:txBody>
      </p:sp>
      <p:sp>
        <p:nvSpPr>
          <p:cNvPr id="70" name="Freeform 140">
            <a:extLst>
              <a:ext uri="{FF2B5EF4-FFF2-40B4-BE49-F238E27FC236}">
                <a16:creationId xmlns:a16="http://schemas.microsoft.com/office/drawing/2014/main" id="{FFBFC5C4-5DF8-AE4D-9FAF-B282A4345A16}"/>
              </a:ext>
            </a:extLst>
          </p:cNvPr>
          <p:cNvSpPr/>
          <p:nvPr/>
        </p:nvSpPr>
        <p:spPr>
          <a:xfrm rot="20027189" flipH="1">
            <a:off x="484594" y="2076560"/>
            <a:ext cx="164609" cy="37522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490222-BB22-6E4A-B768-7DE7059182AD}"/>
              </a:ext>
            </a:extLst>
          </p:cNvPr>
          <p:cNvSpPr txBox="1"/>
          <p:nvPr/>
        </p:nvSpPr>
        <p:spPr>
          <a:xfrm>
            <a:off x="-54107" y="416220"/>
            <a:ext cx="1860909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" b="1"/>
              <a:t>El obturador se </a:t>
            </a:r>
            <a:r>
              <a:rPr lang="en-US" sz="700" b="1" err="1"/>
              <a:t>inserta</a:t>
            </a:r>
            <a:r>
              <a:rPr lang="en-US" sz="700" b="1"/>
              <a:t> </a:t>
            </a:r>
            <a:r>
              <a:rPr lang="en-US" sz="700" b="1" err="1"/>
              <a:t>en</a:t>
            </a:r>
            <a:r>
              <a:rPr lang="en-US" sz="700" b="1"/>
              <a:t> la cánula interna y se </a:t>
            </a:r>
            <a:r>
              <a:rPr lang="en-US" sz="700" b="1" err="1"/>
              <a:t>utiliza</a:t>
            </a:r>
            <a:r>
              <a:rPr lang="en-US" sz="700" b="1"/>
              <a:t> </a:t>
            </a:r>
            <a:r>
              <a:rPr lang="en-US" sz="700" b="1" err="1"/>
              <a:t>como</a:t>
            </a:r>
            <a:r>
              <a:rPr lang="en-US" sz="700" b="1"/>
              <a:t> guía </a:t>
            </a:r>
            <a:r>
              <a:rPr lang="en-US" sz="700" b="1" err="1"/>
              <a:t>durante</a:t>
            </a:r>
            <a:r>
              <a:rPr lang="en-US" sz="700" b="1"/>
              <a:t> la inserción. Se </a:t>
            </a:r>
            <a:r>
              <a:rPr lang="en-US" sz="700" b="1" err="1"/>
              <a:t>remueve</a:t>
            </a:r>
            <a:r>
              <a:rPr lang="en-US" sz="700" b="1"/>
              <a:t> para ventilación</a:t>
            </a:r>
            <a:endParaRPr lang="en-US" sz="700">
              <a:cs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9A2756-741A-0140-97F4-D3D4A7578B98}"/>
              </a:ext>
            </a:extLst>
          </p:cNvPr>
          <p:cNvSpPr txBox="1"/>
          <p:nvPr/>
        </p:nvSpPr>
        <p:spPr>
          <a:xfrm>
            <a:off x="842382" y="2470959"/>
            <a:ext cx="20721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/>
              <a:t>El </a:t>
            </a:r>
            <a:r>
              <a:rPr lang="en-US" sz="800" b="1" err="1"/>
              <a:t>manguito</a:t>
            </a:r>
            <a:r>
              <a:rPr lang="en-US" sz="800" b="1"/>
              <a:t> es </a:t>
            </a:r>
            <a:r>
              <a:rPr lang="en-US" sz="800" b="1" err="1"/>
              <a:t>el</a:t>
            </a:r>
            <a:r>
              <a:rPr lang="en-US" sz="800" b="1"/>
              <a:t> </a:t>
            </a:r>
            <a:r>
              <a:rPr lang="en-US" sz="800" b="1" err="1"/>
              <a:t>balón</a:t>
            </a:r>
            <a:r>
              <a:rPr lang="en-US" sz="800" b="1"/>
              <a:t> del </a:t>
            </a:r>
            <a:r>
              <a:rPr lang="en-US" sz="800" b="1" err="1"/>
              <a:t>tubo</a:t>
            </a:r>
            <a:r>
              <a:rPr lang="en-US" sz="800" b="1"/>
              <a:t> de </a:t>
            </a:r>
            <a:r>
              <a:rPr lang="en-US" sz="800" b="1" err="1"/>
              <a:t>traqueostomía</a:t>
            </a:r>
            <a:r>
              <a:rPr lang="en-US" sz="800" b="1"/>
              <a:t> que </a:t>
            </a:r>
            <a:r>
              <a:rPr lang="en-US" sz="800" b="1" err="1"/>
              <a:t>hace</a:t>
            </a:r>
            <a:r>
              <a:rPr lang="en-US" sz="800" b="1"/>
              <a:t> un </a:t>
            </a:r>
            <a:r>
              <a:rPr lang="en-US" sz="800" b="1" err="1"/>
              <a:t>sello</a:t>
            </a:r>
            <a:r>
              <a:rPr lang="en-US" sz="800" b="1"/>
              <a:t> con la </a:t>
            </a:r>
            <a:r>
              <a:rPr lang="en-US" sz="800" b="1" err="1"/>
              <a:t>tráquea</a:t>
            </a:r>
            <a:r>
              <a:rPr lang="en-US" sz="800" b="1"/>
              <a:t>;</a:t>
            </a:r>
            <a:r>
              <a:rPr lang="en-US" sz="800"/>
              <a:t> 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inflado</a:t>
            </a:r>
            <a:r>
              <a:rPr lang="en-US" sz="800"/>
              <a:t> del </a:t>
            </a:r>
            <a:r>
              <a:rPr lang="en-US" sz="800" err="1"/>
              <a:t>manguito</a:t>
            </a:r>
            <a:r>
              <a:rPr lang="en-US" sz="800"/>
              <a:t> </a:t>
            </a:r>
            <a:r>
              <a:rPr lang="en-US" sz="800" err="1"/>
              <a:t>permite</a:t>
            </a:r>
            <a:r>
              <a:rPr lang="en-US" sz="800"/>
              <a:t> </a:t>
            </a:r>
            <a:r>
              <a:rPr lang="en-US" sz="800" err="1"/>
              <a:t>mantener</a:t>
            </a:r>
            <a:r>
              <a:rPr lang="en-US" sz="800"/>
              <a:t> la </a:t>
            </a:r>
            <a:r>
              <a:rPr lang="en-US" sz="800" err="1"/>
              <a:t>presión</a:t>
            </a:r>
            <a:r>
              <a:rPr lang="en-US" sz="800"/>
              <a:t> </a:t>
            </a:r>
            <a:r>
              <a:rPr lang="en-US" sz="800" err="1"/>
              <a:t>en</a:t>
            </a:r>
            <a:r>
              <a:rPr lang="en-US" sz="800"/>
              <a:t> </a:t>
            </a:r>
            <a:r>
              <a:rPr lang="en-US" sz="800" err="1"/>
              <a:t>vías</a:t>
            </a:r>
            <a:r>
              <a:rPr lang="en-US" sz="800"/>
              <a:t> </a:t>
            </a:r>
            <a:r>
              <a:rPr lang="en-US" sz="800" err="1"/>
              <a:t>aereas</a:t>
            </a:r>
            <a:r>
              <a:rPr lang="en-US" sz="800"/>
              <a:t>, </a:t>
            </a:r>
            <a:r>
              <a:rPr lang="en-US" sz="800" err="1"/>
              <a:t>pero</a:t>
            </a:r>
            <a:r>
              <a:rPr lang="en-US" sz="800"/>
              <a:t> </a:t>
            </a:r>
            <a:r>
              <a:rPr lang="en-US" sz="800" err="1"/>
              <a:t>previene</a:t>
            </a:r>
            <a:r>
              <a:rPr lang="en-US" sz="800"/>
              <a:t> la </a:t>
            </a:r>
            <a:r>
              <a:rPr lang="en-US" sz="800" err="1"/>
              <a:t>vocalización</a:t>
            </a:r>
            <a:r>
              <a:rPr lang="en-US" sz="800"/>
              <a:t> y </a:t>
            </a:r>
            <a:r>
              <a:rPr lang="en-US" sz="800" err="1"/>
              <a:t>deglución</a:t>
            </a:r>
            <a:r>
              <a:rPr lang="en-US" sz="800"/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1A18B96-5555-7F44-8C66-5FDBD590B131}"/>
              </a:ext>
            </a:extLst>
          </p:cNvPr>
          <p:cNvSpPr txBox="1"/>
          <p:nvPr/>
        </p:nvSpPr>
        <p:spPr>
          <a:xfrm>
            <a:off x="-54107" y="1320116"/>
            <a:ext cx="1766942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" b="1"/>
              <a:t>La cánula externa se </a:t>
            </a:r>
            <a:r>
              <a:rPr lang="en-US" sz="700" b="1" err="1"/>
              <a:t>mantiene</a:t>
            </a:r>
            <a:r>
              <a:rPr lang="en-US" sz="700" b="1"/>
              <a:t> </a:t>
            </a:r>
            <a:r>
              <a:rPr lang="en-US" sz="700" b="1" err="1"/>
              <a:t>en</a:t>
            </a:r>
            <a:r>
              <a:rPr lang="en-US" sz="700" b="1"/>
              <a:t> la traqueostomia; sujeta a la placa central o reborde</a:t>
            </a:r>
            <a:r>
              <a:rPr lang="en-US" sz="700"/>
              <a:t>. 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8121FF1C-20CD-A848-BCAA-378633BA836F}"/>
              </a:ext>
            </a:extLst>
          </p:cNvPr>
          <p:cNvSpPr/>
          <p:nvPr/>
        </p:nvSpPr>
        <p:spPr>
          <a:xfrm>
            <a:off x="7049944" y="3342113"/>
            <a:ext cx="771596" cy="743767"/>
          </a:xfrm>
          <a:custGeom>
            <a:avLst/>
            <a:gdLst>
              <a:gd name="connsiteX0" fmla="*/ 771596 w 771596"/>
              <a:gd name="connsiteY0" fmla="*/ 0 h 743767"/>
              <a:gd name="connsiteX1" fmla="*/ 532804 w 771596"/>
              <a:gd name="connsiteY1" fmla="*/ 69891 h 743767"/>
              <a:gd name="connsiteX2" fmla="*/ 328957 w 771596"/>
              <a:gd name="connsiteY2" fmla="*/ 186375 h 743767"/>
              <a:gd name="connsiteX3" fmla="*/ 340605 w 771596"/>
              <a:gd name="connsiteY3" fmla="*/ 401870 h 743767"/>
              <a:gd name="connsiteX4" fmla="*/ 160055 w 771596"/>
              <a:gd name="connsiteY4" fmla="*/ 500882 h 743767"/>
              <a:gd name="connsiteX5" fmla="*/ 8625 w 771596"/>
              <a:gd name="connsiteY5" fmla="*/ 716377 h 743767"/>
              <a:gd name="connsiteX6" fmla="*/ 31922 w 771596"/>
              <a:gd name="connsiteY6" fmla="*/ 733850 h 74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96" h="743767">
                <a:moveTo>
                  <a:pt x="771596" y="0"/>
                </a:moveTo>
                <a:cubicBezTo>
                  <a:pt x="689086" y="19414"/>
                  <a:pt x="606577" y="38829"/>
                  <a:pt x="532804" y="69891"/>
                </a:cubicBezTo>
                <a:cubicBezTo>
                  <a:pt x="459031" y="100953"/>
                  <a:pt x="360990" y="131045"/>
                  <a:pt x="328957" y="186375"/>
                </a:cubicBezTo>
                <a:cubicBezTo>
                  <a:pt x="296924" y="241705"/>
                  <a:pt x="368755" y="349452"/>
                  <a:pt x="340605" y="401870"/>
                </a:cubicBezTo>
                <a:cubicBezTo>
                  <a:pt x="312455" y="454288"/>
                  <a:pt x="215385" y="448464"/>
                  <a:pt x="160055" y="500882"/>
                </a:cubicBezTo>
                <a:cubicBezTo>
                  <a:pt x="104725" y="553300"/>
                  <a:pt x="29980" y="677549"/>
                  <a:pt x="8625" y="716377"/>
                </a:cubicBezTo>
                <a:cubicBezTo>
                  <a:pt x="-12730" y="755205"/>
                  <a:pt x="9596" y="744527"/>
                  <a:pt x="31922" y="733850"/>
                </a:cubicBezTo>
              </a:path>
            </a:pathLst>
          </a:cu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id="{9DDAF042-FAC6-BA42-836A-6498DC066D6F}"/>
              </a:ext>
            </a:extLst>
          </p:cNvPr>
          <p:cNvSpPr/>
          <p:nvPr/>
        </p:nvSpPr>
        <p:spPr>
          <a:xfrm>
            <a:off x="6432873" y="1317050"/>
            <a:ext cx="1998802" cy="3227952"/>
          </a:xfrm>
          <a:custGeom>
            <a:avLst/>
            <a:gdLst>
              <a:gd name="connsiteX0" fmla="*/ 1448665 w 1998802"/>
              <a:gd name="connsiteY0" fmla="*/ 2094119 h 3227952"/>
              <a:gd name="connsiteX1" fmla="*/ 1608732 w 1998802"/>
              <a:gd name="connsiteY1" fmla="*/ 2099557 h 3227952"/>
              <a:gd name="connsiteX2" fmla="*/ 1612361 w 1998802"/>
              <a:gd name="connsiteY2" fmla="*/ 2099512 h 3227952"/>
              <a:gd name="connsiteX3" fmla="*/ 1645421 w 1998802"/>
              <a:gd name="connsiteY3" fmla="*/ 2116615 h 3227952"/>
              <a:gd name="connsiteX4" fmla="*/ 1674110 w 1998802"/>
              <a:gd name="connsiteY4" fmla="*/ 2154035 h 3227952"/>
              <a:gd name="connsiteX5" fmla="*/ 1675628 w 1998802"/>
              <a:gd name="connsiteY5" fmla="*/ 2156692 h 3227952"/>
              <a:gd name="connsiteX6" fmla="*/ 1679466 w 1998802"/>
              <a:gd name="connsiteY6" fmla="*/ 2169579 h 3227952"/>
              <a:gd name="connsiteX7" fmla="*/ 1805926 w 1998802"/>
              <a:gd name="connsiteY7" fmla="*/ 2558685 h 3227952"/>
              <a:gd name="connsiteX8" fmla="*/ 1942113 w 1998802"/>
              <a:gd name="connsiteY8" fmla="*/ 3045068 h 3227952"/>
              <a:gd name="connsiteX9" fmla="*/ 1995007 w 1998802"/>
              <a:gd name="connsiteY9" fmla="*/ 3214694 h 3227952"/>
              <a:gd name="connsiteX10" fmla="*/ 1998802 w 1998802"/>
              <a:gd name="connsiteY10" fmla="*/ 3227952 h 3227952"/>
              <a:gd name="connsiteX11" fmla="*/ 774956 w 1998802"/>
              <a:gd name="connsiteY11" fmla="*/ 3227952 h 3227952"/>
              <a:gd name="connsiteX12" fmla="*/ 784522 w 1998802"/>
              <a:gd name="connsiteY12" fmla="*/ 3181256 h 3227952"/>
              <a:gd name="connsiteX13" fmla="*/ 1037441 w 1998802"/>
              <a:gd name="connsiteY13" fmla="*/ 2753239 h 3227952"/>
              <a:gd name="connsiteX14" fmla="*/ 1222266 w 1998802"/>
              <a:gd name="connsiteY14" fmla="*/ 2548958 h 3227952"/>
              <a:gd name="connsiteX15" fmla="*/ 1270905 w 1998802"/>
              <a:gd name="connsiteY15" fmla="*/ 2247400 h 3227952"/>
              <a:gd name="connsiteX16" fmla="*/ 1277061 w 1998802"/>
              <a:gd name="connsiteY16" fmla="*/ 2132796 h 3227952"/>
              <a:gd name="connsiteX17" fmla="*/ 1277850 w 1998802"/>
              <a:gd name="connsiteY17" fmla="*/ 2107616 h 3227952"/>
              <a:gd name="connsiteX18" fmla="*/ 1304500 w 1998802"/>
              <a:gd name="connsiteY18" fmla="*/ 2105549 h 3227952"/>
              <a:gd name="connsiteX19" fmla="*/ 1448665 w 1998802"/>
              <a:gd name="connsiteY19" fmla="*/ 2094119 h 3227952"/>
              <a:gd name="connsiteX20" fmla="*/ 1222266 w 1998802"/>
              <a:gd name="connsiteY20" fmla="*/ 311 h 3227952"/>
              <a:gd name="connsiteX21" fmla="*/ 1689194 w 1998802"/>
              <a:gd name="connsiteY21" fmla="*/ 97587 h 3227952"/>
              <a:gd name="connsiteX22" fmla="*/ 1825381 w 1998802"/>
              <a:gd name="connsiteY22" fmla="*/ 515877 h 3227952"/>
              <a:gd name="connsiteX23" fmla="*/ 1669739 w 1998802"/>
              <a:gd name="connsiteY23" fmla="*/ 652064 h 3227952"/>
              <a:gd name="connsiteX24" fmla="*/ 1835109 w 1998802"/>
              <a:gd name="connsiteY24" fmla="*/ 642336 h 3227952"/>
              <a:gd name="connsiteX25" fmla="*/ 1737832 w 1998802"/>
              <a:gd name="connsiteY25" fmla="*/ 720158 h 3227952"/>
              <a:gd name="connsiteX26" fmla="*/ 1660011 w 1998802"/>
              <a:gd name="connsiteY26" fmla="*/ 875800 h 3227952"/>
              <a:gd name="connsiteX27" fmla="*/ 1961569 w 1998802"/>
              <a:gd name="connsiteY27" fmla="*/ 768796 h 3227952"/>
              <a:gd name="connsiteX28" fmla="*/ 1912930 w 1998802"/>
              <a:gd name="connsiteY28" fmla="*/ 914711 h 3227952"/>
              <a:gd name="connsiteX29" fmla="*/ 1728105 w 1998802"/>
              <a:gd name="connsiteY29" fmla="*/ 1021715 h 3227952"/>
              <a:gd name="connsiteX30" fmla="*/ 1601645 w 1998802"/>
              <a:gd name="connsiteY30" fmla="*/ 1196813 h 3227952"/>
              <a:gd name="connsiteX31" fmla="*/ 1514096 w 1998802"/>
              <a:gd name="connsiteY31" fmla="*/ 1284362 h 3227952"/>
              <a:gd name="connsiteX32" fmla="*/ 1533551 w 1998802"/>
              <a:gd name="connsiteY32" fmla="*/ 1634558 h 3227952"/>
              <a:gd name="connsiteX33" fmla="*/ 1561594 w 1998802"/>
              <a:gd name="connsiteY33" fmla="*/ 1758738 h 3227952"/>
              <a:gd name="connsiteX34" fmla="*/ 1590409 w 1998802"/>
              <a:gd name="connsiteY34" fmla="*/ 1864946 h 3227952"/>
              <a:gd name="connsiteX35" fmla="*/ 1575603 w 1998802"/>
              <a:gd name="connsiteY35" fmla="*/ 1884881 h 3227952"/>
              <a:gd name="connsiteX36" fmla="*/ 1565197 w 1998802"/>
              <a:gd name="connsiteY36" fmla="*/ 1889421 h 3227952"/>
              <a:gd name="connsiteX37" fmla="*/ 1547848 w 1998802"/>
              <a:gd name="connsiteY37" fmla="*/ 1887965 h 3227952"/>
              <a:gd name="connsiteX38" fmla="*/ 1360175 w 1998802"/>
              <a:gd name="connsiteY38" fmla="*/ 1875475 h 3227952"/>
              <a:gd name="connsiteX39" fmla="*/ 1280264 w 1998802"/>
              <a:gd name="connsiteY39" fmla="*/ 1872206 h 3227952"/>
              <a:gd name="connsiteX40" fmla="*/ 1280253 w 1998802"/>
              <a:gd name="connsiteY40" fmla="*/ 1870758 h 3227952"/>
              <a:gd name="connsiteX41" fmla="*/ 1270905 w 1998802"/>
              <a:gd name="connsiteY41" fmla="*/ 1770745 h 3227952"/>
              <a:gd name="connsiteX42" fmla="*/ 1154173 w 1998802"/>
              <a:gd name="connsiteY42" fmla="*/ 1624830 h 3227952"/>
              <a:gd name="connsiteX43" fmla="*/ 1173628 w 1998802"/>
              <a:gd name="connsiteY43" fmla="*/ 1401094 h 3227952"/>
              <a:gd name="connsiteX44" fmla="*/ 1134717 w 1998802"/>
              <a:gd name="connsiteY44" fmla="*/ 1177358 h 3227952"/>
              <a:gd name="connsiteX45" fmla="*/ 881798 w 1998802"/>
              <a:gd name="connsiteY45" fmla="*/ 1138447 h 3227952"/>
              <a:gd name="connsiteX46" fmla="*/ 453781 w 1998802"/>
              <a:gd name="connsiteY46" fmla="*/ 1099536 h 3227952"/>
              <a:gd name="connsiteX47" fmla="*/ 191134 w 1998802"/>
              <a:gd name="connsiteY47" fmla="*/ 992532 h 3227952"/>
              <a:gd name="connsiteX48" fmla="*/ 103586 w 1998802"/>
              <a:gd name="connsiteY48" fmla="*/ 827162 h 3227952"/>
              <a:gd name="connsiteX49" fmla="*/ 181407 w 1998802"/>
              <a:gd name="connsiteY49" fmla="*/ 574243 h 3227952"/>
              <a:gd name="connsiteX50" fmla="*/ 6309 w 1998802"/>
              <a:gd name="connsiteY50" fmla="*/ 292141 h 3227952"/>
              <a:gd name="connsiteX51" fmla="*/ 84130 w 1998802"/>
              <a:gd name="connsiteY51" fmla="*/ 146226 h 3227952"/>
              <a:gd name="connsiteX52" fmla="*/ 502420 w 1998802"/>
              <a:gd name="connsiteY52" fmla="*/ 117043 h 3227952"/>
              <a:gd name="connsiteX53" fmla="*/ 842888 w 1998802"/>
              <a:gd name="connsiteY53" fmla="*/ 68404 h 3227952"/>
              <a:gd name="connsiteX54" fmla="*/ 1222266 w 1998802"/>
              <a:gd name="connsiteY54" fmla="*/ 311 h 32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98802" h="3227952">
                <a:moveTo>
                  <a:pt x="1448665" y="2094119"/>
                </a:moveTo>
                <a:cubicBezTo>
                  <a:pt x="1497335" y="2091907"/>
                  <a:pt x="1557515" y="2098094"/>
                  <a:pt x="1608732" y="2099557"/>
                </a:cubicBezTo>
                <a:lnTo>
                  <a:pt x="1612361" y="2099512"/>
                </a:lnTo>
                <a:lnTo>
                  <a:pt x="1645421" y="2116615"/>
                </a:lnTo>
                <a:cubicBezTo>
                  <a:pt x="1654493" y="2124477"/>
                  <a:pt x="1664270" y="2138135"/>
                  <a:pt x="1674110" y="2154035"/>
                </a:cubicBezTo>
                <a:lnTo>
                  <a:pt x="1675628" y="2156692"/>
                </a:lnTo>
                <a:lnTo>
                  <a:pt x="1679466" y="2169579"/>
                </a:lnTo>
                <a:cubicBezTo>
                  <a:pt x="1724862" y="2323600"/>
                  <a:pt x="1762152" y="2412770"/>
                  <a:pt x="1805926" y="2558685"/>
                </a:cubicBezTo>
                <a:cubicBezTo>
                  <a:pt x="1849700" y="2704600"/>
                  <a:pt x="1906445" y="2916987"/>
                  <a:pt x="1942113" y="3045068"/>
                </a:cubicBezTo>
                <a:cubicBezTo>
                  <a:pt x="1959947" y="3109109"/>
                  <a:pt x="1979808" y="3166664"/>
                  <a:pt x="1995007" y="3214694"/>
                </a:cubicBezTo>
                <a:lnTo>
                  <a:pt x="1998802" y="3227952"/>
                </a:lnTo>
                <a:lnTo>
                  <a:pt x="774956" y="3227952"/>
                </a:lnTo>
                <a:lnTo>
                  <a:pt x="784522" y="3181256"/>
                </a:lnTo>
                <a:cubicBezTo>
                  <a:pt x="807220" y="3080737"/>
                  <a:pt x="964484" y="2858622"/>
                  <a:pt x="1037441" y="2753239"/>
                </a:cubicBezTo>
                <a:cubicBezTo>
                  <a:pt x="1110398" y="2647856"/>
                  <a:pt x="1183355" y="2633265"/>
                  <a:pt x="1222266" y="2548958"/>
                </a:cubicBezTo>
                <a:cubicBezTo>
                  <a:pt x="1261177" y="2464652"/>
                  <a:pt x="1262799" y="2377102"/>
                  <a:pt x="1270905" y="2247400"/>
                </a:cubicBezTo>
                <a:cubicBezTo>
                  <a:pt x="1272932" y="2214975"/>
                  <a:pt x="1275161" y="2175456"/>
                  <a:pt x="1277061" y="2132796"/>
                </a:cubicBezTo>
                <a:lnTo>
                  <a:pt x="1277850" y="2107616"/>
                </a:lnTo>
                <a:lnTo>
                  <a:pt x="1304500" y="2105549"/>
                </a:lnTo>
                <a:cubicBezTo>
                  <a:pt x="1353046" y="2101248"/>
                  <a:pt x="1405403" y="2096086"/>
                  <a:pt x="1448665" y="2094119"/>
                </a:cubicBezTo>
                <a:close/>
                <a:moveTo>
                  <a:pt x="1222266" y="311"/>
                </a:moveTo>
                <a:cubicBezTo>
                  <a:pt x="1363317" y="5175"/>
                  <a:pt x="1588675" y="11659"/>
                  <a:pt x="1689194" y="97587"/>
                </a:cubicBezTo>
                <a:cubicBezTo>
                  <a:pt x="1789713" y="183515"/>
                  <a:pt x="1828623" y="423464"/>
                  <a:pt x="1825381" y="515877"/>
                </a:cubicBezTo>
                <a:cubicBezTo>
                  <a:pt x="1822139" y="608290"/>
                  <a:pt x="1668118" y="630988"/>
                  <a:pt x="1669739" y="652064"/>
                </a:cubicBezTo>
                <a:cubicBezTo>
                  <a:pt x="1671360" y="673140"/>
                  <a:pt x="1823760" y="630987"/>
                  <a:pt x="1835109" y="642336"/>
                </a:cubicBezTo>
                <a:cubicBezTo>
                  <a:pt x="1846458" y="653685"/>
                  <a:pt x="1768636" y="684490"/>
                  <a:pt x="1737832" y="720158"/>
                </a:cubicBezTo>
                <a:cubicBezTo>
                  <a:pt x="1707028" y="755826"/>
                  <a:pt x="1622721" y="867694"/>
                  <a:pt x="1660011" y="875800"/>
                </a:cubicBezTo>
                <a:cubicBezTo>
                  <a:pt x="1697301" y="883906"/>
                  <a:pt x="1919416" y="762311"/>
                  <a:pt x="1961569" y="768796"/>
                </a:cubicBezTo>
                <a:cubicBezTo>
                  <a:pt x="2003722" y="775281"/>
                  <a:pt x="1951841" y="872558"/>
                  <a:pt x="1912930" y="914711"/>
                </a:cubicBezTo>
                <a:cubicBezTo>
                  <a:pt x="1874019" y="956864"/>
                  <a:pt x="1779986" y="974698"/>
                  <a:pt x="1728105" y="1021715"/>
                </a:cubicBezTo>
                <a:cubicBezTo>
                  <a:pt x="1676224" y="1068732"/>
                  <a:pt x="1637313" y="1153039"/>
                  <a:pt x="1601645" y="1196813"/>
                </a:cubicBezTo>
                <a:cubicBezTo>
                  <a:pt x="1565977" y="1240587"/>
                  <a:pt x="1525445" y="1211405"/>
                  <a:pt x="1514096" y="1284362"/>
                </a:cubicBezTo>
                <a:cubicBezTo>
                  <a:pt x="1502747" y="1357319"/>
                  <a:pt x="1505989" y="1487022"/>
                  <a:pt x="1533551" y="1634558"/>
                </a:cubicBezTo>
                <a:cubicBezTo>
                  <a:pt x="1540442" y="1671442"/>
                  <a:pt x="1550169" y="1713697"/>
                  <a:pt x="1561594" y="1758738"/>
                </a:cubicBezTo>
                <a:lnTo>
                  <a:pt x="1590409" y="1864946"/>
                </a:lnTo>
                <a:lnTo>
                  <a:pt x="1575603" y="1884881"/>
                </a:lnTo>
                <a:lnTo>
                  <a:pt x="1565197" y="1889421"/>
                </a:lnTo>
                <a:lnTo>
                  <a:pt x="1547848" y="1887965"/>
                </a:lnTo>
                <a:cubicBezTo>
                  <a:pt x="1491436" y="1883495"/>
                  <a:pt x="1425560" y="1878855"/>
                  <a:pt x="1360175" y="1875475"/>
                </a:cubicBezTo>
                <a:lnTo>
                  <a:pt x="1280264" y="1872206"/>
                </a:lnTo>
                <a:lnTo>
                  <a:pt x="1280253" y="1870758"/>
                </a:lnTo>
                <a:cubicBezTo>
                  <a:pt x="1278707" y="1831340"/>
                  <a:pt x="1275769" y="1796686"/>
                  <a:pt x="1270905" y="1770745"/>
                </a:cubicBezTo>
                <a:cubicBezTo>
                  <a:pt x="1251450" y="1666983"/>
                  <a:pt x="1170386" y="1686438"/>
                  <a:pt x="1154173" y="1624830"/>
                </a:cubicBezTo>
                <a:cubicBezTo>
                  <a:pt x="1137960" y="1563222"/>
                  <a:pt x="1176871" y="1475672"/>
                  <a:pt x="1173628" y="1401094"/>
                </a:cubicBezTo>
                <a:cubicBezTo>
                  <a:pt x="1170385" y="1326516"/>
                  <a:pt x="1183355" y="1221133"/>
                  <a:pt x="1134717" y="1177358"/>
                </a:cubicBezTo>
                <a:cubicBezTo>
                  <a:pt x="1086079" y="1133584"/>
                  <a:pt x="995287" y="1151417"/>
                  <a:pt x="881798" y="1138447"/>
                </a:cubicBezTo>
                <a:cubicBezTo>
                  <a:pt x="768309" y="1125477"/>
                  <a:pt x="568892" y="1123855"/>
                  <a:pt x="453781" y="1099536"/>
                </a:cubicBezTo>
                <a:cubicBezTo>
                  <a:pt x="338670" y="1075217"/>
                  <a:pt x="249500" y="1037928"/>
                  <a:pt x="191134" y="992532"/>
                </a:cubicBezTo>
                <a:cubicBezTo>
                  <a:pt x="132768" y="947136"/>
                  <a:pt x="105207" y="896877"/>
                  <a:pt x="103586" y="827162"/>
                </a:cubicBezTo>
                <a:cubicBezTo>
                  <a:pt x="101965" y="757447"/>
                  <a:pt x="197620" y="663413"/>
                  <a:pt x="181407" y="574243"/>
                </a:cubicBezTo>
                <a:cubicBezTo>
                  <a:pt x="165194" y="485073"/>
                  <a:pt x="22522" y="363477"/>
                  <a:pt x="6309" y="292141"/>
                </a:cubicBezTo>
                <a:cubicBezTo>
                  <a:pt x="-9904" y="220805"/>
                  <a:pt x="1445" y="175409"/>
                  <a:pt x="84130" y="146226"/>
                </a:cubicBezTo>
                <a:cubicBezTo>
                  <a:pt x="166815" y="117043"/>
                  <a:pt x="375960" y="130013"/>
                  <a:pt x="502420" y="117043"/>
                </a:cubicBezTo>
                <a:cubicBezTo>
                  <a:pt x="628880" y="104073"/>
                  <a:pt x="722914" y="87859"/>
                  <a:pt x="842888" y="68404"/>
                </a:cubicBezTo>
                <a:cubicBezTo>
                  <a:pt x="962862" y="48949"/>
                  <a:pt x="1081215" y="-4553"/>
                  <a:pt x="1222266" y="31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9C31555-0F13-6749-9440-2E85289FEF5A}"/>
              </a:ext>
            </a:extLst>
          </p:cNvPr>
          <p:cNvSpPr/>
          <p:nvPr/>
        </p:nvSpPr>
        <p:spPr>
          <a:xfrm>
            <a:off x="6341492" y="890020"/>
            <a:ext cx="2201533" cy="779595"/>
          </a:xfrm>
          <a:custGeom>
            <a:avLst/>
            <a:gdLst>
              <a:gd name="connsiteX0" fmla="*/ 58779 w 2201533"/>
              <a:gd name="connsiteY0" fmla="*/ 189 h 779595"/>
              <a:gd name="connsiteX1" fmla="*/ 10141 w 2201533"/>
              <a:gd name="connsiteY1" fmla="*/ 68282 h 779595"/>
              <a:gd name="connsiteX2" fmla="*/ 185239 w 2201533"/>
              <a:gd name="connsiteY2" fmla="*/ 194742 h 779595"/>
              <a:gd name="connsiteX3" fmla="*/ 126873 w 2201533"/>
              <a:gd name="connsiteY3" fmla="*/ 321201 h 779595"/>
              <a:gd name="connsiteX4" fmla="*/ 175511 w 2201533"/>
              <a:gd name="connsiteY4" fmla="*/ 467116 h 779595"/>
              <a:gd name="connsiteX5" fmla="*/ 554890 w 2201533"/>
              <a:gd name="connsiteY5" fmla="*/ 418478 h 779595"/>
              <a:gd name="connsiteX6" fmla="*/ 1196915 w 2201533"/>
              <a:gd name="connsiteY6" fmla="*/ 262835 h 779595"/>
              <a:gd name="connsiteX7" fmla="*/ 1693026 w 2201533"/>
              <a:gd name="connsiteY7" fmla="*/ 321201 h 779595"/>
              <a:gd name="connsiteX8" fmla="*/ 2004311 w 2201533"/>
              <a:gd name="connsiteY8" fmla="*/ 574120 h 779595"/>
              <a:gd name="connsiteX9" fmla="*/ 2121043 w 2201533"/>
              <a:gd name="connsiteY9" fmla="*/ 778401 h 779595"/>
              <a:gd name="connsiteX10" fmla="*/ 2198864 w 2201533"/>
              <a:gd name="connsiteY10" fmla="*/ 642214 h 779595"/>
              <a:gd name="connsiteX11" fmla="*/ 2023767 w 2201533"/>
              <a:gd name="connsiteY11" fmla="*/ 321201 h 779595"/>
              <a:gd name="connsiteX12" fmla="*/ 1605477 w 2201533"/>
              <a:gd name="connsiteY12" fmla="*/ 126648 h 779595"/>
              <a:gd name="connsiteX13" fmla="*/ 943996 w 2201533"/>
              <a:gd name="connsiteY13" fmla="*/ 107193 h 779595"/>
              <a:gd name="connsiteX14" fmla="*/ 370064 w 2201533"/>
              <a:gd name="connsiteY14" fmla="*/ 87737 h 779595"/>
              <a:gd name="connsiteX15" fmla="*/ 58779 w 2201533"/>
              <a:gd name="connsiteY15" fmla="*/ 189 h 7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1533" h="779595">
                <a:moveTo>
                  <a:pt x="58779" y="189"/>
                </a:moveTo>
                <a:cubicBezTo>
                  <a:pt x="-1208" y="-3054"/>
                  <a:pt x="-10936" y="35857"/>
                  <a:pt x="10141" y="68282"/>
                </a:cubicBezTo>
                <a:cubicBezTo>
                  <a:pt x="31218" y="100708"/>
                  <a:pt x="165784" y="152589"/>
                  <a:pt x="185239" y="194742"/>
                </a:cubicBezTo>
                <a:cubicBezTo>
                  <a:pt x="204694" y="236895"/>
                  <a:pt x="128494" y="275805"/>
                  <a:pt x="126873" y="321201"/>
                </a:cubicBezTo>
                <a:cubicBezTo>
                  <a:pt x="125252" y="366597"/>
                  <a:pt x="104175" y="450903"/>
                  <a:pt x="175511" y="467116"/>
                </a:cubicBezTo>
                <a:cubicBezTo>
                  <a:pt x="246847" y="483329"/>
                  <a:pt x="384656" y="452525"/>
                  <a:pt x="554890" y="418478"/>
                </a:cubicBezTo>
                <a:cubicBezTo>
                  <a:pt x="725124" y="384431"/>
                  <a:pt x="1007226" y="279048"/>
                  <a:pt x="1196915" y="262835"/>
                </a:cubicBezTo>
                <a:cubicBezTo>
                  <a:pt x="1386604" y="246622"/>
                  <a:pt x="1558460" y="269320"/>
                  <a:pt x="1693026" y="321201"/>
                </a:cubicBezTo>
                <a:cubicBezTo>
                  <a:pt x="1827592" y="373082"/>
                  <a:pt x="1932975" y="497920"/>
                  <a:pt x="2004311" y="574120"/>
                </a:cubicBezTo>
                <a:cubicBezTo>
                  <a:pt x="2075647" y="650320"/>
                  <a:pt x="2088617" y="767052"/>
                  <a:pt x="2121043" y="778401"/>
                </a:cubicBezTo>
                <a:cubicBezTo>
                  <a:pt x="2153469" y="789750"/>
                  <a:pt x="2215077" y="718414"/>
                  <a:pt x="2198864" y="642214"/>
                </a:cubicBezTo>
                <a:cubicBezTo>
                  <a:pt x="2182651" y="566014"/>
                  <a:pt x="2122665" y="407129"/>
                  <a:pt x="2023767" y="321201"/>
                </a:cubicBezTo>
                <a:cubicBezTo>
                  <a:pt x="1924869" y="235273"/>
                  <a:pt x="1785439" y="162316"/>
                  <a:pt x="1605477" y="126648"/>
                </a:cubicBezTo>
                <a:cubicBezTo>
                  <a:pt x="1425515" y="90980"/>
                  <a:pt x="943996" y="107193"/>
                  <a:pt x="943996" y="107193"/>
                </a:cubicBezTo>
                <a:cubicBezTo>
                  <a:pt x="738094" y="100708"/>
                  <a:pt x="519221" y="102329"/>
                  <a:pt x="370064" y="87737"/>
                </a:cubicBezTo>
                <a:cubicBezTo>
                  <a:pt x="220907" y="73146"/>
                  <a:pt x="118766" y="3432"/>
                  <a:pt x="58779" y="1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EF2A662C-C18A-0349-87F3-F33C5043636F}"/>
              </a:ext>
            </a:extLst>
          </p:cNvPr>
          <p:cNvSpPr/>
          <p:nvPr/>
        </p:nvSpPr>
        <p:spPr>
          <a:xfrm>
            <a:off x="6250213" y="421294"/>
            <a:ext cx="2814214" cy="4141639"/>
          </a:xfrm>
          <a:custGeom>
            <a:avLst/>
            <a:gdLst>
              <a:gd name="connsiteX0" fmla="*/ 123683 w 2814214"/>
              <a:gd name="connsiteY0" fmla="*/ 0 h 4141639"/>
              <a:gd name="connsiteX1" fmla="*/ 2814214 w 2814214"/>
              <a:gd name="connsiteY1" fmla="*/ 0 h 4141639"/>
              <a:gd name="connsiteX2" fmla="*/ 2814214 w 2814214"/>
              <a:gd name="connsiteY2" fmla="*/ 4141639 h 4141639"/>
              <a:gd name="connsiteX3" fmla="*/ 2706740 w 2814214"/>
              <a:gd name="connsiteY3" fmla="*/ 4141639 h 4141639"/>
              <a:gd name="connsiteX4" fmla="*/ 2713173 w 2814214"/>
              <a:gd name="connsiteY4" fmla="*/ 4115934 h 4141639"/>
              <a:gd name="connsiteX5" fmla="*/ 2712738 w 2814214"/>
              <a:gd name="connsiteY5" fmla="*/ 4019909 h 4141639"/>
              <a:gd name="connsiteX6" fmla="*/ 2582865 w 2814214"/>
              <a:gd name="connsiteY6" fmla="*/ 3312852 h 4141639"/>
              <a:gd name="connsiteX7" fmla="*/ 2304565 w 2814214"/>
              <a:gd name="connsiteY7" fmla="*/ 2499254 h 4141639"/>
              <a:gd name="connsiteX8" fmla="*/ 2286012 w 2814214"/>
              <a:gd name="connsiteY8" fmla="*/ 2063397 h 4141639"/>
              <a:gd name="connsiteX9" fmla="*/ 2360225 w 2814214"/>
              <a:gd name="connsiteY9" fmla="*/ 1520997 h 4141639"/>
              <a:gd name="connsiteX10" fmla="*/ 2545758 w 2814214"/>
              <a:gd name="connsiteY10" fmla="*/ 1162627 h 4141639"/>
              <a:gd name="connsiteX11" fmla="*/ 2638525 w 2814214"/>
              <a:gd name="connsiteY11" fmla="*/ 726770 h 4141639"/>
              <a:gd name="connsiteX12" fmla="*/ 2360225 w 2814214"/>
              <a:gd name="connsiteY12" fmla="*/ 523370 h 4141639"/>
              <a:gd name="connsiteX13" fmla="*/ 2016989 w 2814214"/>
              <a:gd name="connsiteY13" fmla="*/ 164999 h 4141639"/>
              <a:gd name="connsiteX14" fmla="*/ 1293409 w 2814214"/>
              <a:gd name="connsiteY14" fmla="*/ 155313 h 4141639"/>
              <a:gd name="connsiteX15" fmla="*/ 393572 w 2814214"/>
              <a:gd name="connsiteY15" fmla="*/ 184370 h 4141639"/>
              <a:gd name="connsiteX16" fmla="*/ 22506 w 2814214"/>
              <a:gd name="connsiteY16" fmla="*/ 368399 h 4141639"/>
              <a:gd name="connsiteX17" fmla="*/ 87443 w 2814214"/>
              <a:gd name="connsiteY17" fmla="*/ 77828 h 4141639"/>
              <a:gd name="connsiteX18" fmla="*/ 118969 w 2814214"/>
              <a:gd name="connsiteY18" fmla="*/ 15477 h 41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4214" h="4141639">
                <a:moveTo>
                  <a:pt x="123683" y="0"/>
                </a:moveTo>
                <a:lnTo>
                  <a:pt x="2814214" y="0"/>
                </a:lnTo>
                <a:lnTo>
                  <a:pt x="2814214" y="4141639"/>
                </a:lnTo>
                <a:lnTo>
                  <a:pt x="2706740" y="4141639"/>
                </a:lnTo>
                <a:lnTo>
                  <a:pt x="2713173" y="4115934"/>
                </a:lnTo>
                <a:cubicBezTo>
                  <a:pt x="2716990" y="4090332"/>
                  <a:pt x="2718149" y="4059056"/>
                  <a:pt x="2712738" y="4019909"/>
                </a:cubicBezTo>
                <a:cubicBezTo>
                  <a:pt x="2691093" y="3863324"/>
                  <a:pt x="2650894" y="3566294"/>
                  <a:pt x="2582865" y="3312852"/>
                </a:cubicBezTo>
                <a:cubicBezTo>
                  <a:pt x="2514837" y="3059410"/>
                  <a:pt x="2354041" y="2707495"/>
                  <a:pt x="2304565" y="2499254"/>
                </a:cubicBezTo>
                <a:cubicBezTo>
                  <a:pt x="2255090" y="2291012"/>
                  <a:pt x="2276735" y="2226439"/>
                  <a:pt x="2286012" y="2063397"/>
                </a:cubicBezTo>
                <a:cubicBezTo>
                  <a:pt x="2295289" y="1900354"/>
                  <a:pt x="2316934" y="1671126"/>
                  <a:pt x="2360225" y="1520997"/>
                </a:cubicBezTo>
                <a:cubicBezTo>
                  <a:pt x="2403517" y="1370869"/>
                  <a:pt x="2499375" y="1294998"/>
                  <a:pt x="2545758" y="1162627"/>
                </a:cubicBezTo>
                <a:cubicBezTo>
                  <a:pt x="2592141" y="1030255"/>
                  <a:pt x="2669447" y="833312"/>
                  <a:pt x="2638525" y="726770"/>
                </a:cubicBezTo>
                <a:cubicBezTo>
                  <a:pt x="2607604" y="620227"/>
                  <a:pt x="2463814" y="616998"/>
                  <a:pt x="2360225" y="523370"/>
                </a:cubicBezTo>
                <a:cubicBezTo>
                  <a:pt x="2256636" y="429741"/>
                  <a:pt x="2194792" y="226341"/>
                  <a:pt x="2016989" y="164999"/>
                </a:cubicBezTo>
                <a:cubicBezTo>
                  <a:pt x="1839186" y="103657"/>
                  <a:pt x="1563978" y="152085"/>
                  <a:pt x="1293409" y="155313"/>
                </a:cubicBezTo>
                <a:cubicBezTo>
                  <a:pt x="1293409" y="155313"/>
                  <a:pt x="605390" y="148856"/>
                  <a:pt x="393572" y="184370"/>
                </a:cubicBezTo>
                <a:cubicBezTo>
                  <a:pt x="181755" y="219885"/>
                  <a:pt x="73528" y="386156"/>
                  <a:pt x="22506" y="368399"/>
                </a:cubicBezTo>
                <a:cubicBezTo>
                  <a:pt x="-28516" y="350642"/>
                  <a:pt x="13230" y="160156"/>
                  <a:pt x="87443" y="77828"/>
                </a:cubicBezTo>
                <a:cubicBezTo>
                  <a:pt x="105997" y="57246"/>
                  <a:pt x="113051" y="36160"/>
                  <a:pt x="118969" y="1547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D5D3ABE9-8AD0-C149-8913-8D94757C1A1B}"/>
              </a:ext>
            </a:extLst>
          </p:cNvPr>
          <p:cNvSpPr/>
          <p:nvPr/>
        </p:nvSpPr>
        <p:spPr>
          <a:xfrm>
            <a:off x="8277505" y="2545912"/>
            <a:ext cx="631517" cy="2012018"/>
          </a:xfrm>
          <a:custGeom>
            <a:avLst/>
            <a:gdLst>
              <a:gd name="connsiteX0" fmla="*/ 42155 w 631517"/>
              <a:gd name="connsiteY0" fmla="*/ 858 h 2012018"/>
              <a:gd name="connsiteX1" fmla="*/ 68298 w 631517"/>
              <a:gd name="connsiteY1" fmla="*/ 16589 h 2012018"/>
              <a:gd name="connsiteX2" fmla="*/ 214213 w 631517"/>
              <a:gd name="connsiteY2" fmla="*/ 279236 h 2012018"/>
              <a:gd name="connsiteX3" fmla="*/ 282307 w 631517"/>
              <a:gd name="connsiteY3" fmla="*/ 590521 h 2012018"/>
              <a:gd name="connsiteX4" fmla="*/ 408766 w 631517"/>
              <a:gd name="connsiteY4" fmla="*/ 1057449 h 2012018"/>
              <a:gd name="connsiteX5" fmla="*/ 622775 w 631517"/>
              <a:gd name="connsiteY5" fmla="*/ 1787023 h 2012018"/>
              <a:gd name="connsiteX6" fmla="*/ 620343 w 631517"/>
              <a:gd name="connsiteY6" fmla="*/ 2005896 h 2012018"/>
              <a:gd name="connsiteX7" fmla="*/ 618760 w 631517"/>
              <a:gd name="connsiteY7" fmla="*/ 2012018 h 2012018"/>
              <a:gd name="connsiteX8" fmla="*/ 526532 w 631517"/>
              <a:gd name="connsiteY8" fmla="*/ 2012018 h 2012018"/>
              <a:gd name="connsiteX9" fmla="*/ 527322 w 631517"/>
              <a:gd name="connsiteY9" fmla="*/ 1990089 h 2012018"/>
              <a:gd name="connsiteX10" fmla="*/ 486588 w 631517"/>
              <a:gd name="connsiteY10" fmla="*/ 1660564 h 2012018"/>
              <a:gd name="connsiteX11" fmla="*/ 87754 w 631517"/>
              <a:gd name="connsiteY11" fmla="*/ 464062 h 2012018"/>
              <a:gd name="connsiteX12" fmla="*/ 205 w 631517"/>
              <a:gd name="connsiteY12" fmla="*/ 74955 h 2012018"/>
              <a:gd name="connsiteX13" fmla="*/ 42155 w 631517"/>
              <a:gd name="connsiteY13" fmla="*/ 858 h 201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17" h="2012018">
                <a:moveTo>
                  <a:pt x="42155" y="858"/>
                </a:moveTo>
                <a:cubicBezTo>
                  <a:pt x="50464" y="2808"/>
                  <a:pt x="59381" y="8077"/>
                  <a:pt x="68298" y="16589"/>
                </a:cubicBezTo>
                <a:cubicBezTo>
                  <a:pt x="103966" y="50636"/>
                  <a:pt x="180166" y="183581"/>
                  <a:pt x="214213" y="279236"/>
                </a:cubicBezTo>
                <a:cubicBezTo>
                  <a:pt x="248260" y="374891"/>
                  <a:pt x="249882" y="460819"/>
                  <a:pt x="282307" y="590521"/>
                </a:cubicBezTo>
                <a:cubicBezTo>
                  <a:pt x="314732" y="720223"/>
                  <a:pt x="352021" y="858032"/>
                  <a:pt x="408766" y="1057449"/>
                </a:cubicBezTo>
                <a:cubicBezTo>
                  <a:pt x="465511" y="1256866"/>
                  <a:pt x="593592" y="1607061"/>
                  <a:pt x="622775" y="1787023"/>
                </a:cubicBezTo>
                <a:cubicBezTo>
                  <a:pt x="637367" y="1877004"/>
                  <a:pt x="631692" y="1948746"/>
                  <a:pt x="620343" y="2005896"/>
                </a:cubicBezTo>
                <a:lnTo>
                  <a:pt x="618760" y="2012018"/>
                </a:lnTo>
                <a:lnTo>
                  <a:pt x="526532" y="2012018"/>
                </a:lnTo>
                <a:lnTo>
                  <a:pt x="527322" y="1990089"/>
                </a:lnTo>
                <a:cubicBezTo>
                  <a:pt x="528741" y="1909025"/>
                  <a:pt x="523067" y="1802426"/>
                  <a:pt x="486588" y="1660564"/>
                </a:cubicBezTo>
                <a:cubicBezTo>
                  <a:pt x="413631" y="1376841"/>
                  <a:pt x="168818" y="728330"/>
                  <a:pt x="87754" y="464062"/>
                </a:cubicBezTo>
                <a:cubicBezTo>
                  <a:pt x="6690" y="199794"/>
                  <a:pt x="3448" y="149534"/>
                  <a:pt x="205" y="74955"/>
                </a:cubicBezTo>
                <a:cubicBezTo>
                  <a:pt x="-2227" y="19021"/>
                  <a:pt x="17228" y="-4995"/>
                  <a:pt x="42155" y="8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368ACDD-9B46-EF43-8C7E-EE711C2F0175}"/>
              </a:ext>
            </a:extLst>
          </p:cNvPr>
          <p:cNvSpPr/>
          <p:nvPr/>
        </p:nvSpPr>
        <p:spPr>
          <a:xfrm>
            <a:off x="6590968" y="1543233"/>
            <a:ext cx="305750" cy="735461"/>
          </a:xfrm>
          <a:custGeom>
            <a:avLst/>
            <a:gdLst>
              <a:gd name="connsiteX0" fmla="*/ 52495 w 305750"/>
              <a:gd name="connsiteY0" fmla="*/ 7592 h 735461"/>
              <a:gd name="connsiteX1" fmla="*/ 3856 w 305750"/>
              <a:gd name="connsiteY1" fmla="*/ 95141 h 735461"/>
              <a:gd name="connsiteX2" fmla="*/ 120588 w 305750"/>
              <a:gd name="connsiteY2" fmla="*/ 299421 h 735461"/>
              <a:gd name="connsiteX3" fmla="*/ 52495 w 305750"/>
              <a:gd name="connsiteY3" fmla="*/ 649617 h 735461"/>
              <a:gd name="connsiteX4" fmla="*/ 266503 w 305750"/>
              <a:gd name="connsiteY4" fmla="*/ 707983 h 735461"/>
              <a:gd name="connsiteX5" fmla="*/ 285959 w 305750"/>
              <a:gd name="connsiteY5" fmla="*/ 279966 h 735461"/>
              <a:gd name="connsiteX6" fmla="*/ 52495 w 305750"/>
              <a:gd name="connsiteY6" fmla="*/ 7592 h 73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750" h="735461">
                <a:moveTo>
                  <a:pt x="52495" y="7592"/>
                </a:moveTo>
                <a:cubicBezTo>
                  <a:pt x="5478" y="-23212"/>
                  <a:pt x="-7493" y="46503"/>
                  <a:pt x="3856" y="95141"/>
                </a:cubicBezTo>
                <a:cubicBezTo>
                  <a:pt x="15205" y="143779"/>
                  <a:pt x="112482" y="207008"/>
                  <a:pt x="120588" y="299421"/>
                </a:cubicBezTo>
                <a:cubicBezTo>
                  <a:pt x="128694" y="391834"/>
                  <a:pt x="28176" y="581523"/>
                  <a:pt x="52495" y="649617"/>
                </a:cubicBezTo>
                <a:cubicBezTo>
                  <a:pt x="76814" y="717711"/>
                  <a:pt x="227592" y="769592"/>
                  <a:pt x="266503" y="707983"/>
                </a:cubicBezTo>
                <a:cubicBezTo>
                  <a:pt x="305414" y="646375"/>
                  <a:pt x="321627" y="396698"/>
                  <a:pt x="285959" y="279966"/>
                </a:cubicBezTo>
                <a:cubicBezTo>
                  <a:pt x="250291" y="163234"/>
                  <a:pt x="99512" y="38396"/>
                  <a:pt x="52495" y="759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663878A-2002-EF40-A573-47E569A4929A}"/>
              </a:ext>
            </a:extLst>
          </p:cNvPr>
          <p:cNvSpPr/>
          <p:nvPr/>
        </p:nvSpPr>
        <p:spPr>
          <a:xfrm>
            <a:off x="6517450" y="977352"/>
            <a:ext cx="1370609" cy="353160"/>
          </a:xfrm>
          <a:custGeom>
            <a:avLst/>
            <a:gdLst>
              <a:gd name="connsiteX0" fmla="*/ 11569 w 1370609"/>
              <a:gd name="connsiteY0" fmla="*/ 303 h 353160"/>
              <a:gd name="connsiteX1" fmla="*/ 99118 w 1370609"/>
              <a:gd name="connsiteY1" fmla="*/ 87852 h 353160"/>
              <a:gd name="connsiteX2" fmla="*/ 11569 w 1370609"/>
              <a:gd name="connsiteY2" fmla="*/ 340772 h 353160"/>
              <a:gd name="connsiteX3" fmla="*/ 147756 w 1370609"/>
              <a:gd name="connsiteY3" fmla="*/ 301861 h 353160"/>
              <a:gd name="connsiteX4" fmla="*/ 293671 w 1370609"/>
              <a:gd name="connsiteY4" fmla="*/ 194857 h 353160"/>
              <a:gd name="connsiteX5" fmla="*/ 780054 w 1370609"/>
              <a:gd name="connsiteY5" fmla="*/ 117035 h 353160"/>
              <a:gd name="connsiteX6" fmla="*/ 1344258 w 1370609"/>
              <a:gd name="connsiteY6" fmla="*/ 117035 h 353160"/>
              <a:gd name="connsiteX7" fmla="*/ 1188616 w 1370609"/>
              <a:gd name="connsiteY7" fmla="*/ 48942 h 353160"/>
              <a:gd name="connsiteX8" fmla="*/ 410403 w 1370609"/>
              <a:gd name="connsiteY8" fmla="*/ 58669 h 353160"/>
              <a:gd name="connsiteX9" fmla="*/ 11569 w 1370609"/>
              <a:gd name="connsiteY9" fmla="*/ 303 h 3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609" h="353160">
                <a:moveTo>
                  <a:pt x="11569" y="303"/>
                </a:moveTo>
                <a:cubicBezTo>
                  <a:pt x="-40312" y="5167"/>
                  <a:pt x="99118" y="31107"/>
                  <a:pt x="99118" y="87852"/>
                </a:cubicBezTo>
                <a:cubicBezTo>
                  <a:pt x="99118" y="144597"/>
                  <a:pt x="3463" y="305104"/>
                  <a:pt x="11569" y="340772"/>
                </a:cubicBezTo>
                <a:cubicBezTo>
                  <a:pt x="19675" y="376440"/>
                  <a:pt x="100739" y="326180"/>
                  <a:pt x="147756" y="301861"/>
                </a:cubicBezTo>
                <a:cubicBezTo>
                  <a:pt x="194773" y="277542"/>
                  <a:pt x="188288" y="225661"/>
                  <a:pt x="293671" y="194857"/>
                </a:cubicBezTo>
                <a:cubicBezTo>
                  <a:pt x="399054" y="164053"/>
                  <a:pt x="604956" y="130005"/>
                  <a:pt x="780054" y="117035"/>
                </a:cubicBezTo>
                <a:cubicBezTo>
                  <a:pt x="955152" y="104065"/>
                  <a:pt x="1276164" y="128384"/>
                  <a:pt x="1344258" y="117035"/>
                </a:cubicBezTo>
                <a:cubicBezTo>
                  <a:pt x="1412352" y="105686"/>
                  <a:pt x="1344259" y="58670"/>
                  <a:pt x="1188616" y="48942"/>
                </a:cubicBezTo>
                <a:cubicBezTo>
                  <a:pt x="1032974" y="39214"/>
                  <a:pt x="603335" y="66776"/>
                  <a:pt x="410403" y="58669"/>
                </a:cubicBezTo>
                <a:cubicBezTo>
                  <a:pt x="217471" y="50563"/>
                  <a:pt x="63450" y="-4561"/>
                  <a:pt x="11569" y="30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31AB453-1EC8-FB4F-8C58-BF64BE5B3654}"/>
              </a:ext>
            </a:extLst>
          </p:cNvPr>
          <p:cNvSpPr/>
          <p:nvPr/>
        </p:nvSpPr>
        <p:spPr>
          <a:xfrm>
            <a:off x="7644219" y="2347765"/>
            <a:ext cx="215787" cy="194090"/>
          </a:xfrm>
          <a:custGeom>
            <a:avLst/>
            <a:gdLst>
              <a:gd name="connsiteX0" fmla="*/ 137380 w 215787"/>
              <a:gd name="connsiteY0" fmla="*/ 10455 h 194090"/>
              <a:gd name="connsiteX1" fmla="*/ 1193 w 215787"/>
              <a:gd name="connsiteY1" fmla="*/ 156370 h 194090"/>
              <a:gd name="connsiteX2" fmla="*/ 79014 w 215787"/>
              <a:gd name="connsiteY2" fmla="*/ 185553 h 194090"/>
              <a:gd name="connsiteX3" fmla="*/ 215201 w 215787"/>
              <a:gd name="connsiteY3" fmla="*/ 29911 h 194090"/>
              <a:gd name="connsiteX4" fmla="*/ 137380 w 215787"/>
              <a:gd name="connsiteY4" fmla="*/ 10455 h 19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7" h="194090">
                <a:moveTo>
                  <a:pt x="137380" y="10455"/>
                </a:moveTo>
                <a:cubicBezTo>
                  <a:pt x="101712" y="31531"/>
                  <a:pt x="10921" y="127187"/>
                  <a:pt x="1193" y="156370"/>
                </a:cubicBezTo>
                <a:cubicBezTo>
                  <a:pt x="-8535" y="185553"/>
                  <a:pt x="43346" y="206629"/>
                  <a:pt x="79014" y="185553"/>
                </a:cubicBezTo>
                <a:cubicBezTo>
                  <a:pt x="114682" y="164477"/>
                  <a:pt x="208716" y="57473"/>
                  <a:pt x="215201" y="29911"/>
                </a:cubicBezTo>
                <a:cubicBezTo>
                  <a:pt x="221686" y="2349"/>
                  <a:pt x="173048" y="-10621"/>
                  <a:pt x="137380" y="1045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5C04860-1371-A945-821B-5182A2E3AED5}"/>
              </a:ext>
            </a:extLst>
          </p:cNvPr>
          <p:cNvSpPr/>
          <p:nvPr/>
        </p:nvSpPr>
        <p:spPr>
          <a:xfrm rot="20801878">
            <a:off x="7817063" y="2583157"/>
            <a:ext cx="67853" cy="327303"/>
          </a:xfrm>
          <a:custGeom>
            <a:avLst/>
            <a:gdLst>
              <a:gd name="connsiteX0" fmla="*/ 29569 w 88197"/>
              <a:gd name="connsiteY0" fmla="*/ 18 h 389136"/>
              <a:gd name="connsiteX1" fmla="*/ 386 w 88197"/>
              <a:gd name="connsiteY1" fmla="*/ 175116 h 389136"/>
              <a:gd name="connsiteX2" fmla="*/ 49024 w 88197"/>
              <a:gd name="connsiteY2" fmla="*/ 389124 h 389136"/>
              <a:gd name="connsiteX3" fmla="*/ 87935 w 88197"/>
              <a:gd name="connsiteY3" fmla="*/ 165388 h 389136"/>
              <a:gd name="connsiteX4" fmla="*/ 29569 w 88197"/>
              <a:gd name="connsiteY4" fmla="*/ 18 h 38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7" h="389136">
                <a:moveTo>
                  <a:pt x="29569" y="18"/>
                </a:moveTo>
                <a:cubicBezTo>
                  <a:pt x="14978" y="1639"/>
                  <a:pt x="-2857" y="110265"/>
                  <a:pt x="386" y="175116"/>
                </a:cubicBezTo>
                <a:cubicBezTo>
                  <a:pt x="3629" y="239967"/>
                  <a:pt x="34433" y="390745"/>
                  <a:pt x="49024" y="389124"/>
                </a:cubicBezTo>
                <a:cubicBezTo>
                  <a:pt x="63615" y="387503"/>
                  <a:pt x="91178" y="228618"/>
                  <a:pt x="87935" y="165388"/>
                </a:cubicBezTo>
                <a:cubicBezTo>
                  <a:pt x="84693" y="102158"/>
                  <a:pt x="44160" y="-1603"/>
                  <a:pt x="29569" y="18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B438AEA-32AD-6440-8EB2-9AB60172B331}"/>
              </a:ext>
            </a:extLst>
          </p:cNvPr>
          <p:cNvSpPr/>
          <p:nvPr/>
        </p:nvSpPr>
        <p:spPr>
          <a:xfrm>
            <a:off x="7901561" y="2962067"/>
            <a:ext cx="94072" cy="218275"/>
          </a:xfrm>
          <a:custGeom>
            <a:avLst/>
            <a:gdLst>
              <a:gd name="connsiteX0" fmla="*/ 6498 w 94072"/>
              <a:gd name="connsiteY0" fmla="*/ 1027 h 218275"/>
              <a:gd name="connsiteX1" fmla="*/ 16226 w 94072"/>
              <a:gd name="connsiteY1" fmla="*/ 137214 h 218275"/>
              <a:gd name="connsiteX2" fmla="*/ 94047 w 94072"/>
              <a:gd name="connsiteY2" fmla="*/ 215036 h 218275"/>
              <a:gd name="connsiteX3" fmla="*/ 6498 w 94072"/>
              <a:gd name="connsiteY3" fmla="*/ 1027 h 21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72" h="218275">
                <a:moveTo>
                  <a:pt x="6498" y="1027"/>
                </a:moveTo>
                <a:cubicBezTo>
                  <a:pt x="-6472" y="-11943"/>
                  <a:pt x="1634" y="101546"/>
                  <a:pt x="16226" y="137214"/>
                </a:cubicBezTo>
                <a:cubicBezTo>
                  <a:pt x="30818" y="172882"/>
                  <a:pt x="92426" y="232870"/>
                  <a:pt x="94047" y="215036"/>
                </a:cubicBezTo>
                <a:cubicBezTo>
                  <a:pt x="95668" y="197202"/>
                  <a:pt x="19468" y="13997"/>
                  <a:pt x="6498" y="1027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E74CE59-A7D2-CB4F-8D48-0B0D2E12D09C}"/>
              </a:ext>
            </a:extLst>
          </p:cNvPr>
          <p:cNvSpPr/>
          <p:nvPr/>
        </p:nvSpPr>
        <p:spPr>
          <a:xfrm rot="21007671">
            <a:off x="8329439" y="2585398"/>
            <a:ext cx="74802" cy="228010"/>
          </a:xfrm>
          <a:custGeom>
            <a:avLst/>
            <a:gdLst>
              <a:gd name="connsiteX0" fmla="*/ 19455 w 80155"/>
              <a:gd name="connsiteY0" fmla="*/ 1031 h 197213"/>
              <a:gd name="connsiteX1" fmla="*/ 0 w 80155"/>
              <a:gd name="connsiteY1" fmla="*/ 137219 h 197213"/>
              <a:gd name="connsiteX2" fmla="*/ 58366 w 80155"/>
              <a:gd name="connsiteY2" fmla="*/ 195584 h 197213"/>
              <a:gd name="connsiteX3" fmla="*/ 77821 w 80155"/>
              <a:gd name="connsiteY3" fmla="*/ 78853 h 197213"/>
              <a:gd name="connsiteX4" fmla="*/ 19455 w 80155"/>
              <a:gd name="connsiteY4" fmla="*/ 1031 h 1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5" h="197213">
                <a:moveTo>
                  <a:pt x="19455" y="1031"/>
                </a:moveTo>
                <a:cubicBezTo>
                  <a:pt x="6485" y="10759"/>
                  <a:pt x="0" y="137219"/>
                  <a:pt x="0" y="137219"/>
                </a:cubicBezTo>
                <a:cubicBezTo>
                  <a:pt x="6485" y="169644"/>
                  <a:pt x="45396" y="205312"/>
                  <a:pt x="58366" y="195584"/>
                </a:cubicBezTo>
                <a:cubicBezTo>
                  <a:pt x="71336" y="185856"/>
                  <a:pt x="85927" y="104793"/>
                  <a:pt x="77821" y="78853"/>
                </a:cubicBezTo>
                <a:cubicBezTo>
                  <a:pt x="69715" y="52913"/>
                  <a:pt x="32425" y="-8697"/>
                  <a:pt x="19455" y="10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2E21B47-3A2D-9545-B93B-EA273C89DA2A}"/>
              </a:ext>
            </a:extLst>
          </p:cNvPr>
          <p:cNvSpPr/>
          <p:nvPr/>
        </p:nvSpPr>
        <p:spPr>
          <a:xfrm>
            <a:off x="8393919" y="2863800"/>
            <a:ext cx="65530" cy="199337"/>
          </a:xfrm>
          <a:custGeom>
            <a:avLst/>
            <a:gdLst>
              <a:gd name="connsiteX0" fmla="*/ 30190 w 65530"/>
              <a:gd name="connsiteY0" fmla="*/ 2131 h 199337"/>
              <a:gd name="connsiteX1" fmla="*/ 851 w 65530"/>
              <a:gd name="connsiteY1" fmla="*/ 99928 h 199337"/>
              <a:gd name="connsiteX2" fmla="*/ 64419 w 65530"/>
              <a:gd name="connsiteY2" fmla="*/ 197725 h 199337"/>
              <a:gd name="connsiteX3" fmla="*/ 30190 w 65530"/>
              <a:gd name="connsiteY3" fmla="*/ 2131 h 19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0" h="199337">
                <a:moveTo>
                  <a:pt x="30190" y="2131"/>
                </a:moveTo>
                <a:cubicBezTo>
                  <a:pt x="19595" y="-14168"/>
                  <a:pt x="-4854" y="67329"/>
                  <a:pt x="851" y="99928"/>
                </a:cubicBezTo>
                <a:cubicBezTo>
                  <a:pt x="6556" y="132527"/>
                  <a:pt x="57084" y="211580"/>
                  <a:pt x="64419" y="197725"/>
                </a:cubicBezTo>
                <a:cubicBezTo>
                  <a:pt x="71754" y="183871"/>
                  <a:pt x="40785" y="18430"/>
                  <a:pt x="30190" y="21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D2AC0FC7-95C8-2D4A-9993-0FA2BBDE41A1}"/>
              </a:ext>
            </a:extLst>
          </p:cNvPr>
          <p:cNvSpPr/>
          <p:nvPr/>
        </p:nvSpPr>
        <p:spPr>
          <a:xfrm>
            <a:off x="7647953" y="3207227"/>
            <a:ext cx="964935" cy="923411"/>
          </a:xfrm>
          <a:custGeom>
            <a:avLst/>
            <a:gdLst>
              <a:gd name="connsiteX0" fmla="*/ 34235 w 964935"/>
              <a:gd name="connsiteY0" fmla="*/ 192347 h 923411"/>
              <a:gd name="connsiteX1" fmla="*/ 28550 w 964935"/>
              <a:gd name="connsiteY1" fmla="*/ 202762 h 923411"/>
              <a:gd name="connsiteX2" fmla="*/ 27384 w 964935"/>
              <a:gd name="connsiteY2" fmla="*/ 192637 h 923411"/>
              <a:gd name="connsiteX3" fmla="*/ 182664 w 964935"/>
              <a:gd name="connsiteY3" fmla="*/ 371 h 923411"/>
              <a:gd name="connsiteX4" fmla="*/ 372314 w 964935"/>
              <a:gd name="connsiteY4" fmla="*/ 17115 h 923411"/>
              <a:gd name="connsiteX5" fmla="*/ 599458 w 964935"/>
              <a:gd name="connsiteY5" fmla="*/ 110302 h 923411"/>
              <a:gd name="connsiteX6" fmla="*/ 756712 w 964935"/>
              <a:gd name="connsiteY6" fmla="*/ 261732 h 923411"/>
              <a:gd name="connsiteX7" fmla="*/ 855723 w 964935"/>
              <a:gd name="connsiteY7" fmla="*/ 547118 h 923411"/>
              <a:gd name="connsiteX8" fmla="*/ 964734 w 964935"/>
              <a:gd name="connsiteY8" fmla="*/ 873671 h 923411"/>
              <a:gd name="connsiteX9" fmla="*/ 964935 w 964935"/>
              <a:gd name="connsiteY9" fmla="*/ 877178 h 923411"/>
              <a:gd name="connsiteX10" fmla="*/ 827884 w 964935"/>
              <a:gd name="connsiteY10" fmla="*/ 923411 h 923411"/>
              <a:gd name="connsiteX11" fmla="*/ 820778 w 964935"/>
              <a:gd name="connsiteY11" fmla="*/ 919867 h 923411"/>
              <a:gd name="connsiteX12" fmla="*/ 768360 w 964935"/>
              <a:gd name="connsiteY12" fmla="*/ 733492 h 923411"/>
              <a:gd name="connsiteX13" fmla="*/ 628579 w 964935"/>
              <a:gd name="connsiteY13" fmla="*/ 360743 h 923411"/>
              <a:gd name="connsiteX14" fmla="*/ 512095 w 964935"/>
              <a:gd name="connsiteY14" fmla="*/ 232611 h 923411"/>
              <a:gd name="connsiteX15" fmla="*/ 418908 w 964935"/>
              <a:gd name="connsiteY15" fmla="*/ 197665 h 923411"/>
              <a:gd name="connsiteX16" fmla="*/ 46159 w 964935"/>
              <a:gd name="connsiteY16" fmla="*/ 191841 h 923411"/>
              <a:gd name="connsiteX17" fmla="*/ 34235 w 964935"/>
              <a:gd name="connsiteY17" fmla="*/ 192347 h 923411"/>
              <a:gd name="connsiteX18" fmla="*/ 34511 w 964935"/>
              <a:gd name="connsiteY18" fmla="*/ 191841 h 923411"/>
              <a:gd name="connsiteX19" fmla="*/ 22862 w 964935"/>
              <a:gd name="connsiteY19" fmla="*/ 17115 h 923411"/>
              <a:gd name="connsiteX20" fmla="*/ 182664 w 964935"/>
              <a:gd name="connsiteY20" fmla="*/ 371 h 92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4935" h="923411">
                <a:moveTo>
                  <a:pt x="34235" y="192347"/>
                </a:moveTo>
                <a:lnTo>
                  <a:pt x="28550" y="202762"/>
                </a:lnTo>
                <a:cubicBezTo>
                  <a:pt x="19109" y="205643"/>
                  <a:pt x="4264" y="195633"/>
                  <a:pt x="27384" y="192637"/>
                </a:cubicBezTo>
                <a:close/>
                <a:moveTo>
                  <a:pt x="182664" y="371"/>
                </a:moveTo>
                <a:cubicBezTo>
                  <a:pt x="250977" y="2069"/>
                  <a:pt x="324265" y="9350"/>
                  <a:pt x="372314" y="17115"/>
                </a:cubicBezTo>
                <a:cubicBezTo>
                  <a:pt x="468413" y="32646"/>
                  <a:pt x="535392" y="69532"/>
                  <a:pt x="599458" y="110302"/>
                </a:cubicBezTo>
                <a:cubicBezTo>
                  <a:pt x="663524" y="151072"/>
                  <a:pt x="714001" y="188929"/>
                  <a:pt x="756712" y="261732"/>
                </a:cubicBezTo>
                <a:cubicBezTo>
                  <a:pt x="799423" y="334535"/>
                  <a:pt x="820778" y="440341"/>
                  <a:pt x="855723" y="547118"/>
                </a:cubicBezTo>
                <a:cubicBezTo>
                  <a:pt x="886300" y="640548"/>
                  <a:pt x="952551" y="794919"/>
                  <a:pt x="964734" y="873671"/>
                </a:cubicBezTo>
                <a:lnTo>
                  <a:pt x="964935" y="877178"/>
                </a:lnTo>
                <a:lnTo>
                  <a:pt x="827884" y="923411"/>
                </a:lnTo>
                <a:lnTo>
                  <a:pt x="820778" y="919867"/>
                </a:lnTo>
                <a:cubicBezTo>
                  <a:pt x="787774" y="891717"/>
                  <a:pt x="800393" y="826679"/>
                  <a:pt x="768360" y="733492"/>
                </a:cubicBezTo>
                <a:cubicBezTo>
                  <a:pt x="736327" y="640305"/>
                  <a:pt x="671290" y="444223"/>
                  <a:pt x="628579" y="360743"/>
                </a:cubicBezTo>
                <a:cubicBezTo>
                  <a:pt x="585868" y="277263"/>
                  <a:pt x="547040" y="259791"/>
                  <a:pt x="512095" y="232611"/>
                </a:cubicBezTo>
                <a:cubicBezTo>
                  <a:pt x="477150" y="205431"/>
                  <a:pt x="496564" y="204460"/>
                  <a:pt x="418908" y="197665"/>
                </a:cubicBezTo>
                <a:cubicBezTo>
                  <a:pt x="341252" y="190870"/>
                  <a:pt x="46159" y="191841"/>
                  <a:pt x="46159" y="191841"/>
                </a:cubicBezTo>
                <a:lnTo>
                  <a:pt x="34235" y="192347"/>
                </a:lnTo>
                <a:lnTo>
                  <a:pt x="34511" y="191841"/>
                </a:lnTo>
                <a:cubicBezTo>
                  <a:pt x="31599" y="165632"/>
                  <a:pt x="-33438" y="46236"/>
                  <a:pt x="22862" y="17115"/>
                </a:cubicBezTo>
                <a:cubicBezTo>
                  <a:pt x="51012" y="2555"/>
                  <a:pt x="114351" y="-1328"/>
                  <a:pt x="182664" y="3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0000">
                <a:schemeClr val="accent3">
                  <a:lumMod val="60000"/>
                  <a:lumOff val="4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  <a:gs pos="97000">
                <a:schemeClr val="accent3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7453BB-7D61-0E49-9D03-2AE78E457332}"/>
              </a:ext>
            </a:extLst>
          </p:cNvPr>
          <p:cNvSpPr/>
          <p:nvPr/>
        </p:nvSpPr>
        <p:spPr>
          <a:xfrm>
            <a:off x="7408273" y="3212460"/>
            <a:ext cx="256266" cy="1692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695CB2-C6D0-9B4B-9405-F4DE25BF0B6D}"/>
              </a:ext>
            </a:extLst>
          </p:cNvPr>
          <p:cNvSpPr/>
          <p:nvPr/>
        </p:nvSpPr>
        <p:spPr>
          <a:xfrm>
            <a:off x="7664539" y="3160262"/>
            <a:ext cx="45719" cy="2994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3D7713-F128-894C-AD85-E286541B5C09}"/>
              </a:ext>
            </a:extLst>
          </p:cNvPr>
          <p:cNvSpPr/>
          <p:nvPr/>
        </p:nvSpPr>
        <p:spPr>
          <a:xfrm>
            <a:off x="8199752" y="3554444"/>
            <a:ext cx="424194" cy="4241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A1AE13D-7E6E-454A-ABD6-3C8A9C476FE7}"/>
              </a:ext>
            </a:extLst>
          </p:cNvPr>
          <p:cNvSpPr/>
          <p:nvPr/>
        </p:nvSpPr>
        <p:spPr>
          <a:xfrm rot="1576738">
            <a:off x="6913593" y="3896204"/>
            <a:ext cx="255409" cy="536493"/>
          </a:xfrm>
          <a:custGeom>
            <a:avLst/>
            <a:gdLst>
              <a:gd name="connsiteX0" fmla="*/ 113685 w 255409"/>
              <a:gd name="connsiteY0" fmla="*/ 0 h 536493"/>
              <a:gd name="connsiteX1" fmla="*/ 255409 w 255409"/>
              <a:gd name="connsiteY1" fmla="*/ 145390 h 536493"/>
              <a:gd name="connsiteX2" fmla="*/ 252611 w 255409"/>
              <a:gd name="connsiteY2" fmla="*/ 364368 h 536493"/>
              <a:gd name="connsiteX3" fmla="*/ 185380 w 255409"/>
              <a:gd name="connsiteY3" fmla="*/ 429903 h 536493"/>
              <a:gd name="connsiteX4" fmla="*/ 185380 w 255409"/>
              <a:gd name="connsiteY4" fmla="*/ 536493 h 536493"/>
              <a:gd name="connsiteX5" fmla="*/ 91671 w 255409"/>
              <a:gd name="connsiteY5" fmla="*/ 536493 h 536493"/>
              <a:gd name="connsiteX6" fmla="*/ 91671 w 255409"/>
              <a:gd name="connsiteY6" fmla="*/ 421110 h 536493"/>
              <a:gd name="connsiteX7" fmla="*/ 0 w 255409"/>
              <a:gd name="connsiteY7" fmla="*/ 327068 h 536493"/>
              <a:gd name="connsiteX8" fmla="*/ 2798 w 255409"/>
              <a:gd name="connsiteY8" fmla="*/ 108090 h 53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09" h="536493">
                <a:moveTo>
                  <a:pt x="113685" y="0"/>
                </a:moveTo>
                <a:lnTo>
                  <a:pt x="255409" y="145390"/>
                </a:lnTo>
                <a:lnTo>
                  <a:pt x="252611" y="364368"/>
                </a:lnTo>
                <a:lnTo>
                  <a:pt x="185380" y="429903"/>
                </a:lnTo>
                <a:lnTo>
                  <a:pt x="185380" y="536493"/>
                </a:lnTo>
                <a:lnTo>
                  <a:pt x="91671" y="536493"/>
                </a:lnTo>
                <a:lnTo>
                  <a:pt x="91671" y="421110"/>
                </a:lnTo>
                <a:lnTo>
                  <a:pt x="0" y="327068"/>
                </a:lnTo>
                <a:lnTo>
                  <a:pt x="2798" y="1080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D82F61-D2A4-CD46-8489-79743B648884}"/>
              </a:ext>
            </a:extLst>
          </p:cNvPr>
          <p:cNvSpPr/>
          <p:nvPr/>
        </p:nvSpPr>
        <p:spPr>
          <a:xfrm rot="20561852">
            <a:off x="8030577" y="3427806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D4ACE-9C05-214D-9234-B55169EFDA32}"/>
              </a:ext>
            </a:extLst>
          </p:cNvPr>
          <p:cNvSpPr/>
          <p:nvPr/>
        </p:nvSpPr>
        <p:spPr>
          <a:xfrm rot="20561852">
            <a:off x="8072705" y="3577795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C37C61-227A-8040-967E-419FA3D7B613}"/>
              </a:ext>
            </a:extLst>
          </p:cNvPr>
          <p:cNvSpPr/>
          <p:nvPr/>
        </p:nvSpPr>
        <p:spPr>
          <a:xfrm rot="20561852">
            <a:off x="8119249" y="3725493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9E5F65-B46A-8B43-BF3C-37A0AB24AB2C}"/>
              </a:ext>
            </a:extLst>
          </p:cNvPr>
          <p:cNvSpPr/>
          <p:nvPr/>
        </p:nvSpPr>
        <p:spPr>
          <a:xfrm rot="20561852">
            <a:off x="8170179" y="3875481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AF260E-2F09-0849-B8FE-F8BB6A909F79}"/>
              </a:ext>
            </a:extLst>
          </p:cNvPr>
          <p:cNvSpPr/>
          <p:nvPr/>
        </p:nvSpPr>
        <p:spPr>
          <a:xfrm rot="20561852">
            <a:off x="8212842" y="4018545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936096-99C9-4647-B90E-08554BC1040D}"/>
              </a:ext>
            </a:extLst>
          </p:cNvPr>
          <p:cNvSpPr/>
          <p:nvPr/>
        </p:nvSpPr>
        <p:spPr>
          <a:xfrm rot="20561852">
            <a:off x="8256147" y="4169852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DF26803-D089-1342-A5E3-E1916C1326AA}"/>
              </a:ext>
            </a:extLst>
          </p:cNvPr>
          <p:cNvSpPr/>
          <p:nvPr/>
        </p:nvSpPr>
        <p:spPr>
          <a:xfrm rot="20561852">
            <a:off x="8302099" y="4312579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E44148B0-C8CD-B34F-AF55-CB689B1D3F6F}"/>
              </a:ext>
            </a:extLst>
          </p:cNvPr>
          <p:cNvSpPr/>
          <p:nvPr/>
        </p:nvSpPr>
        <p:spPr>
          <a:xfrm rot="20561852">
            <a:off x="8343996" y="4452053"/>
            <a:ext cx="53756" cy="105147"/>
          </a:xfrm>
          <a:custGeom>
            <a:avLst/>
            <a:gdLst>
              <a:gd name="connsiteX0" fmla="*/ 26878 w 53756"/>
              <a:gd name="connsiteY0" fmla="*/ 0 h 105147"/>
              <a:gd name="connsiteX1" fmla="*/ 53756 w 53756"/>
              <a:gd name="connsiteY1" fmla="*/ 57304 h 105147"/>
              <a:gd name="connsiteX2" fmla="*/ 45884 w 53756"/>
              <a:gd name="connsiteY2" fmla="*/ 97824 h 105147"/>
              <a:gd name="connsiteX3" fmla="*/ 40789 w 53756"/>
              <a:gd name="connsiteY3" fmla="*/ 105147 h 105147"/>
              <a:gd name="connsiteX4" fmla="*/ 7266 w 53756"/>
              <a:gd name="connsiteY4" fmla="*/ 94704 h 105147"/>
              <a:gd name="connsiteX5" fmla="*/ 0 w 53756"/>
              <a:gd name="connsiteY5" fmla="*/ 57304 h 105147"/>
              <a:gd name="connsiteX6" fmla="*/ 26878 w 53756"/>
              <a:gd name="connsiteY6" fmla="*/ 0 h 10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6" h="105147">
                <a:moveTo>
                  <a:pt x="26878" y="0"/>
                </a:moveTo>
                <a:cubicBezTo>
                  <a:pt x="41722" y="0"/>
                  <a:pt x="53756" y="25656"/>
                  <a:pt x="53756" y="57304"/>
                </a:cubicBezTo>
                <a:cubicBezTo>
                  <a:pt x="53756" y="73128"/>
                  <a:pt x="50747" y="87454"/>
                  <a:pt x="45884" y="97824"/>
                </a:cubicBezTo>
                <a:lnTo>
                  <a:pt x="40789" y="105147"/>
                </a:lnTo>
                <a:lnTo>
                  <a:pt x="7266" y="94704"/>
                </a:lnTo>
                <a:lnTo>
                  <a:pt x="0" y="57304"/>
                </a:lnTo>
                <a:cubicBezTo>
                  <a:pt x="0" y="25656"/>
                  <a:pt x="12034" y="0"/>
                  <a:pt x="2687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83B8896-6783-9A48-BE0E-97FBDBB07DA4}"/>
              </a:ext>
            </a:extLst>
          </p:cNvPr>
          <p:cNvSpPr/>
          <p:nvPr/>
        </p:nvSpPr>
        <p:spPr>
          <a:xfrm rot="20513882">
            <a:off x="7961700" y="3883738"/>
            <a:ext cx="208760" cy="305323"/>
          </a:xfrm>
          <a:prstGeom prst="ellipse">
            <a:avLst/>
          </a:prstGeom>
          <a:solidFill>
            <a:srgbClr val="FF0000"/>
          </a:solidFill>
          <a:ln w="50800">
            <a:solidFill>
              <a:srgbClr val="AE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E25475-5956-C344-88E2-E8F425EF91EF}"/>
              </a:ext>
            </a:extLst>
          </p:cNvPr>
          <p:cNvSpPr/>
          <p:nvPr/>
        </p:nvSpPr>
        <p:spPr>
          <a:xfrm flipH="1" flipV="1">
            <a:off x="7665837" y="3277113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B2896D3-B373-864A-B5F8-79C6D88E3A93}"/>
              </a:ext>
            </a:extLst>
          </p:cNvPr>
          <p:cNvSpPr/>
          <p:nvPr/>
        </p:nvSpPr>
        <p:spPr>
          <a:xfrm>
            <a:off x="6099510" y="350004"/>
            <a:ext cx="3016945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2CAA4EF-48E7-0242-9B4B-733374E052C3}"/>
              </a:ext>
            </a:extLst>
          </p:cNvPr>
          <p:cNvSpPr/>
          <p:nvPr/>
        </p:nvSpPr>
        <p:spPr>
          <a:xfrm rot="5400000">
            <a:off x="6908083" y="2394784"/>
            <a:ext cx="4181316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D9A5FB-335E-144B-BD16-2742D520162B}"/>
              </a:ext>
            </a:extLst>
          </p:cNvPr>
          <p:cNvSpPr/>
          <p:nvPr/>
        </p:nvSpPr>
        <p:spPr>
          <a:xfrm rot="10800000">
            <a:off x="6383705" y="4392139"/>
            <a:ext cx="2700793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B5C192C-479C-8248-968E-1153A155EB4C}"/>
              </a:ext>
            </a:extLst>
          </p:cNvPr>
          <p:cNvSpPr txBox="1"/>
          <p:nvPr/>
        </p:nvSpPr>
        <p:spPr>
          <a:xfrm>
            <a:off x="7363613" y="4185798"/>
            <a:ext cx="89978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/>
              <a:t>Arteria </a:t>
            </a:r>
            <a:r>
              <a:rPr lang="en-US" sz="800" b="1" err="1"/>
              <a:t>Innominada</a:t>
            </a:r>
            <a:endParaRPr lang="en-US" sz="800" err="1">
              <a:cs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6EF797-DB7E-5147-A14B-847395FEAF15}"/>
              </a:ext>
            </a:extLst>
          </p:cNvPr>
          <p:cNvSpPr txBox="1"/>
          <p:nvPr/>
        </p:nvSpPr>
        <p:spPr>
          <a:xfrm>
            <a:off x="6964348" y="2669071"/>
            <a:ext cx="926619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 err="1">
                <a:cs typeface="Calibri"/>
              </a:rPr>
              <a:t>Cartílago</a:t>
            </a:r>
            <a:r>
              <a:rPr lang="en-US" sz="700">
                <a:cs typeface="Calibri"/>
              </a:rPr>
              <a:t> </a:t>
            </a:r>
            <a:r>
              <a:rPr lang="en-US" sz="700" err="1">
                <a:cs typeface="Calibri"/>
              </a:rPr>
              <a:t>Tiroides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798635-2028-1E49-9CD3-F3581949AB8D}"/>
              </a:ext>
            </a:extLst>
          </p:cNvPr>
          <p:cNvSpPr txBox="1"/>
          <p:nvPr/>
        </p:nvSpPr>
        <p:spPr>
          <a:xfrm>
            <a:off x="6933661" y="2966787"/>
            <a:ext cx="1017220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 b="1"/>
              <a:t>Cartilago </a:t>
            </a:r>
            <a:r>
              <a:rPr lang="en-US" sz="700" b="1" err="1"/>
              <a:t>Cricoídes</a:t>
            </a:r>
            <a:endParaRPr lang="en-US" sz="800" err="1">
              <a:cs typeface="Calibri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1A3C1E-E56C-304A-817F-B081C0D8A8A4}"/>
              </a:ext>
            </a:extLst>
          </p:cNvPr>
          <p:cNvSpPr txBox="1"/>
          <p:nvPr/>
        </p:nvSpPr>
        <p:spPr>
          <a:xfrm>
            <a:off x="6974942" y="2306678"/>
            <a:ext cx="926619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/>
              <a:t>Hueso </a:t>
            </a:r>
            <a:r>
              <a:rPr lang="en-US" sz="800" b="1" err="1"/>
              <a:t>Hioide</a:t>
            </a:r>
            <a:endParaRPr lang="en-US" sz="800" err="1">
              <a:cs typeface="Calibri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FB1A601-811E-A744-AD1B-D102120D7737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45686-0823-194D-A9BC-BD0B14DE693B}"/>
              </a:ext>
            </a:extLst>
          </p:cNvPr>
          <p:cNvSpPr/>
          <p:nvPr/>
        </p:nvSpPr>
        <p:spPr>
          <a:xfrm>
            <a:off x="6367662" y="-70031"/>
            <a:ext cx="1623914" cy="5386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100" dirty="0">
                <a:latin typeface="Futura Condensed Medium" panose="020B0602020204020303" pitchFamily="34" charset="-79"/>
                <a:cs typeface="Futura Condensed Medium"/>
              </a:rPr>
              <a:t>onepagericu.com  </a:t>
            </a:r>
            <a:r>
              <a:rPr lang="en-US" sz="11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/>
              </a:rPr>
              <a:t>     </a:t>
            </a:r>
            <a:r>
              <a:rPr lang="en-US" sz="9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/>
              </a:rPr>
              <a:t>@nickmmark</a:t>
            </a:r>
            <a:endParaRPr lang="en-US" dirty="0">
              <a:solidFill>
                <a:prstClr val="black"/>
              </a:solidFill>
              <a:cs typeface="Calibri"/>
            </a:endParaRPr>
          </a:p>
          <a:p>
            <a:pPr lvl="0"/>
            <a:r>
              <a:rPr lang="en-US" sz="9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/>
              </a:rPr>
              <a:t>                                         @hdcouto23</a:t>
            </a:r>
            <a:endParaRPr lang="en-US" sz="900" dirty="0">
              <a:solidFill>
                <a:prstClr val="black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lvl="0"/>
            <a:r>
              <a:rPr lang="en-US" sz="900" dirty="0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/>
              </a:rPr>
              <a:t>                                         @</a:t>
            </a:r>
            <a:r>
              <a:rPr lang="en-US" sz="900" dirty="0" err="1">
                <a:solidFill>
                  <a:prstClr val="black"/>
                </a:solidFill>
                <a:latin typeface="Futura Condensed Medium" panose="020B0602020204020303" pitchFamily="34" charset="-79"/>
                <a:cs typeface="Futura Condensed Medium"/>
              </a:rPr>
              <a:t>pdsalinas</a:t>
            </a:r>
            <a:endParaRPr lang="en-US" dirty="0">
              <a:latin typeface="Calibri" panose="020F0502020204030204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6735C-EE0E-D342-9C17-A7FB8D936580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700"/>
              <a:t>Enlace a version </a:t>
            </a:r>
            <a:r>
              <a:rPr lang="en-US" sz="700" err="1"/>
              <a:t>más</a:t>
            </a:r>
            <a:r>
              <a:rPr lang="en-US" sz="700"/>
              <a:t> </a:t>
            </a:r>
            <a:r>
              <a:rPr lang="en-US" sz="700" err="1"/>
              <a:t>actualizada</a:t>
            </a:r>
            <a:r>
              <a:rPr lang="en-US" sz="800"/>
              <a:t> →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B2408-5B51-AD4A-B025-A406CA01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13" y="-12740"/>
            <a:ext cx="505226" cy="505226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F16B51AC-E7BF-CF44-965C-D3513E4F41B5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8B7E7-598D-9440-986A-63F3DAC9B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088" y="4669"/>
            <a:ext cx="126795" cy="1267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9CCA4-E29D-D64F-9857-B736821BDA04}"/>
              </a:ext>
            </a:extLst>
          </p:cNvPr>
          <p:cNvGrpSpPr/>
          <p:nvPr/>
        </p:nvGrpSpPr>
        <p:grpSpPr>
          <a:xfrm>
            <a:off x="5636266" y="-203175"/>
            <a:ext cx="918456" cy="767830"/>
            <a:chOff x="6115746" y="1063724"/>
            <a:chExt cx="918456" cy="767830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D2471EFF-D173-4446-8CDE-2AF8D36E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6DE851-7799-9F4C-89BA-16D5C413628A}"/>
                </a:ext>
              </a:extLst>
            </p:cNvPr>
            <p:cNvSpPr txBox="1"/>
            <p:nvPr/>
          </p:nvSpPr>
          <p:spPr>
            <a:xfrm>
              <a:off x="6297690" y="1266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53F86EC-3134-AD40-B02C-F55EB9524FB8}"/>
              </a:ext>
            </a:extLst>
          </p:cNvPr>
          <p:cNvSpPr/>
          <p:nvPr/>
        </p:nvSpPr>
        <p:spPr>
          <a:xfrm rot="16200000">
            <a:off x="8212982" y="3750737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latin typeface="+mj-lt"/>
              </a:rPr>
              <a:t>v1.0 (2021-07-14) </a:t>
            </a:r>
            <a:r>
              <a:rPr lang="en-US" sz="800">
                <a:hlinkClick r:id="rId6"/>
              </a:rPr>
              <a:t>CC BY-SA 3.0</a:t>
            </a:r>
            <a:endParaRPr lang="en-US" sz="800">
              <a:latin typeface="+mj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AB7EE89-32B3-0142-98E4-873351020889}"/>
              </a:ext>
            </a:extLst>
          </p:cNvPr>
          <p:cNvSpPr txBox="1"/>
          <p:nvPr/>
        </p:nvSpPr>
        <p:spPr>
          <a:xfrm>
            <a:off x="2821138" y="4428899"/>
            <a:ext cx="2768471" cy="26329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err="1"/>
              <a:t>Temprana</a:t>
            </a:r>
            <a:r>
              <a:rPr lang="en-US" sz="800" b="1"/>
              <a:t> </a:t>
            </a:r>
            <a:r>
              <a:rPr lang="en-US" sz="800"/>
              <a:t>(&lt;7-14 días)</a:t>
            </a:r>
            <a:endParaRPr lang="en-US" sz="800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</a:t>
            </a:r>
            <a:r>
              <a:rPr lang="en-US" sz="800" err="1">
                <a:sym typeface="Wingdings" panose="05000000000000000000" pitchFamily="2" charset="2"/>
              </a:rPr>
              <a:t>Prepara</a:t>
            </a:r>
            <a:r>
              <a:rPr lang="en-US" sz="800">
                <a:sym typeface="Wingdings" panose="05000000000000000000" pitchFamily="2" charset="2"/>
              </a:rPr>
              <a:t> un plan de </a:t>
            </a:r>
            <a:r>
              <a:rPr lang="en-US" sz="800" err="1">
                <a:sym typeface="Wingdings" panose="05000000000000000000" pitchFamily="2" charset="2"/>
              </a:rPr>
              <a:t>respaldo</a:t>
            </a:r>
            <a:r>
              <a:rPr lang="en-US" sz="800">
                <a:sym typeface="Wingdings" panose="05000000000000000000" pitchFamily="2" charset="2"/>
              </a:rPr>
              <a:t> para </a:t>
            </a:r>
            <a:r>
              <a:rPr lang="en-US" sz="800" err="1">
                <a:sym typeface="Wingdings" panose="05000000000000000000" pitchFamily="2" charset="2"/>
              </a:rPr>
              <a:t>manejo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vía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aérea</a:t>
            </a:r>
            <a:r>
              <a:rPr lang="en-US" sz="800">
                <a:sym typeface="Wingdings" panose="05000000000000000000" pitchFamily="2" charset="2"/>
              </a:rPr>
              <a:t> </a:t>
            </a:r>
            <a:endParaRPr lang="en-US" sz="800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</a:t>
            </a:r>
            <a:r>
              <a:rPr lang="en-US" sz="800" err="1">
                <a:sym typeface="Wingdings" panose="05000000000000000000" pitchFamily="2" charset="2"/>
              </a:rPr>
              <a:t>Desinflar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manguito</a:t>
            </a:r>
            <a:r>
              <a:rPr lang="en-US" sz="800">
                <a:sym typeface="Wingdings" panose="05000000000000000000" pitchFamily="2" charset="2"/>
              </a:rPr>
              <a:t> y </a:t>
            </a:r>
            <a:r>
              <a:rPr lang="en-US" sz="800" err="1">
                <a:sym typeface="Wingdings" panose="05000000000000000000" pitchFamily="2" charset="2"/>
              </a:rPr>
              <a:t>oxigenar</a:t>
            </a:r>
            <a:r>
              <a:rPr lang="en-US" sz="800">
                <a:sym typeface="Wingdings" panose="05000000000000000000" pitchFamily="2" charset="2"/>
              </a:rPr>
              <a:t> via superior</a:t>
            </a:r>
            <a:endParaRPr lang="en-US" sz="800">
              <a:cs typeface="Calibri" panose="020F0502020204030204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Remover la </a:t>
            </a:r>
            <a:r>
              <a:rPr lang="en-US" sz="800" err="1">
                <a:sym typeface="Wingdings" panose="05000000000000000000" pitchFamily="2" charset="2"/>
              </a:rPr>
              <a:t>cánula</a:t>
            </a:r>
            <a:r>
              <a:rPr lang="en-US" sz="800">
                <a:sym typeface="Wingdings" panose="05000000000000000000" pitchFamily="2" charset="2"/>
              </a:rPr>
              <a:t> interna</a:t>
            </a:r>
            <a:endParaRPr lang="en-US" sz="800">
              <a:cs typeface="Calibri" panose="020F0502020204030204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</a:t>
            </a:r>
            <a:r>
              <a:rPr lang="en-US" sz="800" err="1">
                <a:sym typeface="Wingdings" panose="05000000000000000000" pitchFamily="2" charset="2"/>
              </a:rPr>
              <a:t>Intentar</a:t>
            </a:r>
            <a:r>
              <a:rPr lang="en-US" sz="800">
                <a:sym typeface="Wingdings" panose="05000000000000000000" pitchFamily="2" charset="2"/>
              </a:rPr>
              <a:t> pasar 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cateter</a:t>
            </a:r>
            <a:r>
              <a:rPr lang="en-US" sz="800">
                <a:sym typeface="Wingdings" panose="05000000000000000000" pitchFamily="2" charset="2"/>
              </a:rPr>
              <a:t> de </a:t>
            </a:r>
            <a:r>
              <a:rPr lang="en-US" sz="800" err="1">
                <a:sym typeface="Wingdings" panose="05000000000000000000" pitchFamily="2" charset="2"/>
              </a:rPr>
              <a:t>succión</a:t>
            </a:r>
            <a:r>
              <a:rPr lang="en-US" sz="800">
                <a:sym typeface="Wingdings" panose="05000000000000000000" pitchFamily="2" charset="2"/>
              </a:rPr>
              <a:t> y  </a:t>
            </a:r>
            <a:r>
              <a:rPr lang="en-US" sz="800" err="1">
                <a:sym typeface="Wingdings" panose="05000000000000000000" pitchFamily="2" charset="2"/>
              </a:rPr>
              <a:t>limpiar</a:t>
            </a:r>
            <a:endParaRPr lang="en-US" sz="800">
              <a:cs typeface="Calibri" panose="020F0502020204030204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</a:t>
            </a:r>
            <a:r>
              <a:rPr lang="en-US" sz="800" err="1">
                <a:sym typeface="Wingdings" panose="05000000000000000000" pitchFamily="2" charset="2"/>
              </a:rPr>
              <a:t>Considerar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broncoscopía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si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está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inmediatemente</a:t>
            </a:r>
            <a:r>
              <a:rPr lang="en-US" sz="800">
                <a:sym typeface="Wingdings" panose="05000000000000000000" pitchFamily="2" charset="2"/>
              </a:rPr>
              <a:t> disponible</a:t>
            </a:r>
            <a:endParaRPr lang="en-US" sz="800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Si no es </a:t>
            </a:r>
            <a:r>
              <a:rPr lang="en-US" sz="800" err="1">
                <a:sym typeface="Wingdings" panose="05000000000000000000" pitchFamily="2" charset="2"/>
              </a:rPr>
              <a:t>posible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limpiar</a:t>
            </a:r>
            <a:r>
              <a:rPr lang="en-US" sz="800">
                <a:sym typeface="Wingdings" panose="05000000000000000000" pitchFamily="2" charset="2"/>
              </a:rPr>
              <a:t>, </a:t>
            </a:r>
            <a:r>
              <a:rPr lang="en-US" sz="800" err="1">
                <a:sym typeface="Wingdings" panose="05000000000000000000" pitchFamily="2" charset="2"/>
              </a:rPr>
              <a:t>intubación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oro-traqueal</a:t>
            </a:r>
            <a:endParaRPr lang="en-US" sz="800" err="1">
              <a:cs typeface="Calibri"/>
            </a:endParaRPr>
          </a:p>
          <a:p>
            <a:pPr marL="226695" lvl="1" indent="-166370">
              <a:buFont typeface="Calibri" panose="020F0502020204030204" pitchFamily="34" charset="0"/>
              <a:buChar char="→"/>
            </a:pPr>
            <a:endParaRPr lang="en-US" sz="800">
              <a:cs typeface="Calibri"/>
            </a:endParaRPr>
          </a:p>
          <a:p>
            <a:r>
              <a:rPr lang="en-US" sz="800" b="1" err="1">
                <a:sym typeface="Wingdings" panose="05000000000000000000" pitchFamily="2" charset="2"/>
              </a:rPr>
              <a:t>Tardía</a:t>
            </a:r>
            <a:r>
              <a:rPr lang="en-US" sz="800" b="1">
                <a:sym typeface="Wingdings" panose="05000000000000000000" pitchFamily="2" charset="2"/>
              </a:rPr>
              <a:t> </a:t>
            </a:r>
            <a:r>
              <a:rPr lang="en-US" sz="800">
                <a:sym typeface="Wingdings" panose="05000000000000000000" pitchFamily="2" charset="2"/>
              </a:rPr>
              <a:t>(&gt;7-14 días)</a:t>
            </a:r>
            <a:endParaRPr lang="en-US" sz="800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 </a:t>
            </a:r>
            <a:r>
              <a:rPr lang="en-US" sz="800" err="1">
                <a:sym typeface="Wingdings" panose="05000000000000000000" pitchFamily="2" charset="2"/>
              </a:rPr>
              <a:t>Prepara</a:t>
            </a:r>
            <a:r>
              <a:rPr lang="en-US" sz="800">
                <a:sym typeface="Wingdings" panose="05000000000000000000" pitchFamily="2" charset="2"/>
              </a:rPr>
              <a:t> un plan de </a:t>
            </a:r>
            <a:r>
              <a:rPr lang="en-US" sz="800" err="1">
                <a:sym typeface="Wingdings" panose="05000000000000000000" pitchFamily="2" charset="2"/>
              </a:rPr>
              <a:t>respaldo</a:t>
            </a:r>
            <a:r>
              <a:rPr lang="en-US" sz="800">
                <a:sym typeface="Wingdings" panose="05000000000000000000" pitchFamily="2" charset="2"/>
              </a:rPr>
              <a:t> para </a:t>
            </a:r>
            <a:r>
              <a:rPr lang="en-US" sz="800" err="1">
                <a:sym typeface="Wingdings" panose="05000000000000000000" pitchFamily="2" charset="2"/>
              </a:rPr>
              <a:t>manejo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vía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aérea</a:t>
            </a:r>
            <a:r>
              <a:rPr lang="en-US" sz="800">
                <a:sym typeface="Wingdings" panose="05000000000000000000" pitchFamily="2" charset="2"/>
              </a:rPr>
              <a:t> </a:t>
            </a:r>
            <a:endParaRPr lang="en-US" sz="800">
              <a:ea typeface="+mn-lt"/>
              <a:cs typeface="+mn-lt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 </a:t>
            </a:r>
            <a:r>
              <a:rPr lang="en-US" sz="800" err="1">
                <a:sym typeface="Wingdings" panose="05000000000000000000" pitchFamily="2" charset="2"/>
              </a:rPr>
              <a:t>Desinflar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manguito</a:t>
            </a:r>
            <a:r>
              <a:rPr lang="en-US" sz="800">
                <a:sym typeface="Wingdings" panose="05000000000000000000" pitchFamily="2" charset="2"/>
              </a:rPr>
              <a:t> y </a:t>
            </a:r>
            <a:r>
              <a:rPr lang="en-US" sz="800" err="1">
                <a:sym typeface="Wingdings" panose="05000000000000000000" pitchFamily="2" charset="2"/>
              </a:rPr>
              <a:t>oxigenar</a:t>
            </a:r>
            <a:r>
              <a:rPr lang="en-US" sz="800">
                <a:sym typeface="Wingdings" panose="05000000000000000000" pitchFamily="2" charset="2"/>
              </a:rPr>
              <a:t> via superior</a:t>
            </a:r>
            <a:endParaRPr lang="en-US" sz="800">
              <a:ea typeface="+mn-lt"/>
              <a:cs typeface="+mn-lt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Remover la </a:t>
            </a:r>
            <a:r>
              <a:rPr lang="en-US" sz="800" err="1">
                <a:sym typeface="Wingdings" panose="05000000000000000000" pitchFamily="2" charset="2"/>
              </a:rPr>
              <a:t>cánula</a:t>
            </a:r>
            <a:r>
              <a:rPr lang="en-US" sz="800">
                <a:sym typeface="Wingdings" panose="05000000000000000000" pitchFamily="2" charset="2"/>
              </a:rPr>
              <a:t> interna</a:t>
            </a:r>
            <a:endParaRPr lang="en-US" sz="800">
              <a:ea typeface="+mn-lt"/>
              <a:cs typeface="+mn-lt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 </a:t>
            </a:r>
            <a:r>
              <a:rPr lang="en-US" sz="800" err="1">
                <a:sym typeface="Wingdings" panose="05000000000000000000" pitchFamily="2" charset="2"/>
              </a:rPr>
              <a:t>Intentar</a:t>
            </a:r>
            <a:r>
              <a:rPr lang="en-US" sz="800">
                <a:sym typeface="Wingdings" panose="05000000000000000000" pitchFamily="2" charset="2"/>
              </a:rPr>
              <a:t> pasar 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cateter</a:t>
            </a:r>
            <a:r>
              <a:rPr lang="en-US" sz="800">
                <a:sym typeface="Wingdings" panose="05000000000000000000" pitchFamily="2" charset="2"/>
              </a:rPr>
              <a:t> de </a:t>
            </a:r>
            <a:r>
              <a:rPr lang="en-US" sz="800" err="1">
                <a:sym typeface="Wingdings" panose="05000000000000000000" pitchFamily="2" charset="2"/>
              </a:rPr>
              <a:t>succión</a:t>
            </a:r>
            <a:r>
              <a:rPr lang="en-US" sz="800">
                <a:sym typeface="Wingdings" panose="05000000000000000000" pitchFamily="2" charset="2"/>
              </a:rPr>
              <a:t> y  </a:t>
            </a:r>
            <a:r>
              <a:rPr lang="en-US" sz="800" err="1">
                <a:sym typeface="Wingdings" panose="05000000000000000000" pitchFamily="2" charset="2"/>
              </a:rPr>
              <a:t>limpiar</a:t>
            </a:r>
            <a:endParaRPr lang="en-US" sz="800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</a:t>
            </a:r>
            <a:r>
              <a:rPr lang="en-US" sz="800" err="1">
                <a:sym typeface="Wingdings" panose="05000000000000000000" pitchFamily="2" charset="2"/>
              </a:rPr>
              <a:t>Considerar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broncoscopía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si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está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inmediatamente</a:t>
            </a:r>
            <a:r>
              <a:rPr lang="en-US" sz="800">
                <a:sym typeface="Wingdings" panose="05000000000000000000" pitchFamily="2" charset="2"/>
              </a:rPr>
              <a:t> disponible</a:t>
            </a:r>
            <a:endParaRPr lang="en-US" sz="800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Si la </a:t>
            </a:r>
            <a:r>
              <a:rPr lang="en-US" sz="800" err="1">
                <a:sym typeface="Wingdings" panose="05000000000000000000" pitchFamily="2" charset="2"/>
              </a:rPr>
              <a:t>obstrucción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persiste</a:t>
            </a:r>
            <a:r>
              <a:rPr lang="en-US" sz="800">
                <a:sym typeface="Wingdings" panose="05000000000000000000" pitchFamily="2" charset="2"/>
              </a:rPr>
              <a:t>, </a:t>
            </a:r>
            <a:r>
              <a:rPr lang="en-US" sz="800" err="1">
                <a:sym typeface="Wingdings" panose="05000000000000000000" pitchFamily="2" charset="2"/>
              </a:rPr>
              <a:t>intenta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remplazar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tubo</a:t>
            </a:r>
            <a:r>
              <a:rPr lang="en-US" sz="800">
                <a:sym typeface="Wingdings" panose="05000000000000000000" pitchFamily="2" charset="2"/>
              </a:rPr>
              <a:t> de </a:t>
            </a:r>
            <a:r>
              <a:rPr lang="en-US" sz="800" err="1">
                <a:sym typeface="Wingdings" panose="05000000000000000000" pitchFamily="2" charset="2"/>
              </a:rPr>
              <a:t>traqueostomía</a:t>
            </a:r>
            <a:r>
              <a:rPr lang="en-US" sz="800">
                <a:sym typeface="Wingdings" panose="05000000000000000000" pitchFamily="2" charset="2"/>
              </a:rPr>
              <a:t>,  </a:t>
            </a:r>
            <a:r>
              <a:rPr lang="en-US" sz="800" err="1">
                <a:sym typeface="Wingdings" panose="05000000000000000000" pitchFamily="2" charset="2"/>
              </a:rPr>
              <a:t>puede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requerir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disminuir</a:t>
            </a:r>
            <a:r>
              <a:rPr lang="en-US" sz="800">
                <a:sym typeface="Wingdings" panose="05000000000000000000" pitchFamily="2" charset="2"/>
              </a:rPr>
              <a:t>  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tamaño</a:t>
            </a:r>
            <a:r>
              <a:rPr lang="en-US" sz="800">
                <a:sym typeface="Wingdings" panose="05000000000000000000" pitchFamily="2" charset="2"/>
              </a:rPr>
              <a:t> de la </a:t>
            </a:r>
            <a:r>
              <a:rPr lang="en-US" sz="800" err="1">
                <a:sym typeface="Wingdings" panose="05000000000000000000" pitchFamily="2" charset="2"/>
              </a:rPr>
              <a:t>cánula</a:t>
            </a:r>
            <a:endParaRPr lang="en-US" sz="800" err="1">
              <a:cs typeface="Calibri" panose="020F0502020204030204"/>
            </a:endParaRPr>
          </a:p>
          <a:p>
            <a:pPr marL="226695" indent="-166370">
              <a:buFont typeface="Calibri" panose="020F0502020204030204" pitchFamily="34" charset="0"/>
              <a:buChar char="→"/>
            </a:pPr>
            <a:endParaRPr lang="en-US" sz="900">
              <a:cs typeface="Calibri" panose="020F0502020204030204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88F05EB-F35A-1145-86C2-B35A30DCC414}"/>
              </a:ext>
            </a:extLst>
          </p:cNvPr>
          <p:cNvSpPr txBox="1"/>
          <p:nvPr/>
        </p:nvSpPr>
        <p:spPr>
          <a:xfrm>
            <a:off x="190920" y="4543789"/>
            <a:ext cx="2437453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 err="1"/>
              <a:t>Temprana</a:t>
            </a:r>
            <a:r>
              <a:rPr lang="en-US" sz="800" dirty="0"/>
              <a:t> (&lt;7-14 días)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No </a:t>
            </a:r>
            <a:r>
              <a:rPr lang="en-US" sz="800" dirty="0" err="1">
                <a:sym typeface="Wingdings" panose="05000000000000000000" pitchFamily="2" charset="2"/>
              </a:rPr>
              <a:t>intentar</a:t>
            </a:r>
            <a:r>
              <a:rPr lang="en-US" sz="800" dirty="0">
                <a:sym typeface="Wingdings" panose="05000000000000000000" pitchFamily="2" charset="2"/>
              </a:rPr>
              <a:t> re-</a:t>
            </a:r>
            <a:r>
              <a:rPr lang="en-US" sz="800" dirty="0" err="1">
                <a:sym typeface="Wingdings" panose="05000000000000000000" pitchFamily="2" charset="2"/>
              </a:rPr>
              <a:t>inserción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debido</a:t>
            </a:r>
            <a:r>
              <a:rPr lang="en-US" sz="800" dirty="0">
                <a:sym typeface="Wingdings" panose="05000000000000000000" pitchFamily="2" charset="2"/>
              </a:rPr>
              <a:t> al </a:t>
            </a:r>
            <a:r>
              <a:rPr lang="en-US" sz="800" dirty="0" err="1">
                <a:sym typeface="Wingdings" panose="05000000000000000000" pitchFamily="2" charset="2"/>
              </a:rPr>
              <a:t>riesgo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crear</a:t>
            </a:r>
            <a:r>
              <a:rPr lang="en-US" sz="800" dirty="0">
                <a:sym typeface="Wingdings" panose="05000000000000000000" pitchFamily="2" charset="2"/>
              </a:rPr>
              <a:t> un </a:t>
            </a:r>
            <a:r>
              <a:rPr lang="en-US" sz="800" dirty="0" err="1">
                <a:sym typeface="Wingdings" panose="05000000000000000000" pitchFamily="2" charset="2"/>
              </a:rPr>
              <a:t>falso</a:t>
            </a:r>
            <a:r>
              <a:rPr lang="en-US" sz="800" dirty="0">
                <a:sym typeface="Wingdings" panose="05000000000000000000" pitchFamily="2" charset="2"/>
              </a:rPr>
              <a:t> lumen (el </a:t>
            </a:r>
            <a:r>
              <a:rPr lang="en-US" sz="800" dirty="0" err="1">
                <a:sym typeface="Wingdings" panose="05000000000000000000" pitchFamily="2" charset="2"/>
              </a:rPr>
              <a:t>estoma</a:t>
            </a:r>
            <a:r>
              <a:rPr lang="en-US" sz="800" dirty="0">
                <a:sym typeface="Wingdings" panose="05000000000000000000" pitchFamily="2" charset="2"/>
              </a:rPr>
              <a:t> no </a:t>
            </a:r>
            <a:r>
              <a:rPr lang="en-US" sz="800" dirty="0" err="1">
                <a:sym typeface="Wingdings" panose="05000000000000000000" pitchFamily="2" charset="2"/>
              </a:rPr>
              <a:t>esta</a:t>
            </a:r>
            <a:r>
              <a:rPr lang="en-US" sz="800" dirty="0">
                <a:sym typeface="Wingdings" panose="05000000000000000000" pitchFamily="2" charset="2"/>
              </a:rPr>
              <a:t> maduro)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</a:t>
            </a:r>
            <a:r>
              <a:rPr lang="en-US" sz="800" dirty="0" err="1">
                <a:sym typeface="Wingdings" panose="05000000000000000000" pitchFamily="2" charset="2"/>
              </a:rPr>
              <a:t>Pedir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aydua</a:t>
            </a:r>
            <a:r>
              <a:rPr lang="en-US" sz="800" dirty="0">
                <a:sym typeface="Wingdings" panose="05000000000000000000" pitchFamily="2" charset="2"/>
              </a:rPr>
              <a:t> (e.g. </a:t>
            </a:r>
            <a:r>
              <a:rPr lang="en-US" sz="800" dirty="0" err="1">
                <a:sym typeface="Wingdings" panose="05000000000000000000" pitchFamily="2" charset="2"/>
              </a:rPr>
              <a:t>Emergencia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vía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aérea</a:t>
            </a:r>
            <a:r>
              <a:rPr lang="en-US" sz="800" dirty="0">
                <a:sym typeface="Wingdings" panose="05000000000000000000" pitchFamily="2" charset="2"/>
              </a:rPr>
              <a:t>)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</a:t>
            </a:r>
            <a:r>
              <a:rPr lang="en-US" sz="800" dirty="0" err="1">
                <a:sym typeface="Wingdings" panose="05000000000000000000" pitchFamily="2" charset="2"/>
              </a:rPr>
              <a:t>Mantener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ventilación</a:t>
            </a:r>
            <a:r>
              <a:rPr lang="en-US" sz="800" dirty="0">
                <a:sym typeface="Wingdings" panose="05000000000000000000" pitchFamily="2" charset="2"/>
              </a:rPr>
              <a:t> y </a:t>
            </a:r>
            <a:r>
              <a:rPr lang="en-US" sz="800" dirty="0" err="1">
                <a:sym typeface="Wingdings" panose="05000000000000000000" pitchFamily="2" charset="2"/>
              </a:rPr>
              <a:t>oxigenación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mientras</a:t>
            </a:r>
            <a:r>
              <a:rPr lang="en-US" sz="800" dirty="0">
                <a:sym typeface="Wingdings" panose="05000000000000000000" pitchFamily="2" charset="2"/>
              </a:rPr>
              <a:t> se </a:t>
            </a:r>
            <a:r>
              <a:rPr lang="en-US" sz="800" dirty="0" err="1">
                <a:sym typeface="Wingdings" panose="05000000000000000000" pitchFamily="2" charset="2"/>
              </a:rPr>
              <a:t>prepara</a:t>
            </a:r>
            <a:r>
              <a:rPr lang="en-US" sz="800" dirty="0">
                <a:sym typeface="Wingdings" panose="05000000000000000000" pitchFamily="2" charset="2"/>
              </a:rPr>
              <a:t>  para la </a:t>
            </a:r>
            <a:r>
              <a:rPr lang="en-US" sz="800" dirty="0" err="1">
                <a:sym typeface="Wingdings" panose="05000000000000000000" pitchFamily="2" charset="2"/>
              </a:rPr>
              <a:t>intubación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oro-traqueal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</a:t>
            </a:r>
            <a:r>
              <a:rPr lang="en-US" sz="800" dirty="0" err="1">
                <a:sym typeface="Wingdings" panose="05000000000000000000" pitchFamily="2" charset="2"/>
              </a:rPr>
              <a:t>Intubación</a:t>
            </a:r>
            <a:endParaRPr lang="en-US" sz="800" dirty="0">
              <a:cs typeface="Calibri"/>
            </a:endParaRPr>
          </a:p>
          <a:p>
            <a:pPr marL="60325" lvl="1"/>
            <a:endParaRPr lang="en-US" sz="800" dirty="0">
              <a:cs typeface="Calibri"/>
            </a:endParaRPr>
          </a:p>
          <a:p>
            <a:r>
              <a:rPr lang="en-US" sz="800" b="1" dirty="0" err="1">
                <a:sym typeface="Wingdings" panose="05000000000000000000" pitchFamily="2" charset="2"/>
              </a:rPr>
              <a:t>Tardía</a:t>
            </a:r>
            <a:r>
              <a:rPr lang="en-US" sz="800" dirty="0">
                <a:sym typeface="Wingdings" panose="05000000000000000000" pitchFamily="2" charset="2"/>
              </a:rPr>
              <a:t> (&gt;7-14 días)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</a:t>
            </a:r>
            <a:r>
              <a:rPr lang="en-US" sz="800" dirty="0" err="1">
                <a:sym typeface="Wingdings" panose="05000000000000000000" pitchFamily="2" charset="2"/>
              </a:rPr>
              <a:t>Preparación</a:t>
            </a:r>
            <a:r>
              <a:rPr lang="en-US" sz="800" dirty="0">
                <a:sym typeface="Wingdings" panose="05000000000000000000" pitchFamily="2" charset="2"/>
              </a:rPr>
              <a:t> para </a:t>
            </a:r>
            <a:r>
              <a:rPr lang="en-US" sz="800" dirty="0" err="1">
                <a:sym typeface="Wingdings" panose="05000000000000000000" pitchFamily="2" charset="2"/>
              </a:rPr>
              <a:t>vía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aérea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remplazo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</a:t>
            </a:r>
            <a:r>
              <a:rPr lang="en-US" sz="800" dirty="0" err="1">
                <a:sym typeface="Wingdings" panose="05000000000000000000" pitchFamily="2" charset="2"/>
              </a:rPr>
              <a:t>Ventilación</a:t>
            </a:r>
            <a:r>
              <a:rPr lang="en-US" sz="800" dirty="0">
                <a:sym typeface="Wingdings" panose="05000000000000000000" pitchFamily="2" charset="2"/>
              </a:rPr>
              <a:t> y </a:t>
            </a:r>
            <a:r>
              <a:rPr lang="en-US" sz="800" dirty="0" err="1">
                <a:sym typeface="Wingdings" panose="05000000000000000000" pitchFamily="2" charset="2"/>
              </a:rPr>
              <a:t>oxigenación</a:t>
            </a:r>
            <a:endParaRPr lang="en-US" sz="800" dirty="0">
              <a:cs typeface="Calibri" panose="020F0502020204030204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</a:t>
            </a:r>
            <a:r>
              <a:rPr lang="en-US" sz="800" dirty="0" err="1">
                <a:sym typeface="Wingdings" panose="05000000000000000000" pitchFamily="2" charset="2"/>
              </a:rPr>
              <a:t>Intentar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remplazar</a:t>
            </a:r>
            <a:r>
              <a:rPr lang="en-US" sz="800" dirty="0">
                <a:sym typeface="Wingdings" panose="05000000000000000000" pitchFamily="2" charset="2"/>
              </a:rPr>
              <a:t> 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 con </a:t>
            </a:r>
            <a:r>
              <a:rPr lang="en-US" sz="800" dirty="0" err="1">
                <a:sym typeface="Wingdings" panose="05000000000000000000" pitchFamily="2" charset="2"/>
              </a:rPr>
              <a:t>obturador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como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guía</a:t>
            </a:r>
            <a:r>
              <a:rPr lang="en-US" sz="800" dirty="0">
                <a:sym typeface="Wingdings" panose="05000000000000000000" pitchFamily="2" charset="2"/>
              </a:rPr>
              <a:t> y se </a:t>
            </a:r>
            <a:r>
              <a:rPr lang="en-US" sz="800" dirty="0" err="1">
                <a:sym typeface="Wingdings" panose="05000000000000000000" pitchFamily="2" charset="2"/>
              </a:rPr>
              <a:t>puede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utilizar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cánula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más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pequeña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</a:t>
            </a:r>
            <a:r>
              <a:rPr lang="en-US" sz="800" dirty="0" err="1">
                <a:sym typeface="Wingdings" panose="05000000000000000000" pitchFamily="2" charset="2"/>
              </a:rPr>
              <a:t>Confirma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posición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adecuada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idealmente</a:t>
            </a:r>
            <a:r>
              <a:rPr lang="en-US" sz="800" dirty="0">
                <a:sym typeface="Wingdings" panose="05000000000000000000" pitchFamily="2" charset="2"/>
              </a:rPr>
              <a:t> por </a:t>
            </a:r>
            <a:r>
              <a:rPr lang="en-US" sz="800" dirty="0" err="1">
                <a:sym typeface="Wingdings" panose="05000000000000000000" pitchFamily="2" charset="2"/>
              </a:rPr>
              <a:t>broncoscopía</a:t>
            </a:r>
            <a:r>
              <a:rPr lang="en-US" sz="800" dirty="0">
                <a:sym typeface="Wingdings" panose="05000000000000000000" pitchFamily="2" charset="2"/>
              </a:rPr>
              <a:t> 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Si no es </a:t>
            </a:r>
            <a:r>
              <a:rPr lang="en-US" sz="800" dirty="0" err="1">
                <a:sym typeface="Wingdings" panose="05000000000000000000" pitchFamily="2" charset="2"/>
              </a:rPr>
              <a:t>posible</a:t>
            </a:r>
            <a:r>
              <a:rPr lang="en-US" sz="800" dirty="0">
                <a:sym typeface="Wingdings" panose="05000000000000000000" pitchFamily="2" charset="2"/>
              </a:rPr>
              <a:t> la </a:t>
            </a:r>
            <a:r>
              <a:rPr lang="en-US" sz="800" dirty="0" err="1">
                <a:sym typeface="Wingdings" panose="05000000000000000000" pitchFamily="2" charset="2"/>
              </a:rPr>
              <a:t>inserción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intubación</a:t>
            </a:r>
            <a:r>
              <a:rPr lang="en-US" sz="900" dirty="0">
                <a:sym typeface="Wingdings" panose="05000000000000000000" pitchFamily="2" charset="2"/>
              </a:rPr>
              <a:t>. </a:t>
            </a:r>
            <a:endParaRPr lang="en-US" sz="900" dirty="0">
              <a:cs typeface="Calibri"/>
            </a:endParaRPr>
          </a:p>
          <a:p>
            <a:pPr marL="60325" lvl="1"/>
            <a:endParaRPr lang="en-US" sz="900" dirty="0">
              <a:sym typeface="Wingdings" panose="05000000000000000000" pitchFamily="2" charset="2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EA8955C-D5F2-454E-BA61-6424CE3F9E12}"/>
              </a:ext>
            </a:extLst>
          </p:cNvPr>
          <p:cNvSpPr txBox="1"/>
          <p:nvPr/>
        </p:nvSpPr>
        <p:spPr>
          <a:xfrm>
            <a:off x="3432419" y="2933660"/>
            <a:ext cx="349639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err="1"/>
              <a:t>Preparación</a:t>
            </a:r>
            <a:r>
              <a:rPr lang="en-US" sz="800" b="1"/>
              <a:t> para </a:t>
            </a:r>
            <a:r>
              <a:rPr lang="en-US" sz="800" b="1" err="1"/>
              <a:t>Contingencias</a:t>
            </a:r>
            <a:r>
              <a:rPr lang="en-US" sz="800" b="1"/>
              <a:t> </a:t>
            </a:r>
            <a:r>
              <a:rPr lang="en-US" sz="800" b="1" err="1"/>
              <a:t>en</a:t>
            </a:r>
            <a:r>
              <a:rPr lang="en-US" sz="800" b="1"/>
              <a:t> </a:t>
            </a:r>
            <a:r>
              <a:rPr lang="en-US" sz="800" b="1" err="1"/>
              <a:t>Traqueostomias</a:t>
            </a:r>
            <a:endParaRPr lang="en-US" sz="800" b="1">
              <a:cs typeface="Calibri"/>
            </a:endParaRPr>
          </a:p>
          <a:p>
            <a:r>
              <a:rPr lang="en-US" sz="800"/>
              <a:t>Tener </a:t>
            </a:r>
            <a:r>
              <a:rPr lang="en-US" sz="800" err="1"/>
              <a:t>preparado</a:t>
            </a:r>
            <a:r>
              <a:rPr lang="en-US" sz="800"/>
              <a:t> un plan alternativo de </a:t>
            </a:r>
            <a:r>
              <a:rPr lang="en-US" sz="800" err="1"/>
              <a:t>respaldo</a:t>
            </a:r>
            <a:r>
              <a:rPr lang="en-US" sz="800"/>
              <a:t> para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manejo</a:t>
            </a:r>
            <a:r>
              <a:rPr lang="en-US" sz="800"/>
              <a:t> de </a:t>
            </a:r>
            <a:r>
              <a:rPr lang="en-US" sz="800" err="1"/>
              <a:t>vía</a:t>
            </a:r>
            <a:r>
              <a:rPr lang="en-US" sz="800"/>
              <a:t> </a:t>
            </a:r>
            <a:r>
              <a:rPr lang="en-US" sz="800" err="1"/>
              <a:t>aérea</a:t>
            </a:r>
            <a:r>
              <a:rPr lang="en-US" sz="800" b="1" i="1"/>
              <a:t>.</a:t>
            </a:r>
            <a:endParaRPr lang="en-US" sz="800" b="1" i="1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Tener una </a:t>
            </a:r>
            <a:r>
              <a:rPr lang="en-US" sz="800" err="1">
                <a:sym typeface="Wingdings" panose="05000000000000000000" pitchFamily="2" charset="2"/>
              </a:rPr>
              <a:t>traqueostomía</a:t>
            </a:r>
            <a:r>
              <a:rPr lang="en-US" sz="800">
                <a:sym typeface="Wingdings" panose="05000000000000000000" pitchFamily="2" charset="2"/>
              </a:rPr>
              <a:t> de </a:t>
            </a:r>
            <a:r>
              <a:rPr lang="en-US" sz="800" err="1">
                <a:sym typeface="Wingdings" panose="05000000000000000000" pitchFamily="2" charset="2"/>
              </a:rPr>
              <a:t>respaldo</a:t>
            </a:r>
            <a:r>
              <a:rPr lang="en-US" sz="800">
                <a:sym typeface="Wingdings" panose="05000000000000000000" pitchFamily="2" charset="2"/>
              </a:rPr>
              <a:t> del </a:t>
            </a:r>
            <a:r>
              <a:rPr lang="en-US" sz="800" err="1">
                <a:sym typeface="Wingdings" panose="05000000000000000000" pitchFamily="2" charset="2"/>
              </a:rPr>
              <a:t>mismo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tamaño</a:t>
            </a:r>
            <a:r>
              <a:rPr lang="en-US" sz="800">
                <a:sym typeface="Wingdings" panose="05000000000000000000" pitchFamily="2" charset="2"/>
              </a:rPr>
              <a:t> y una de un </a:t>
            </a:r>
            <a:r>
              <a:rPr lang="en-US" sz="800" err="1">
                <a:sym typeface="Wingdings" panose="05000000000000000000" pitchFamily="2" charset="2"/>
              </a:rPr>
              <a:t>tamaño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más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pequeño</a:t>
            </a:r>
            <a:endParaRPr lang="en-US" sz="800" err="1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Saber </a:t>
            </a:r>
            <a:r>
              <a:rPr lang="en-US" sz="800" err="1">
                <a:sym typeface="Wingdings" panose="05000000000000000000" pitchFamily="2" charset="2"/>
              </a:rPr>
              <a:t>si</a:t>
            </a:r>
            <a:r>
              <a:rPr lang="en-US" sz="800">
                <a:sym typeface="Wingdings" panose="05000000000000000000" pitchFamily="2" charset="2"/>
              </a:rPr>
              <a:t> es </a:t>
            </a:r>
            <a:r>
              <a:rPr lang="en-US" sz="800" err="1">
                <a:sym typeface="Wingdings" panose="05000000000000000000" pitchFamily="2" charset="2"/>
              </a:rPr>
              <a:t>posible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intubar</a:t>
            </a:r>
            <a:r>
              <a:rPr lang="en-US" sz="800">
                <a:sym typeface="Wingdings" panose="05000000000000000000" pitchFamily="2" charset="2"/>
              </a:rPr>
              <a:t> y </a:t>
            </a:r>
            <a:r>
              <a:rPr lang="en-US" sz="800" err="1">
                <a:sym typeface="Wingdings" panose="05000000000000000000" pitchFamily="2" charset="2"/>
              </a:rPr>
              <a:t>ventilar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paciente</a:t>
            </a:r>
            <a:r>
              <a:rPr lang="en-US" sz="800">
                <a:sym typeface="Wingdings" panose="05000000000000000000" pitchFamily="2" charset="2"/>
              </a:rPr>
              <a:t> por via </a:t>
            </a:r>
            <a:r>
              <a:rPr lang="en-US" sz="800" err="1">
                <a:sym typeface="Wingdings" panose="05000000000000000000" pitchFamily="2" charset="2"/>
              </a:rPr>
              <a:t>oro-traqueal</a:t>
            </a:r>
            <a:endParaRPr lang="en-US" sz="800" b="1" err="1">
              <a:cs typeface="Calibri"/>
            </a:endParaRPr>
          </a:p>
          <a:p>
            <a:pPr marL="60325" lvl="1"/>
            <a:r>
              <a:rPr lang="en-US" sz="800">
                <a:sym typeface="Wingdings" panose="05000000000000000000" pitchFamily="2" charset="2"/>
              </a:rPr>
              <a:t>• Saber </a:t>
            </a:r>
            <a:r>
              <a:rPr lang="en-US" sz="800" err="1">
                <a:sym typeface="Wingdings" panose="05000000000000000000" pitchFamily="2" charset="2"/>
              </a:rPr>
              <a:t>el</a:t>
            </a:r>
            <a:r>
              <a:rPr lang="en-US" sz="800">
                <a:sym typeface="Wingdings" panose="05000000000000000000" pitchFamily="2" charset="2"/>
              </a:rPr>
              <a:t> día de </a:t>
            </a:r>
            <a:r>
              <a:rPr lang="en-US" sz="800" err="1">
                <a:sym typeface="Wingdings" panose="05000000000000000000" pitchFamily="2" charset="2"/>
              </a:rPr>
              <a:t>inserción</a:t>
            </a:r>
            <a:r>
              <a:rPr lang="en-US" sz="800">
                <a:sym typeface="Wingdings" panose="05000000000000000000" pitchFamily="2" charset="2"/>
              </a:rPr>
              <a:t> de la </a:t>
            </a:r>
            <a:r>
              <a:rPr lang="en-US" sz="800" err="1">
                <a:sym typeface="Wingdings" panose="05000000000000000000" pitchFamily="2" charset="2"/>
              </a:rPr>
              <a:t>traqueostomía</a:t>
            </a:r>
            <a:r>
              <a:rPr lang="en-US" sz="800">
                <a:sym typeface="Wingdings" panose="05000000000000000000" pitchFamily="2" charset="2"/>
              </a:rPr>
              <a:t>. De forma </a:t>
            </a:r>
            <a:r>
              <a:rPr lang="en-US" sz="800" err="1">
                <a:sym typeface="Wingdings" panose="05000000000000000000" pitchFamily="2" charset="2"/>
              </a:rPr>
              <a:t>idonea</a:t>
            </a:r>
            <a:r>
              <a:rPr lang="en-US" sz="800">
                <a:sym typeface="Wingdings" panose="05000000000000000000" pitchFamily="2" charset="2"/>
              </a:rPr>
              <a:t> debe </a:t>
            </a:r>
            <a:r>
              <a:rPr lang="en-US" sz="800" err="1">
                <a:sym typeface="Wingdings" panose="05000000000000000000" pitchFamily="2" charset="2"/>
              </a:rPr>
              <a:t>existir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información</a:t>
            </a:r>
            <a:r>
              <a:rPr lang="en-US" sz="800">
                <a:sym typeface="Wingdings" panose="05000000000000000000" pitchFamily="2" charset="2"/>
              </a:rPr>
              <a:t> </a:t>
            </a:r>
            <a:r>
              <a:rPr lang="en-US" sz="800" err="1">
                <a:sym typeface="Wingdings" panose="05000000000000000000" pitchFamily="2" charset="2"/>
              </a:rPr>
              <a:t>sobre</a:t>
            </a:r>
            <a:r>
              <a:rPr lang="en-US" sz="800">
                <a:sym typeface="Wingdings" panose="05000000000000000000" pitchFamily="2" charset="2"/>
              </a:rPr>
              <a:t> la </a:t>
            </a:r>
            <a:r>
              <a:rPr lang="en-US" sz="800" err="1">
                <a:sym typeface="Wingdings" panose="05000000000000000000" pitchFamily="2" charset="2"/>
              </a:rPr>
              <a:t>traqueostomia</a:t>
            </a:r>
            <a:r>
              <a:rPr lang="en-US" sz="800">
                <a:sym typeface="Wingdings" panose="05000000000000000000" pitchFamily="2" charset="2"/>
              </a:rPr>
              <a:t> </a:t>
            </a:r>
            <a:r>
              <a:rPr lang="en-US" sz="800" err="1">
                <a:sym typeface="Wingdings" panose="05000000000000000000" pitchFamily="2" charset="2"/>
              </a:rPr>
              <a:t>desplegada</a:t>
            </a:r>
            <a:r>
              <a:rPr lang="en-US" sz="800">
                <a:sym typeface="Wingdings" panose="05000000000000000000" pitchFamily="2" charset="2"/>
              </a:rPr>
              <a:t> y visible a la entrada del </a:t>
            </a:r>
            <a:r>
              <a:rPr lang="en-US" sz="800" err="1">
                <a:sym typeface="Wingdings" panose="05000000000000000000" pitchFamily="2" charset="2"/>
              </a:rPr>
              <a:t>cuarto</a:t>
            </a:r>
            <a:endParaRPr lang="en-US" sz="800"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7C62C6C-1DF7-444F-A989-FE56735AED29}"/>
              </a:ext>
            </a:extLst>
          </p:cNvPr>
          <p:cNvSpPr/>
          <p:nvPr/>
        </p:nvSpPr>
        <p:spPr>
          <a:xfrm>
            <a:off x="1593571" y="1356596"/>
            <a:ext cx="45719" cy="2529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FF049A7-14EA-C14C-8530-F0869F758DBF}"/>
              </a:ext>
            </a:extLst>
          </p:cNvPr>
          <p:cNvGrpSpPr/>
          <p:nvPr/>
        </p:nvGrpSpPr>
        <p:grpSpPr>
          <a:xfrm>
            <a:off x="1563788" y="924121"/>
            <a:ext cx="1121271" cy="683254"/>
            <a:chOff x="2432402" y="983923"/>
            <a:chExt cx="1121271" cy="683254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A4E86AC-9CAC-E04A-A18C-D73D651844EE}"/>
                </a:ext>
              </a:extLst>
            </p:cNvPr>
            <p:cNvSpPr/>
            <p:nvPr/>
          </p:nvSpPr>
          <p:spPr>
            <a:xfrm>
              <a:off x="2548443" y="999521"/>
              <a:ext cx="1005230" cy="667656"/>
            </a:xfrm>
            <a:custGeom>
              <a:avLst/>
              <a:gdLst>
                <a:gd name="connsiteX0" fmla="*/ 187905 w 1005230"/>
                <a:gd name="connsiteY0" fmla="*/ 138 h 700327"/>
                <a:gd name="connsiteX1" fmla="*/ 333000 w 1005230"/>
                <a:gd name="connsiteY1" fmla="*/ 6796 h 700327"/>
                <a:gd name="connsiteX2" fmla="*/ 630402 w 1005230"/>
                <a:gd name="connsiteY2" fmla="*/ 73378 h 700327"/>
                <a:gd name="connsiteX3" fmla="*/ 776883 w 1005230"/>
                <a:gd name="connsiteY3" fmla="*/ 184349 h 700327"/>
                <a:gd name="connsiteX4" fmla="*/ 896732 w 1005230"/>
                <a:gd name="connsiteY4" fmla="*/ 406291 h 700327"/>
                <a:gd name="connsiteX5" fmla="*/ 997021 w 1005230"/>
                <a:gd name="connsiteY5" fmla="*/ 613841 h 700327"/>
                <a:gd name="connsiteX6" fmla="*/ 1005230 w 1005230"/>
                <a:gd name="connsiteY6" fmla="*/ 652193 h 700327"/>
                <a:gd name="connsiteX7" fmla="*/ 876603 w 1005230"/>
                <a:gd name="connsiteY7" fmla="*/ 700327 h 700327"/>
                <a:gd name="connsiteX8" fmla="*/ 865495 w 1005230"/>
                <a:gd name="connsiteY8" fmla="*/ 684572 h 700327"/>
                <a:gd name="connsiteX9" fmla="*/ 781322 w 1005230"/>
                <a:gd name="connsiteY9" fmla="*/ 437363 h 700327"/>
                <a:gd name="connsiteX10" fmla="*/ 652596 w 1005230"/>
                <a:gd name="connsiteY10" fmla="*/ 242054 h 700327"/>
                <a:gd name="connsiteX11" fmla="*/ 439532 w 1005230"/>
                <a:gd name="connsiteY11" fmla="*/ 148838 h 700327"/>
                <a:gd name="connsiteX12" fmla="*/ 168763 w 1005230"/>
                <a:gd name="connsiteY12" fmla="*/ 139961 h 700327"/>
                <a:gd name="connsiteX13" fmla="*/ 66669 w 1005230"/>
                <a:gd name="connsiteY13" fmla="*/ 139961 h 700327"/>
                <a:gd name="connsiteX14" fmla="*/ 87 w 1005230"/>
                <a:gd name="connsiteY14" fmla="*/ 86695 h 700327"/>
                <a:gd name="connsiteX15" fmla="*/ 71108 w 1005230"/>
                <a:gd name="connsiteY15" fmla="*/ 11235 h 700327"/>
                <a:gd name="connsiteX16" fmla="*/ 187905 w 1005230"/>
                <a:gd name="connsiteY16" fmla="*/ 138 h 70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5230" h="700327">
                  <a:moveTo>
                    <a:pt x="187905" y="138"/>
                  </a:moveTo>
                  <a:cubicBezTo>
                    <a:pt x="234790" y="-602"/>
                    <a:pt x="286392" y="1618"/>
                    <a:pt x="333000" y="6796"/>
                  </a:cubicBezTo>
                  <a:cubicBezTo>
                    <a:pt x="426216" y="17153"/>
                    <a:pt x="556422" y="43786"/>
                    <a:pt x="630402" y="73378"/>
                  </a:cubicBezTo>
                  <a:cubicBezTo>
                    <a:pt x="704383" y="102970"/>
                    <a:pt x="732495" y="128864"/>
                    <a:pt x="776883" y="184349"/>
                  </a:cubicBezTo>
                  <a:cubicBezTo>
                    <a:pt x="821271" y="239834"/>
                    <a:pt x="858262" y="326392"/>
                    <a:pt x="896732" y="406291"/>
                  </a:cubicBezTo>
                  <a:cubicBezTo>
                    <a:pt x="925585" y="466215"/>
                    <a:pt x="975243" y="553189"/>
                    <a:pt x="997021" y="613841"/>
                  </a:cubicBezTo>
                  <a:lnTo>
                    <a:pt x="1005230" y="652193"/>
                  </a:lnTo>
                  <a:lnTo>
                    <a:pt x="876603" y="700327"/>
                  </a:lnTo>
                  <a:lnTo>
                    <a:pt x="865495" y="684572"/>
                  </a:lnTo>
                  <a:cubicBezTo>
                    <a:pt x="835455" y="629216"/>
                    <a:pt x="814336" y="504686"/>
                    <a:pt x="781322" y="437363"/>
                  </a:cubicBezTo>
                  <a:cubicBezTo>
                    <a:pt x="743592" y="360423"/>
                    <a:pt x="709561" y="290142"/>
                    <a:pt x="652596" y="242054"/>
                  </a:cubicBezTo>
                  <a:cubicBezTo>
                    <a:pt x="595631" y="193967"/>
                    <a:pt x="520171" y="165853"/>
                    <a:pt x="439532" y="148838"/>
                  </a:cubicBezTo>
                  <a:cubicBezTo>
                    <a:pt x="358893" y="131823"/>
                    <a:pt x="230907" y="141440"/>
                    <a:pt x="168763" y="139961"/>
                  </a:cubicBezTo>
                  <a:cubicBezTo>
                    <a:pt x="106619" y="138482"/>
                    <a:pt x="94782" y="148839"/>
                    <a:pt x="66669" y="139961"/>
                  </a:cubicBezTo>
                  <a:cubicBezTo>
                    <a:pt x="38556" y="131083"/>
                    <a:pt x="-2132" y="108149"/>
                    <a:pt x="87" y="86695"/>
                  </a:cubicBezTo>
                  <a:cubicBezTo>
                    <a:pt x="2306" y="65241"/>
                    <a:pt x="15623" y="24551"/>
                    <a:pt x="71108" y="11235"/>
                  </a:cubicBezTo>
                  <a:cubicBezTo>
                    <a:pt x="98851" y="4577"/>
                    <a:pt x="141020" y="878"/>
                    <a:pt x="187905" y="1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4C13B5-BEDA-8740-9891-0CBCDEB661BD}"/>
                </a:ext>
              </a:extLst>
            </p:cNvPr>
            <p:cNvSpPr/>
            <p:nvPr/>
          </p:nvSpPr>
          <p:spPr>
            <a:xfrm>
              <a:off x="2432402" y="983923"/>
              <a:ext cx="256266" cy="1692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6C0C1223-4126-B440-8D14-D57BE6EF1B31}"/>
              </a:ext>
            </a:extLst>
          </p:cNvPr>
          <p:cNvSpPr txBox="1"/>
          <p:nvPr/>
        </p:nvSpPr>
        <p:spPr>
          <a:xfrm>
            <a:off x="1161459" y="1735970"/>
            <a:ext cx="120991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 b="1"/>
              <a:t>Placa central-</a:t>
            </a:r>
            <a:r>
              <a:rPr lang="en-US" sz="700" b="1" err="1"/>
              <a:t>solapa</a:t>
            </a:r>
            <a:r>
              <a:rPr lang="en-US" sz="700" b="1"/>
              <a:t>  </a:t>
            </a:r>
            <a:r>
              <a:rPr lang="en-US" sz="700" err="1"/>
              <a:t>mantiene</a:t>
            </a:r>
            <a:r>
              <a:rPr lang="en-US" sz="700"/>
              <a:t> </a:t>
            </a:r>
            <a:r>
              <a:rPr lang="en-US" sz="700" err="1"/>
              <a:t>el</a:t>
            </a:r>
            <a:r>
              <a:rPr lang="en-US" sz="700"/>
              <a:t> </a:t>
            </a:r>
            <a:r>
              <a:rPr lang="en-US" sz="700" err="1"/>
              <a:t>tubo</a:t>
            </a:r>
            <a:r>
              <a:rPr lang="en-US" sz="700"/>
              <a:t> de </a:t>
            </a:r>
            <a:r>
              <a:rPr lang="en-US" sz="700" err="1"/>
              <a:t>traqueostomía</a:t>
            </a:r>
            <a:r>
              <a:rPr lang="en-US" sz="700"/>
              <a:t>  </a:t>
            </a:r>
            <a:r>
              <a:rPr lang="en-US" sz="700" err="1"/>
              <a:t>en</a:t>
            </a:r>
            <a:r>
              <a:rPr lang="en-US" sz="700"/>
              <a:t> </a:t>
            </a:r>
            <a:r>
              <a:rPr lang="en-US" sz="700" err="1"/>
              <a:t>posicion</a:t>
            </a:r>
            <a:r>
              <a:rPr lang="en-US" sz="700"/>
              <a:t> </a:t>
            </a:r>
            <a:r>
              <a:rPr lang="en-US" sz="700" err="1"/>
              <a:t>fijada</a:t>
            </a:r>
            <a:r>
              <a:rPr lang="en-US" sz="700"/>
              <a:t> al </a:t>
            </a:r>
            <a:r>
              <a:rPr lang="en-US" sz="700" err="1"/>
              <a:t>cuello</a:t>
            </a:r>
            <a:r>
              <a:rPr lang="en-US" sz="700"/>
              <a:t>  y </a:t>
            </a:r>
            <a:r>
              <a:rPr lang="en-US" sz="700" err="1"/>
              <a:t>usualmente</a:t>
            </a:r>
            <a:r>
              <a:rPr lang="en-US" sz="700"/>
              <a:t> </a:t>
            </a:r>
            <a:r>
              <a:rPr lang="en-US" sz="700" err="1"/>
              <a:t>tiene</a:t>
            </a:r>
            <a:r>
              <a:rPr lang="en-US" sz="700"/>
              <a:t> </a:t>
            </a:r>
            <a:r>
              <a:rPr lang="en-US" sz="700" err="1"/>
              <a:t>orificios</a:t>
            </a:r>
            <a:r>
              <a:rPr lang="en-US" sz="700"/>
              <a:t> para </a:t>
            </a:r>
            <a:r>
              <a:rPr lang="en-US" sz="700" err="1"/>
              <a:t>sutura</a:t>
            </a:r>
            <a:r>
              <a:rPr lang="en-US" sz="700" b="1" err="1"/>
              <a:t>s</a:t>
            </a:r>
            <a:endParaRPr lang="en-US" sz="700" err="1">
              <a:cs typeface="Calibri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19EF934-91C3-DC4E-9E39-A157711E8530}"/>
              </a:ext>
            </a:extLst>
          </p:cNvPr>
          <p:cNvSpPr txBox="1"/>
          <p:nvPr/>
        </p:nvSpPr>
        <p:spPr>
          <a:xfrm>
            <a:off x="-54107" y="867981"/>
            <a:ext cx="16330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" b="1"/>
              <a:t>La cánula interna puede </a:t>
            </a:r>
            <a:r>
              <a:rPr lang="en-US" sz="700" b="1" err="1"/>
              <a:t>insertarse</a:t>
            </a:r>
            <a:r>
              <a:rPr lang="en-US" sz="700" b="1"/>
              <a:t> </a:t>
            </a:r>
            <a:r>
              <a:rPr lang="en-US" sz="700" b="1" err="1"/>
              <a:t>en</a:t>
            </a:r>
            <a:r>
              <a:rPr lang="en-US" sz="700" b="1"/>
              <a:t> la cánula externa, y es </a:t>
            </a:r>
            <a:r>
              <a:rPr lang="en-US" sz="700" b="1" err="1"/>
              <a:t>removible</a:t>
            </a:r>
            <a:r>
              <a:rPr lang="en-US" sz="700"/>
              <a:t>. </a:t>
            </a:r>
            <a:r>
              <a:rPr lang="en-US" sz="700" err="1"/>
              <a:t>Puede</a:t>
            </a:r>
            <a:r>
              <a:rPr lang="en-US" sz="700"/>
              <a:t> </a:t>
            </a:r>
            <a:r>
              <a:rPr lang="en-US" sz="700" err="1"/>
              <a:t>utilizarse</a:t>
            </a:r>
            <a:r>
              <a:rPr lang="en-US" sz="700"/>
              <a:t> para </a:t>
            </a:r>
            <a:r>
              <a:rPr lang="en-US" sz="700" err="1"/>
              <a:t>limpiar</a:t>
            </a:r>
            <a:r>
              <a:rPr lang="en-US" sz="700"/>
              <a:t> </a:t>
            </a:r>
            <a:r>
              <a:rPr lang="en-US" sz="700" err="1"/>
              <a:t>secreciones</a:t>
            </a:r>
            <a:r>
              <a:rPr lang="en-US" sz="700"/>
              <a:t>. </a:t>
            </a:r>
          </a:p>
        </p:txBody>
      </p:sp>
      <p:sp>
        <p:nvSpPr>
          <p:cNvPr id="107" name="Freeform 140">
            <a:extLst>
              <a:ext uri="{FF2B5EF4-FFF2-40B4-BE49-F238E27FC236}">
                <a16:creationId xmlns:a16="http://schemas.microsoft.com/office/drawing/2014/main" id="{C6AAAE25-99A4-2E40-A787-09F46092346B}"/>
              </a:ext>
            </a:extLst>
          </p:cNvPr>
          <p:cNvSpPr/>
          <p:nvPr/>
        </p:nvSpPr>
        <p:spPr>
          <a:xfrm rot="11670910" flipH="1">
            <a:off x="2614959" y="2048113"/>
            <a:ext cx="198323" cy="47755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140621C-2E29-B643-9708-CCF285BF519D}"/>
              </a:ext>
            </a:extLst>
          </p:cNvPr>
          <p:cNvSpPr txBox="1"/>
          <p:nvPr/>
        </p:nvSpPr>
        <p:spPr>
          <a:xfrm>
            <a:off x="3024260" y="395067"/>
            <a:ext cx="312949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">
                <a:hlinkClick r:id="rId7"/>
              </a:rPr>
              <a:t>El tamaño adecuado es esencial y</a:t>
            </a:r>
            <a:r>
              <a:rPr lang="en-US" sz="700"/>
              <a:t> </a:t>
            </a:r>
            <a:r>
              <a:rPr lang="en-US" sz="700" err="1"/>
              <a:t>depende</a:t>
            </a:r>
            <a:r>
              <a:rPr lang="en-US" sz="700"/>
              <a:t> de la </a:t>
            </a:r>
            <a:r>
              <a:rPr lang="en-US" sz="700" err="1"/>
              <a:t>longitud</a:t>
            </a:r>
            <a:r>
              <a:rPr lang="en-US" sz="700"/>
              <a:t>, </a:t>
            </a:r>
            <a:r>
              <a:rPr lang="en-US" sz="700" err="1"/>
              <a:t>diámetro</a:t>
            </a:r>
            <a:r>
              <a:rPr lang="en-US" sz="700"/>
              <a:t> </a:t>
            </a:r>
            <a:r>
              <a:rPr lang="en-US" sz="700" err="1"/>
              <a:t>interno</a:t>
            </a:r>
            <a:r>
              <a:rPr lang="en-US" sz="700"/>
              <a:t> y </a:t>
            </a:r>
            <a:r>
              <a:rPr lang="en-US" sz="700" err="1"/>
              <a:t>externo</a:t>
            </a:r>
            <a:r>
              <a:rPr lang="en-US" sz="700"/>
              <a:t> y la </a:t>
            </a:r>
            <a:r>
              <a:rPr lang="en-US" sz="700" err="1"/>
              <a:t>curvatura</a:t>
            </a:r>
            <a:r>
              <a:rPr lang="en-US" sz="700"/>
              <a:t>. </a:t>
            </a:r>
            <a:r>
              <a:rPr lang="en-US" sz="700" err="1"/>
              <a:t>Usualmente</a:t>
            </a:r>
            <a:r>
              <a:rPr lang="en-US" sz="700"/>
              <a:t> </a:t>
            </a:r>
            <a:r>
              <a:rPr lang="en-US" sz="700" err="1"/>
              <a:t>el</a:t>
            </a:r>
            <a:r>
              <a:rPr lang="en-US" sz="700"/>
              <a:t> </a:t>
            </a:r>
            <a:r>
              <a:rPr lang="en-US" sz="700" err="1"/>
              <a:t>número</a:t>
            </a:r>
            <a:r>
              <a:rPr lang="en-US" sz="700"/>
              <a:t> del </a:t>
            </a:r>
            <a:r>
              <a:rPr lang="en-US" sz="700" err="1"/>
              <a:t>tamaño</a:t>
            </a:r>
            <a:r>
              <a:rPr lang="en-US" sz="700"/>
              <a:t> ser </a:t>
            </a:r>
            <a:r>
              <a:rPr lang="en-US" sz="700" err="1"/>
              <a:t>refiere</a:t>
            </a:r>
            <a:r>
              <a:rPr lang="en-US" sz="700"/>
              <a:t> al </a:t>
            </a:r>
            <a:r>
              <a:rPr lang="en-US" sz="700" err="1"/>
              <a:t>diámetro</a:t>
            </a:r>
            <a:r>
              <a:rPr lang="en-US" sz="700"/>
              <a:t> </a:t>
            </a:r>
            <a:r>
              <a:rPr lang="en-US" sz="700" err="1"/>
              <a:t>interno</a:t>
            </a:r>
            <a:r>
              <a:rPr lang="en-US" sz="700"/>
              <a:t> de la </a:t>
            </a:r>
            <a:r>
              <a:rPr lang="en-US" sz="700" err="1"/>
              <a:t>cánula</a:t>
            </a:r>
            <a:r>
              <a:rPr lang="en-US" sz="700"/>
              <a:t> externa. Eso no es </a:t>
            </a:r>
            <a:r>
              <a:rPr lang="en-US" sz="700" err="1"/>
              <a:t>constante</a:t>
            </a:r>
            <a:r>
              <a:rPr lang="en-US" sz="700"/>
              <a:t> con las </a:t>
            </a:r>
            <a:r>
              <a:rPr lang="en-US" sz="700" err="1"/>
              <a:t>diferentes</a:t>
            </a:r>
            <a:r>
              <a:rPr lang="en-US" sz="700"/>
              <a:t> </a:t>
            </a:r>
            <a:r>
              <a:rPr lang="en-US" sz="700" err="1"/>
              <a:t>compañias</a:t>
            </a:r>
            <a:r>
              <a:rPr lang="en-US" sz="700"/>
              <a:t> de </a:t>
            </a:r>
            <a:r>
              <a:rPr lang="en-US" sz="700" err="1"/>
              <a:t>manufactura</a:t>
            </a:r>
            <a:r>
              <a:rPr lang="en-US" sz="700"/>
              <a:t>. Los </a:t>
            </a:r>
            <a:r>
              <a:rPr lang="en-US" sz="700" err="1"/>
              <a:t>diametros</a:t>
            </a:r>
            <a:r>
              <a:rPr lang="en-US" sz="700"/>
              <a:t> </a:t>
            </a:r>
            <a:r>
              <a:rPr lang="en-US" sz="700" err="1"/>
              <a:t>internos</a:t>
            </a:r>
            <a:r>
              <a:rPr lang="en-US" sz="700"/>
              <a:t> y </a:t>
            </a:r>
            <a:r>
              <a:rPr lang="en-US" sz="700" err="1"/>
              <a:t>externos</a:t>
            </a:r>
            <a:r>
              <a:rPr lang="en-US" sz="700"/>
              <a:t> se </a:t>
            </a:r>
            <a:r>
              <a:rPr lang="en-US" sz="700" err="1"/>
              <a:t>encuentran</a:t>
            </a:r>
            <a:r>
              <a:rPr lang="en-US" sz="700"/>
              <a:t> </a:t>
            </a:r>
            <a:r>
              <a:rPr lang="en-US" sz="700" err="1"/>
              <a:t>marcados</a:t>
            </a:r>
            <a:r>
              <a:rPr lang="en-US" sz="700"/>
              <a:t> </a:t>
            </a:r>
            <a:r>
              <a:rPr lang="en-US" sz="700" err="1"/>
              <a:t>en</a:t>
            </a:r>
            <a:r>
              <a:rPr lang="en-US" sz="700"/>
              <a:t> las </a:t>
            </a:r>
            <a:r>
              <a:rPr lang="en-US" sz="700" err="1"/>
              <a:t>solapas</a:t>
            </a:r>
            <a:r>
              <a:rPr lang="en-US" sz="700"/>
              <a:t> de la </a:t>
            </a:r>
            <a:r>
              <a:rPr lang="en-US" sz="700" err="1"/>
              <a:t>placa</a:t>
            </a:r>
            <a:r>
              <a:rPr lang="en-US" sz="700"/>
              <a:t> central.</a:t>
            </a:r>
            <a:endParaRPr lang="en-US" sz="700">
              <a:cs typeface="Calibri"/>
            </a:endParaRPr>
          </a:p>
          <a:p>
            <a:r>
              <a:rPr lang="en-US" sz="700" err="1"/>
              <a:t>Algunos</a:t>
            </a:r>
            <a:r>
              <a:rPr lang="en-US" sz="700"/>
              <a:t> </a:t>
            </a:r>
            <a:r>
              <a:rPr lang="en-US" sz="700" err="1"/>
              <a:t>tubo</a:t>
            </a:r>
            <a:r>
              <a:rPr lang="en-US" sz="700"/>
              <a:t> </a:t>
            </a:r>
            <a:r>
              <a:rPr lang="en-US" sz="700" err="1"/>
              <a:t>tienen</a:t>
            </a:r>
            <a:r>
              <a:rPr lang="en-US" sz="700"/>
              <a:t> </a:t>
            </a:r>
            <a:r>
              <a:rPr lang="en-US" sz="700" err="1"/>
              <a:t>reborde</a:t>
            </a:r>
            <a:r>
              <a:rPr lang="en-US" sz="700"/>
              <a:t> </a:t>
            </a:r>
            <a:r>
              <a:rPr lang="en-US" sz="700" err="1"/>
              <a:t>ajustables</a:t>
            </a:r>
            <a:r>
              <a:rPr lang="en-US" sz="700"/>
              <a:t>. Otros son </a:t>
            </a:r>
            <a:r>
              <a:rPr lang="en-US" sz="700" err="1"/>
              <a:t>especialment</a:t>
            </a:r>
            <a:r>
              <a:rPr lang="en-US" sz="700"/>
              <a:t> mas largos, </a:t>
            </a:r>
            <a:r>
              <a:rPr lang="en-US" sz="700" err="1"/>
              <a:t>como</a:t>
            </a:r>
            <a:r>
              <a:rPr lang="en-US" sz="700"/>
              <a:t> los Shiley XLT (</a:t>
            </a:r>
            <a:r>
              <a:rPr lang="en-US" sz="700" err="1"/>
              <a:t>tubo</a:t>
            </a:r>
            <a:r>
              <a:rPr lang="en-US" sz="700"/>
              <a:t> extra largo) de forma proximal o distal.</a:t>
            </a:r>
            <a:r>
              <a:rPr lang="en-US" sz="800"/>
              <a:t>.</a:t>
            </a:r>
            <a:endParaRPr lang="en-US" sz="800">
              <a:cs typeface="Calibri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E48605C-6AC0-0E46-A0F8-2F1AE42D55DC}"/>
              </a:ext>
            </a:extLst>
          </p:cNvPr>
          <p:cNvGrpSpPr/>
          <p:nvPr/>
        </p:nvGrpSpPr>
        <p:grpSpPr>
          <a:xfrm>
            <a:off x="3151523" y="1928848"/>
            <a:ext cx="882846" cy="846032"/>
            <a:chOff x="3151523" y="1419873"/>
            <a:chExt cx="882846" cy="84603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73774F9A-5F9A-6E47-8715-8CC181F5ED2F}"/>
                </a:ext>
              </a:extLst>
            </p:cNvPr>
            <p:cNvSpPr/>
            <p:nvPr/>
          </p:nvSpPr>
          <p:spPr>
            <a:xfrm>
              <a:off x="3151523" y="1568196"/>
              <a:ext cx="882846" cy="697709"/>
            </a:xfrm>
            <a:custGeom>
              <a:avLst/>
              <a:gdLst>
                <a:gd name="connsiteX0" fmla="*/ 250382 w 882846"/>
                <a:gd name="connsiteY0" fmla="*/ 511936 h 697709"/>
                <a:gd name="connsiteX1" fmla="*/ 536353 w 882846"/>
                <a:gd name="connsiteY1" fmla="*/ 526058 h 697709"/>
                <a:gd name="connsiteX2" fmla="*/ 748183 w 882846"/>
                <a:gd name="connsiteY2" fmla="*/ 522527 h 697709"/>
                <a:gd name="connsiteX3" fmla="*/ 882314 w 882846"/>
                <a:gd name="connsiteY3" fmla="*/ 530968 h 697709"/>
                <a:gd name="connsiteX4" fmla="*/ 882846 w 882846"/>
                <a:gd name="connsiteY4" fmla="*/ 530875 h 697709"/>
                <a:gd name="connsiteX5" fmla="*/ 882846 w 882846"/>
                <a:gd name="connsiteY5" fmla="*/ 697709 h 697709"/>
                <a:gd name="connsiteX6" fmla="*/ 4833 w 882846"/>
                <a:gd name="connsiteY6" fmla="*/ 697709 h 697709"/>
                <a:gd name="connsiteX7" fmla="*/ 4833 w 882846"/>
                <a:gd name="connsiteY7" fmla="*/ 527157 h 697709"/>
                <a:gd name="connsiteX8" fmla="*/ 71430 w 882846"/>
                <a:gd name="connsiteY8" fmla="*/ 522969 h 697709"/>
                <a:gd name="connsiteX9" fmla="*/ 250382 w 882846"/>
                <a:gd name="connsiteY9" fmla="*/ 511936 h 697709"/>
                <a:gd name="connsiteX10" fmla="*/ 140867 w 882846"/>
                <a:gd name="connsiteY10" fmla="*/ 285 h 697709"/>
                <a:gd name="connsiteX11" fmla="*/ 272821 w 882846"/>
                <a:gd name="connsiteY11" fmla="*/ 16742 h 697709"/>
                <a:gd name="connsiteX12" fmla="*/ 343800 w 882846"/>
                <a:gd name="connsiteY12" fmla="*/ 30053 h 697709"/>
                <a:gd name="connsiteX13" fmla="*/ 519691 w 882846"/>
                <a:gd name="connsiteY13" fmla="*/ 30053 h 697709"/>
                <a:gd name="connsiteX14" fmla="*/ 522964 w 882846"/>
                <a:gd name="connsiteY14" fmla="*/ 29608 h 697709"/>
                <a:gd name="connsiteX15" fmla="*/ 614823 w 882846"/>
                <a:gd name="connsiteY15" fmla="*/ 19435 h 697709"/>
                <a:gd name="connsiteX16" fmla="*/ 675566 w 882846"/>
                <a:gd name="connsiteY16" fmla="*/ 30053 h 697709"/>
                <a:gd name="connsiteX17" fmla="*/ 882846 w 882846"/>
                <a:gd name="connsiteY17" fmla="*/ 30053 h 697709"/>
                <a:gd name="connsiteX18" fmla="*/ 882846 w 882846"/>
                <a:gd name="connsiteY18" fmla="*/ 274561 h 697709"/>
                <a:gd name="connsiteX19" fmla="*/ 872686 w 882846"/>
                <a:gd name="connsiteY19" fmla="*/ 272339 h 697709"/>
                <a:gd name="connsiteX20" fmla="*/ 743008 w 882846"/>
                <a:gd name="connsiteY20" fmla="*/ 274048 h 697709"/>
                <a:gd name="connsiteX21" fmla="*/ 659105 w 882846"/>
                <a:gd name="connsiteY21" fmla="*/ 268439 h 697709"/>
                <a:gd name="connsiteX22" fmla="*/ 374767 w 882846"/>
                <a:gd name="connsiteY22" fmla="*/ 285268 h 697709"/>
                <a:gd name="connsiteX23" fmla="*/ 62462 w 882846"/>
                <a:gd name="connsiteY23" fmla="*/ 279658 h 697709"/>
                <a:gd name="connsiteX24" fmla="*/ 18507 w 882846"/>
                <a:gd name="connsiteY24" fmla="*/ 268570 h 697709"/>
                <a:gd name="connsiteX25" fmla="*/ 4833 w 882846"/>
                <a:gd name="connsiteY25" fmla="*/ 260936 h 697709"/>
                <a:gd name="connsiteX26" fmla="*/ 4833 w 882846"/>
                <a:gd name="connsiteY26" fmla="*/ 117275 h 697709"/>
                <a:gd name="connsiteX27" fmla="*/ 834 w 882846"/>
                <a:gd name="connsiteY27" fmla="*/ 109200 h 697709"/>
                <a:gd name="connsiteX28" fmla="*/ 1956 w 882846"/>
                <a:gd name="connsiteY28" fmla="*/ 84290 h 697709"/>
                <a:gd name="connsiteX29" fmla="*/ 4833 w 882846"/>
                <a:gd name="connsiteY29" fmla="*/ 77801 h 697709"/>
                <a:gd name="connsiteX30" fmla="*/ 4833 w 882846"/>
                <a:gd name="connsiteY30" fmla="*/ 30053 h 697709"/>
                <a:gd name="connsiteX31" fmla="*/ 48079 w 882846"/>
                <a:gd name="connsiteY31" fmla="*/ 30053 h 697709"/>
                <a:gd name="connsiteX32" fmla="*/ 57386 w 882846"/>
                <a:gd name="connsiteY32" fmla="*/ 23624 h 697709"/>
                <a:gd name="connsiteX33" fmla="*/ 140867 w 882846"/>
                <a:gd name="connsiteY33" fmla="*/ 285 h 69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82846" h="697709">
                  <a:moveTo>
                    <a:pt x="250382" y="511936"/>
                  </a:moveTo>
                  <a:cubicBezTo>
                    <a:pt x="352178" y="511936"/>
                    <a:pt x="453386" y="524293"/>
                    <a:pt x="536353" y="526058"/>
                  </a:cubicBezTo>
                  <a:lnTo>
                    <a:pt x="748183" y="522527"/>
                  </a:lnTo>
                  <a:cubicBezTo>
                    <a:pt x="794962" y="522527"/>
                    <a:pt x="847368" y="531795"/>
                    <a:pt x="882314" y="530968"/>
                  </a:cubicBezTo>
                  <a:lnTo>
                    <a:pt x="882846" y="530875"/>
                  </a:lnTo>
                  <a:lnTo>
                    <a:pt x="882846" y="697709"/>
                  </a:lnTo>
                  <a:lnTo>
                    <a:pt x="4833" y="697709"/>
                  </a:lnTo>
                  <a:lnTo>
                    <a:pt x="4833" y="527157"/>
                  </a:lnTo>
                  <a:lnTo>
                    <a:pt x="71430" y="522969"/>
                  </a:lnTo>
                  <a:cubicBezTo>
                    <a:pt x="132699" y="518114"/>
                    <a:pt x="199484" y="511936"/>
                    <a:pt x="250382" y="511936"/>
                  </a:cubicBezTo>
                  <a:close/>
                  <a:moveTo>
                    <a:pt x="140867" y="285"/>
                  </a:moveTo>
                  <a:cubicBezTo>
                    <a:pt x="174379" y="-1710"/>
                    <a:pt x="222852" y="7067"/>
                    <a:pt x="272821" y="16742"/>
                  </a:cubicBezTo>
                  <a:lnTo>
                    <a:pt x="343800" y="30053"/>
                  </a:lnTo>
                  <a:lnTo>
                    <a:pt x="519691" y="30053"/>
                  </a:lnTo>
                  <a:lnTo>
                    <a:pt x="522964" y="29608"/>
                  </a:lnTo>
                  <a:cubicBezTo>
                    <a:pt x="556377" y="24222"/>
                    <a:pt x="586897" y="18637"/>
                    <a:pt x="614823" y="19435"/>
                  </a:cubicBezTo>
                  <a:lnTo>
                    <a:pt x="675566" y="30053"/>
                  </a:lnTo>
                  <a:lnTo>
                    <a:pt x="882846" y="30053"/>
                  </a:lnTo>
                  <a:lnTo>
                    <a:pt x="882846" y="274561"/>
                  </a:lnTo>
                  <a:lnTo>
                    <a:pt x="872686" y="272339"/>
                  </a:lnTo>
                  <a:cubicBezTo>
                    <a:pt x="831863" y="268965"/>
                    <a:pt x="773888" y="275451"/>
                    <a:pt x="743008" y="274048"/>
                  </a:cubicBezTo>
                  <a:cubicBezTo>
                    <a:pt x="743008" y="274048"/>
                    <a:pt x="720478" y="266569"/>
                    <a:pt x="659105" y="268439"/>
                  </a:cubicBezTo>
                  <a:cubicBezTo>
                    <a:pt x="597732" y="270309"/>
                    <a:pt x="474208" y="283398"/>
                    <a:pt x="374767" y="285268"/>
                  </a:cubicBezTo>
                  <a:cubicBezTo>
                    <a:pt x="275327" y="287138"/>
                    <a:pt x="132381" y="285268"/>
                    <a:pt x="62462" y="279658"/>
                  </a:cubicBezTo>
                  <a:cubicBezTo>
                    <a:pt x="44982" y="278256"/>
                    <a:pt x="30562" y="273873"/>
                    <a:pt x="18507" y="268570"/>
                  </a:cubicBezTo>
                  <a:lnTo>
                    <a:pt x="4833" y="260936"/>
                  </a:lnTo>
                  <a:lnTo>
                    <a:pt x="4833" y="117275"/>
                  </a:lnTo>
                  <a:lnTo>
                    <a:pt x="834" y="109200"/>
                  </a:lnTo>
                  <a:cubicBezTo>
                    <a:pt x="-662" y="100921"/>
                    <a:pt x="-63" y="92344"/>
                    <a:pt x="1956" y="84290"/>
                  </a:cubicBezTo>
                  <a:lnTo>
                    <a:pt x="4833" y="77801"/>
                  </a:lnTo>
                  <a:lnTo>
                    <a:pt x="4833" y="30053"/>
                  </a:lnTo>
                  <a:lnTo>
                    <a:pt x="48079" y="30053"/>
                  </a:lnTo>
                  <a:lnTo>
                    <a:pt x="57386" y="23624"/>
                  </a:lnTo>
                  <a:cubicBezTo>
                    <a:pt x="79229" y="11655"/>
                    <a:pt x="107355" y="2279"/>
                    <a:pt x="140867" y="28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F36A825-E6BE-2345-8B59-9F6BF2C106DB}"/>
                </a:ext>
              </a:extLst>
            </p:cNvPr>
            <p:cNvSpPr/>
            <p:nvPr/>
          </p:nvSpPr>
          <p:spPr>
            <a:xfrm>
              <a:off x="3546477" y="1850061"/>
              <a:ext cx="198735" cy="23587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8D2516F-BD19-D64B-9629-B79BB6BEE56E}"/>
                </a:ext>
              </a:extLst>
            </p:cNvPr>
            <p:cNvSpPr/>
            <p:nvPr/>
          </p:nvSpPr>
          <p:spPr>
            <a:xfrm>
              <a:off x="3178371" y="1779697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4BA4F12-1409-D14F-9FE4-E617ABB9E8C5}"/>
                </a:ext>
              </a:extLst>
            </p:cNvPr>
            <p:cNvSpPr/>
            <p:nvPr/>
          </p:nvSpPr>
          <p:spPr>
            <a:xfrm>
              <a:off x="3273409" y="1784483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537E15A-9638-8B47-A969-E47DB87EF7FE}"/>
                </a:ext>
              </a:extLst>
            </p:cNvPr>
            <p:cNvSpPr/>
            <p:nvPr/>
          </p:nvSpPr>
          <p:spPr>
            <a:xfrm>
              <a:off x="3468830" y="1787234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C0790EC-C53B-4E4F-8238-B58F30B0AA2A}"/>
                </a:ext>
              </a:extLst>
            </p:cNvPr>
            <p:cNvSpPr/>
            <p:nvPr/>
          </p:nvSpPr>
          <p:spPr>
            <a:xfrm>
              <a:off x="3568655" y="1782446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B3B0F74-E1BA-F847-B020-7BB22CBD5D95}"/>
                </a:ext>
              </a:extLst>
            </p:cNvPr>
            <p:cNvSpPr/>
            <p:nvPr/>
          </p:nvSpPr>
          <p:spPr>
            <a:xfrm>
              <a:off x="3668480" y="1775841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8B75278-70A4-1C42-BAC2-B1B51326256B}"/>
                </a:ext>
              </a:extLst>
            </p:cNvPr>
            <p:cNvSpPr/>
            <p:nvPr/>
          </p:nvSpPr>
          <p:spPr>
            <a:xfrm>
              <a:off x="3762823" y="1774763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E33C622-5BE9-0D45-989C-3DC8C1C22A79}"/>
                </a:ext>
              </a:extLst>
            </p:cNvPr>
            <p:cNvSpPr/>
            <p:nvPr/>
          </p:nvSpPr>
          <p:spPr>
            <a:xfrm>
              <a:off x="3857861" y="1774762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381AF71-1E4E-1541-8F44-A54C0BC777B4}"/>
                </a:ext>
              </a:extLst>
            </p:cNvPr>
            <p:cNvSpPr/>
            <p:nvPr/>
          </p:nvSpPr>
          <p:spPr>
            <a:xfrm>
              <a:off x="3952899" y="1772944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DD2310B-FD1C-0F49-BE83-B8BD1E08CCFE}"/>
                </a:ext>
              </a:extLst>
            </p:cNvPr>
            <p:cNvSpPr/>
            <p:nvPr/>
          </p:nvSpPr>
          <p:spPr>
            <a:xfrm>
              <a:off x="3246653" y="1550875"/>
              <a:ext cx="505652" cy="485478"/>
            </a:xfrm>
            <a:custGeom>
              <a:avLst/>
              <a:gdLst>
                <a:gd name="connsiteX0" fmla="*/ 0 w 505652"/>
                <a:gd name="connsiteY0" fmla="*/ 0 h 472610"/>
                <a:gd name="connsiteX1" fmla="*/ 149598 w 505652"/>
                <a:gd name="connsiteY1" fmla="*/ 0 h 472610"/>
                <a:gd name="connsiteX2" fmla="*/ 149598 w 505652"/>
                <a:gd name="connsiteY2" fmla="*/ 169788 h 472610"/>
                <a:gd name="connsiteX3" fmla="*/ 150886 w 505652"/>
                <a:gd name="connsiteY3" fmla="*/ 169822 h 472610"/>
                <a:gd name="connsiteX4" fmla="*/ 208302 w 505652"/>
                <a:gd name="connsiteY4" fmla="*/ 286066 h 472610"/>
                <a:gd name="connsiteX5" fmla="*/ 261989 w 505652"/>
                <a:gd name="connsiteY5" fmla="*/ 314181 h 472610"/>
                <a:gd name="connsiteX6" fmla="*/ 318374 w 505652"/>
                <a:gd name="connsiteY6" fmla="*/ 322622 h 472610"/>
                <a:gd name="connsiteX7" fmla="*/ 505652 w 505652"/>
                <a:gd name="connsiteY7" fmla="*/ 322622 h 472610"/>
                <a:gd name="connsiteX8" fmla="*/ 505652 w 505652"/>
                <a:gd name="connsiteY8" fmla="*/ 472610 h 472610"/>
                <a:gd name="connsiteX9" fmla="*/ 306887 w 505652"/>
                <a:gd name="connsiteY9" fmla="*/ 472610 h 472610"/>
                <a:gd name="connsiteX10" fmla="*/ 306887 w 505652"/>
                <a:gd name="connsiteY10" fmla="*/ 470699 h 472610"/>
                <a:gd name="connsiteX11" fmla="*/ 264721 w 505652"/>
                <a:gd name="connsiteY11" fmla="*/ 467526 h 472610"/>
                <a:gd name="connsiteX12" fmla="*/ 102272 w 505652"/>
                <a:gd name="connsiteY12" fmla="*/ 391140 h 472610"/>
                <a:gd name="connsiteX13" fmla="*/ 7387 w 505652"/>
                <a:gd name="connsiteY13" fmla="*/ 228704 h 472610"/>
                <a:gd name="connsiteX14" fmla="*/ 2838 w 505652"/>
                <a:gd name="connsiteY14" fmla="*/ 173924 h 472610"/>
                <a:gd name="connsiteX15" fmla="*/ 0 w 505652"/>
                <a:gd name="connsiteY15" fmla="*/ 173924 h 47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652" h="472610">
                  <a:moveTo>
                    <a:pt x="0" y="0"/>
                  </a:moveTo>
                  <a:lnTo>
                    <a:pt x="149598" y="0"/>
                  </a:lnTo>
                  <a:lnTo>
                    <a:pt x="149598" y="169788"/>
                  </a:lnTo>
                  <a:lnTo>
                    <a:pt x="150886" y="169822"/>
                  </a:lnTo>
                  <a:cubicBezTo>
                    <a:pt x="149340" y="214118"/>
                    <a:pt x="170383" y="256720"/>
                    <a:pt x="208302" y="286066"/>
                  </a:cubicBezTo>
                  <a:cubicBezTo>
                    <a:pt x="224197" y="298368"/>
                    <a:pt x="242429" y="307848"/>
                    <a:pt x="261989" y="314181"/>
                  </a:cubicBezTo>
                  <a:lnTo>
                    <a:pt x="318374" y="322622"/>
                  </a:lnTo>
                  <a:lnTo>
                    <a:pt x="505652" y="322622"/>
                  </a:lnTo>
                  <a:lnTo>
                    <a:pt x="505652" y="472610"/>
                  </a:lnTo>
                  <a:lnTo>
                    <a:pt x="306887" y="472610"/>
                  </a:lnTo>
                  <a:lnTo>
                    <a:pt x="306887" y="470699"/>
                  </a:lnTo>
                  <a:lnTo>
                    <a:pt x="264721" y="467526"/>
                  </a:lnTo>
                  <a:cubicBezTo>
                    <a:pt x="204211" y="457396"/>
                    <a:pt x="147654" y="431063"/>
                    <a:pt x="102272" y="391140"/>
                  </a:cubicBezTo>
                  <a:cubicBezTo>
                    <a:pt x="52558" y="347405"/>
                    <a:pt x="19639" y="290355"/>
                    <a:pt x="7387" y="228704"/>
                  </a:cubicBezTo>
                  <a:lnTo>
                    <a:pt x="2838" y="173924"/>
                  </a:lnTo>
                  <a:lnTo>
                    <a:pt x="0" y="1739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075A809A-CBCA-BB47-8342-7BE96A39DA0E}"/>
                </a:ext>
              </a:extLst>
            </p:cNvPr>
            <p:cNvGrpSpPr/>
            <p:nvPr/>
          </p:nvGrpSpPr>
          <p:grpSpPr>
            <a:xfrm>
              <a:off x="3266568" y="1419873"/>
              <a:ext cx="606821" cy="595649"/>
              <a:chOff x="3363390" y="1376841"/>
              <a:chExt cx="606821" cy="595649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AC6E739C-A021-ED47-9786-6524C877AE37}"/>
                  </a:ext>
                </a:extLst>
              </p:cNvPr>
              <p:cNvSpPr/>
              <p:nvPr/>
            </p:nvSpPr>
            <p:spPr>
              <a:xfrm>
                <a:off x="3363390" y="1508587"/>
                <a:ext cx="109841" cy="173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Block Arc 195">
                <a:extLst>
                  <a:ext uri="{FF2B5EF4-FFF2-40B4-BE49-F238E27FC236}">
                    <a16:creationId xmlns:a16="http://schemas.microsoft.com/office/drawing/2014/main" id="{6C6810A7-20FE-6F46-9651-AEE67870685C}"/>
                  </a:ext>
                </a:extLst>
              </p:cNvPr>
              <p:cNvSpPr/>
              <p:nvPr/>
            </p:nvSpPr>
            <p:spPr>
              <a:xfrm rot="10800000">
                <a:off x="3364157" y="1376841"/>
                <a:ext cx="606054" cy="595649"/>
              </a:xfrm>
              <a:prstGeom prst="blockArc">
                <a:avLst>
                  <a:gd name="adj1" fmla="val 16326996"/>
                  <a:gd name="adj2" fmla="val 79713"/>
                  <a:gd name="adj3" fmla="val 1836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0ECCCA3-1F0A-AB44-94E9-7B66F4A1AAF3}"/>
                  </a:ext>
                </a:extLst>
              </p:cNvPr>
              <p:cNvSpPr/>
              <p:nvPr/>
            </p:nvSpPr>
            <p:spPr>
              <a:xfrm rot="5400000">
                <a:off x="3715870" y="1795810"/>
                <a:ext cx="108764" cy="2445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CC55498-BD96-E044-97B7-703A4547AFB7}"/>
              </a:ext>
            </a:extLst>
          </p:cNvPr>
          <p:cNvGrpSpPr/>
          <p:nvPr/>
        </p:nvGrpSpPr>
        <p:grpSpPr>
          <a:xfrm>
            <a:off x="4123639" y="1885412"/>
            <a:ext cx="882846" cy="889468"/>
            <a:chOff x="4112881" y="1376437"/>
            <a:chExt cx="882846" cy="889468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5850E0DA-A66E-234B-A967-1B659E7AD8C6}"/>
                </a:ext>
              </a:extLst>
            </p:cNvPr>
            <p:cNvSpPr/>
            <p:nvPr/>
          </p:nvSpPr>
          <p:spPr>
            <a:xfrm>
              <a:off x="4112881" y="1398314"/>
              <a:ext cx="882846" cy="867591"/>
            </a:xfrm>
            <a:custGeom>
              <a:avLst/>
              <a:gdLst>
                <a:gd name="connsiteX0" fmla="*/ 290867 w 882846"/>
                <a:gd name="connsiteY0" fmla="*/ 675044 h 867591"/>
                <a:gd name="connsiteX1" fmla="*/ 576838 w 882846"/>
                <a:gd name="connsiteY1" fmla="*/ 689166 h 867591"/>
                <a:gd name="connsiteX2" fmla="*/ 788668 w 882846"/>
                <a:gd name="connsiteY2" fmla="*/ 685635 h 867591"/>
                <a:gd name="connsiteX3" fmla="*/ 878014 w 882846"/>
                <a:gd name="connsiteY3" fmla="*/ 691912 h 867591"/>
                <a:gd name="connsiteX4" fmla="*/ 878014 w 882846"/>
                <a:gd name="connsiteY4" fmla="*/ 867591 h 867591"/>
                <a:gd name="connsiteX5" fmla="*/ 1 w 882846"/>
                <a:gd name="connsiteY5" fmla="*/ 867591 h 867591"/>
                <a:gd name="connsiteX6" fmla="*/ 1 w 882846"/>
                <a:gd name="connsiteY6" fmla="*/ 691562 h 867591"/>
                <a:gd name="connsiteX7" fmla="*/ 26825 w 882846"/>
                <a:gd name="connsiteY7" fmla="*/ 691428 h 867591"/>
                <a:gd name="connsiteX8" fmla="*/ 290867 w 882846"/>
                <a:gd name="connsiteY8" fmla="*/ 675044 h 867591"/>
                <a:gd name="connsiteX9" fmla="*/ 140867 w 882846"/>
                <a:gd name="connsiteY9" fmla="*/ 285 h 867591"/>
                <a:gd name="connsiteX10" fmla="*/ 413751 w 882846"/>
                <a:gd name="connsiteY10" fmla="*/ 38585 h 867591"/>
                <a:gd name="connsiteX11" fmla="*/ 614823 w 882846"/>
                <a:gd name="connsiteY11" fmla="*/ 19435 h 867591"/>
                <a:gd name="connsiteX12" fmla="*/ 748871 w 882846"/>
                <a:gd name="connsiteY12" fmla="*/ 48160 h 867591"/>
                <a:gd name="connsiteX13" fmla="*/ 844620 w 882846"/>
                <a:gd name="connsiteY13" fmla="*/ 52947 h 867591"/>
                <a:gd name="connsiteX14" fmla="*/ 878132 w 882846"/>
                <a:gd name="connsiteY14" fmla="*/ 110396 h 867591"/>
                <a:gd name="connsiteX15" fmla="*/ 878013 w 882846"/>
                <a:gd name="connsiteY15" fmla="*/ 110427 h 867591"/>
                <a:gd name="connsiteX16" fmla="*/ 878013 w 882846"/>
                <a:gd name="connsiteY16" fmla="*/ 199935 h 867591"/>
                <a:gd name="connsiteX17" fmla="*/ 878014 w 882846"/>
                <a:gd name="connsiteY17" fmla="*/ 199935 h 867591"/>
                <a:gd name="connsiteX18" fmla="*/ 878014 w 882846"/>
                <a:gd name="connsiteY18" fmla="*/ 444443 h 867591"/>
                <a:gd name="connsiteX19" fmla="*/ 867854 w 882846"/>
                <a:gd name="connsiteY19" fmla="*/ 442221 h 867591"/>
                <a:gd name="connsiteX20" fmla="*/ 738176 w 882846"/>
                <a:gd name="connsiteY20" fmla="*/ 443930 h 867591"/>
                <a:gd name="connsiteX21" fmla="*/ 654273 w 882846"/>
                <a:gd name="connsiteY21" fmla="*/ 438321 h 867591"/>
                <a:gd name="connsiteX22" fmla="*/ 369936 w 882846"/>
                <a:gd name="connsiteY22" fmla="*/ 455150 h 867591"/>
                <a:gd name="connsiteX23" fmla="*/ 57630 w 882846"/>
                <a:gd name="connsiteY23" fmla="*/ 449540 h 867591"/>
                <a:gd name="connsiteX24" fmla="*/ 13676 w 882846"/>
                <a:gd name="connsiteY24" fmla="*/ 438452 h 867591"/>
                <a:gd name="connsiteX25" fmla="*/ 1 w 882846"/>
                <a:gd name="connsiteY25" fmla="*/ 430818 h 867591"/>
                <a:gd name="connsiteX26" fmla="*/ 1 w 882846"/>
                <a:gd name="connsiteY26" fmla="*/ 257401 h 867591"/>
                <a:gd name="connsiteX27" fmla="*/ 0 w 882846"/>
                <a:gd name="connsiteY27" fmla="*/ 257401 h 867591"/>
                <a:gd name="connsiteX28" fmla="*/ 0 w 882846"/>
                <a:gd name="connsiteY28" fmla="*/ 87378 h 867591"/>
                <a:gd name="connsiteX29" fmla="*/ 1818 w 882846"/>
                <a:gd name="connsiteY29" fmla="*/ 87378 h 867591"/>
                <a:gd name="connsiteX30" fmla="*/ 1957 w 882846"/>
                <a:gd name="connsiteY30" fmla="*/ 84290 h 867591"/>
                <a:gd name="connsiteX31" fmla="*/ 11606 w 882846"/>
                <a:gd name="connsiteY31" fmla="*/ 62522 h 867591"/>
                <a:gd name="connsiteX32" fmla="*/ 140867 w 882846"/>
                <a:gd name="connsiteY32" fmla="*/ 285 h 86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846" h="867591">
                  <a:moveTo>
                    <a:pt x="290867" y="675044"/>
                  </a:moveTo>
                  <a:cubicBezTo>
                    <a:pt x="392663" y="675044"/>
                    <a:pt x="493871" y="687401"/>
                    <a:pt x="576838" y="689166"/>
                  </a:cubicBezTo>
                  <a:lnTo>
                    <a:pt x="788668" y="685635"/>
                  </a:lnTo>
                  <a:lnTo>
                    <a:pt x="878014" y="691912"/>
                  </a:lnTo>
                  <a:lnTo>
                    <a:pt x="878014" y="867591"/>
                  </a:lnTo>
                  <a:lnTo>
                    <a:pt x="1" y="867591"/>
                  </a:lnTo>
                  <a:lnTo>
                    <a:pt x="1" y="691562"/>
                  </a:lnTo>
                  <a:lnTo>
                    <a:pt x="26825" y="691428"/>
                  </a:lnTo>
                  <a:cubicBezTo>
                    <a:pt x="102427" y="688945"/>
                    <a:pt x="214520" y="675044"/>
                    <a:pt x="290867" y="675044"/>
                  </a:cubicBezTo>
                  <a:close/>
                  <a:moveTo>
                    <a:pt x="140867" y="285"/>
                  </a:moveTo>
                  <a:cubicBezTo>
                    <a:pt x="207891" y="-3704"/>
                    <a:pt x="334759" y="35393"/>
                    <a:pt x="413751" y="38585"/>
                  </a:cubicBezTo>
                  <a:cubicBezTo>
                    <a:pt x="492743" y="41777"/>
                    <a:pt x="558970" y="17839"/>
                    <a:pt x="614823" y="19435"/>
                  </a:cubicBezTo>
                  <a:cubicBezTo>
                    <a:pt x="670676" y="21031"/>
                    <a:pt x="710572" y="42575"/>
                    <a:pt x="748871" y="48160"/>
                  </a:cubicBezTo>
                  <a:cubicBezTo>
                    <a:pt x="787171" y="53745"/>
                    <a:pt x="823076" y="42574"/>
                    <a:pt x="844620" y="52947"/>
                  </a:cubicBezTo>
                  <a:cubicBezTo>
                    <a:pt x="866164" y="63320"/>
                    <a:pt x="894090" y="98427"/>
                    <a:pt x="878132" y="110396"/>
                  </a:cubicBezTo>
                  <a:lnTo>
                    <a:pt x="878013" y="110427"/>
                  </a:lnTo>
                  <a:lnTo>
                    <a:pt x="878013" y="199935"/>
                  </a:lnTo>
                  <a:lnTo>
                    <a:pt x="878014" y="199935"/>
                  </a:lnTo>
                  <a:lnTo>
                    <a:pt x="878014" y="444443"/>
                  </a:lnTo>
                  <a:lnTo>
                    <a:pt x="867854" y="442221"/>
                  </a:lnTo>
                  <a:cubicBezTo>
                    <a:pt x="827031" y="438847"/>
                    <a:pt x="769057" y="445333"/>
                    <a:pt x="738176" y="443930"/>
                  </a:cubicBezTo>
                  <a:cubicBezTo>
                    <a:pt x="738176" y="443930"/>
                    <a:pt x="715646" y="436451"/>
                    <a:pt x="654273" y="438321"/>
                  </a:cubicBezTo>
                  <a:cubicBezTo>
                    <a:pt x="592900" y="440191"/>
                    <a:pt x="469376" y="453280"/>
                    <a:pt x="369936" y="455150"/>
                  </a:cubicBezTo>
                  <a:cubicBezTo>
                    <a:pt x="270495" y="457020"/>
                    <a:pt x="127549" y="455150"/>
                    <a:pt x="57630" y="449540"/>
                  </a:cubicBezTo>
                  <a:cubicBezTo>
                    <a:pt x="40150" y="448138"/>
                    <a:pt x="25730" y="443755"/>
                    <a:pt x="13676" y="438452"/>
                  </a:cubicBezTo>
                  <a:lnTo>
                    <a:pt x="1" y="430818"/>
                  </a:lnTo>
                  <a:lnTo>
                    <a:pt x="1" y="257401"/>
                  </a:lnTo>
                  <a:lnTo>
                    <a:pt x="0" y="257401"/>
                  </a:lnTo>
                  <a:lnTo>
                    <a:pt x="0" y="87378"/>
                  </a:lnTo>
                  <a:lnTo>
                    <a:pt x="1818" y="87378"/>
                  </a:lnTo>
                  <a:lnTo>
                    <a:pt x="1957" y="84290"/>
                  </a:lnTo>
                  <a:cubicBezTo>
                    <a:pt x="3976" y="76236"/>
                    <a:pt x="7417" y="68706"/>
                    <a:pt x="11606" y="62522"/>
                  </a:cubicBezTo>
                  <a:cubicBezTo>
                    <a:pt x="28362" y="37787"/>
                    <a:pt x="73843" y="4274"/>
                    <a:pt x="140867" y="28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3010678-CB40-AF4E-9AF2-A2C984C8818B}"/>
                </a:ext>
              </a:extLst>
            </p:cNvPr>
            <p:cNvSpPr/>
            <p:nvPr/>
          </p:nvSpPr>
          <p:spPr>
            <a:xfrm>
              <a:off x="4522463" y="1851998"/>
              <a:ext cx="198735" cy="23587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A55E7AC-75D7-6947-9FBE-78896D0A7AFB}"/>
                </a:ext>
              </a:extLst>
            </p:cNvPr>
            <p:cNvSpPr/>
            <p:nvPr/>
          </p:nvSpPr>
          <p:spPr>
            <a:xfrm>
              <a:off x="4134897" y="1779697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F71FACA-2485-8349-8DAE-CB3039B03093}"/>
                </a:ext>
              </a:extLst>
            </p:cNvPr>
            <p:cNvSpPr/>
            <p:nvPr/>
          </p:nvSpPr>
          <p:spPr>
            <a:xfrm>
              <a:off x="4425356" y="1787234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28EBF71-7481-9340-A95A-C6BF291C76C9}"/>
                </a:ext>
              </a:extLst>
            </p:cNvPr>
            <p:cNvSpPr/>
            <p:nvPr/>
          </p:nvSpPr>
          <p:spPr>
            <a:xfrm>
              <a:off x="4525181" y="1782446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223EBFB-F0A6-D04A-9652-8F2D73E186BE}"/>
                </a:ext>
              </a:extLst>
            </p:cNvPr>
            <p:cNvSpPr/>
            <p:nvPr/>
          </p:nvSpPr>
          <p:spPr>
            <a:xfrm>
              <a:off x="4625006" y="1775841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E73AE16F-037B-B04B-96BF-48E24FD2D313}"/>
                </a:ext>
              </a:extLst>
            </p:cNvPr>
            <p:cNvSpPr/>
            <p:nvPr/>
          </p:nvSpPr>
          <p:spPr>
            <a:xfrm>
              <a:off x="4719349" y="1774763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7F8E478-8F4F-4246-9501-5B03707429FF}"/>
                </a:ext>
              </a:extLst>
            </p:cNvPr>
            <p:cNvSpPr/>
            <p:nvPr/>
          </p:nvSpPr>
          <p:spPr>
            <a:xfrm>
              <a:off x="4814387" y="1774762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2D79C7B-920E-0944-AAAA-033124A9701C}"/>
                </a:ext>
              </a:extLst>
            </p:cNvPr>
            <p:cNvSpPr/>
            <p:nvPr/>
          </p:nvSpPr>
          <p:spPr>
            <a:xfrm>
              <a:off x="4909425" y="1772944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9AFFD593-26D3-EC48-A56B-4A8A4FAC5F30}"/>
                </a:ext>
              </a:extLst>
            </p:cNvPr>
            <p:cNvSpPr/>
            <p:nvPr/>
          </p:nvSpPr>
          <p:spPr>
            <a:xfrm rot="5400000">
              <a:off x="4140830" y="1458670"/>
              <a:ext cx="659525" cy="495059"/>
            </a:xfrm>
            <a:custGeom>
              <a:avLst/>
              <a:gdLst>
                <a:gd name="connsiteX0" fmla="*/ 0 w 650995"/>
                <a:gd name="connsiteY0" fmla="*/ 495059 h 495059"/>
                <a:gd name="connsiteX1" fmla="*/ 0 w 650995"/>
                <a:gd name="connsiteY1" fmla="*/ 345461 h 495059"/>
                <a:gd name="connsiteX2" fmla="*/ 348173 w 650995"/>
                <a:gd name="connsiteY2" fmla="*/ 345461 h 495059"/>
                <a:gd name="connsiteX3" fmla="*/ 348207 w 650995"/>
                <a:gd name="connsiteY3" fmla="*/ 344173 h 495059"/>
                <a:gd name="connsiteX4" fmla="*/ 464451 w 650995"/>
                <a:gd name="connsiteY4" fmla="*/ 286757 h 495059"/>
                <a:gd name="connsiteX5" fmla="*/ 492566 w 650995"/>
                <a:gd name="connsiteY5" fmla="*/ 233070 h 495059"/>
                <a:gd name="connsiteX6" fmla="*/ 501397 w 650995"/>
                <a:gd name="connsiteY6" fmla="*/ 174079 h 495059"/>
                <a:gd name="connsiteX7" fmla="*/ 501397 w 650995"/>
                <a:gd name="connsiteY7" fmla="*/ 0 h 495059"/>
                <a:gd name="connsiteX8" fmla="*/ 650995 w 650995"/>
                <a:gd name="connsiteY8" fmla="*/ 0 h 495059"/>
                <a:gd name="connsiteX9" fmla="*/ 650995 w 650995"/>
                <a:gd name="connsiteY9" fmla="*/ 198735 h 495059"/>
                <a:gd name="connsiteX10" fmla="*/ 648289 w 650995"/>
                <a:gd name="connsiteY10" fmla="*/ 198735 h 495059"/>
                <a:gd name="connsiteX11" fmla="*/ 645911 w 650995"/>
                <a:gd name="connsiteY11" fmla="*/ 230338 h 495059"/>
                <a:gd name="connsiteX12" fmla="*/ 569526 w 650995"/>
                <a:gd name="connsiteY12" fmla="*/ 392787 h 495059"/>
                <a:gd name="connsiteX13" fmla="*/ 407089 w 650995"/>
                <a:gd name="connsiteY13" fmla="*/ 487672 h 495059"/>
                <a:gd name="connsiteX14" fmla="*/ 353664 w 650995"/>
                <a:gd name="connsiteY14" fmla="*/ 492108 h 495059"/>
                <a:gd name="connsiteX15" fmla="*/ 353664 w 650995"/>
                <a:gd name="connsiteY15" fmla="*/ 495059 h 49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0995" h="495059">
                  <a:moveTo>
                    <a:pt x="0" y="495059"/>
                  </a:moveTo>
                  <a:lnTo>
                    <a:pt x="0" y="345461"/>
                  </a:lnTo>
                  <a:lnTo>
                    <a:pt x="348173" y="345461"/>
                  </a:lnTo>
                  <a:lnTo>
                    <a:pt x="348207" y="344173"/>
                  </a:lnTo>
                  <a:cubicBezTo>
                    <a:pt x="392503" y="345719"/>
                    <a:pt x="435105" y="324676"/>
                    <a:pt x="464451" y="286757"/>
                  </a:cubicBezTo>
                  <a:cubicBezTo>
                    <a:pt x="476753" y="270862"/>
                    <a:pt x="486233" y="252630"/>
                    <a:pt x="492566" y="233070"/>
                  </a:cubicBezTo>
                  <a:lnTo>
                    <a:pt x="501397" y="174079"/>
                  </a:lnTo>
                  <a:lnTo>
                    <a:pt x="501397" y="0"/>
                  </a:lnTo>
                  <a:lnTo>
                    <a:pt x="650995" y="0"/>
                  </a:lnTo>
                  <a:lnTo>
                    <a:pt x="650995" y="198735"/>
                  </a:lnTo>
                  <a:lnTo>
                    <a:pt x="648289" y="198735"/>
                  </a:lnTo>
                  <a:lnTo>
                    <a:pt x="645911" y="230338"/>
                  </a:lnTo>
                  <a:cubicBezTo>
                    <a:pt x="635781" y="290848"/>
                    <a:pt x="609449" y="347405"/>
                    <a:pt x="569526" y="392787"/>
                  </a:cubicBezTo>
                  <a:cubicBezTo>
                    <a:pt x="525791" y="442500"/>
                    <a:pt x="468740" y="475420"/>
                    <a:pt x="407089" y="487672"/>
                  </a:cubicBezTo>
                  <a:lnTo>
                    <a:pt x="353664" y="492108"/>
                  </a:lnTo>
                  <a:lnTo>
                    <a:pt x="353664" y="49505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AFB6C78C-D317-1240-A30E-593872B50781}"/>
                </a:ext>
              </a:extLst>
            </p:cNvPr>
            <p:cNvGrpSpPr/>
            <p:nvPr/>
          </p:nvGrpSpPr>
          <p:grpSpPr>
            <a:xfrm>
              <a:off x="4245004" y="1376437"/>
              <a:ext cx="606821" cy="638201"/>
              <a:chOff x="3368103" y="1337464"/>
              <a:chExt cx="606821" cy="638201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C5698A7-F4B6-E346-87CE-43AB07313D57}"/>
                  </a:ext>
                </a:extLst>
              </p:cNvPr>
              <p:cNvSpPr/>
              <p:nvPr/>
            </p:nvSpPr>
            <p:spPr>
              <a:xfrm>
                <a:off x="3368103" y="1337464"/>
                <a:ext cx="109841" cy="348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Block Arc 207">
                <a:extLst>
                  <a:ext uri="{FF2B5EF4-FFF2-40B4-BE49-F238E27FC236}">
                    <a16:creationId xmlns:a16="http://schemas.microsoft.com/office/drawing/2014/main" id="{58974123-857F-7345-9DF3-9631F59FCE75}"/>
                  </a:ext>
                </a:extLst>
              </p:cNvPr>
              <p:cNvSpPr/>
              <p:nvPr/>
            </p:nvSpPr>
            <p:spPr>
              <a:xfrm rot="10800000">
                <a:off x="3368870" y="1380016"/>
                <a:ext cx="606054" cy="595649"/>
              </a:xfrm>
              <a:prstGeom prst="blockArc">
                <a:avLst>
                  <a:gd name="adj1" fmla="val 16326996"/>
                  <a:gd name="adj2" fmla="val 79713"/>
                  <a:gd name="adj3" fmla="val 1836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318D2E6-467B-AE41-B7E2-057E612A9B81}"/>
                  </a:ext>
                </a:extLst>
              </p:cNvPr>
              <p:cNvSpPr/>
              <p:nvPr/>
            </p:nvSpPr>
            <p:spPr>
              <a:xfrm rot="5400000">
                <a:off x="3715870" y="1798985"/>
                <a:ext cx="108764" cy="2445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C79472E-61B1-CB4D-A906-534207C92529}"/>
              </a:ext>
            </a:extLst>
          </p:cNvPr>
          <p:cNvGrpSpPr/>
          <p:nvPr/>
        </p:nvGrpSpPr>
        <p:grpSpPr>
          <a:xfrm>
            <a:off x="5093329" y="1916073"/>
            <a:ext cx="883781" cy="862716"/>
            <a:chOff x="5061055" y="1407098"/>
            <a:chExt cx="883781" cy="862716"/>
          </a:xfrm>
        </p:grpSpPr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AADC78A7-1604-E843-86B2-419F57EA5179}"/>
                </a:ext>
              </a:extLst>
            </p:cNvPr>
            <p:cNvSpPr/>
            <p:nvPr/>
          </p:nvSpPr>
          <p:spPr>
            <a:xfrm>
              <a:off x="5061055" y="1558433"/>
              <a:ext cx="883781" cy="711381"/>
            </a:xfrm>
            <a:custGeom>
              <a:avLst/>
              <a:gdLst>
                <a:gd name="connsiteX0" fmla="*/ 278113 w 883781"/>
                <a:gd name="connsiteY0" fmla="*/ 479808 h 711381"/>
                <a:gd name="connsiteX1" fmla="*/ 362360 w 883781"/>
                <a:gd name="connsiteY1" fmla="*/ 487220 h 711381"/>
                <a:gd name="connsiteX2" fmla="*/ 481805 w 883781"/>
                <a:gd name="connsiteY2" fmla="*/ 495284 h 711381"/>
                <a:gd name="connsiteX3" fmla="*/ 554419 w 883781"/>
                <a:gd name="connsiteY3" fmla="*/ 495459 h 711381"/>
                <a:gd name="connsiteX4" fmla="*/ 580908 w 883781"/>
                <a:gd name="connsiteY4" fmla="*/ 494945 h 711381"/>
                <a:gd name="connsiteX5" fmla="*/ 625085 w 883781"/>
                <a:gd name="connsiteY5" fmla="*/ 511107 h 711381"/>
                <a:gd name="connsiteX6" fmla="*/ 709817 w 883781"/>
                <a:gd name="connsiteY6" fmla="*/ 528760 h 711381"/>
                <a:gd name="connsiteX7" fmla="*/ 798080 w 883781"/>
                <a:gd name="connsiteY7" fmla="*/ 542882 h 711381"/>
                <a:gd name="connsiteX8" fmla="*/ 872221 w 883781"/>
                <a:gd name="connsiteY8" fmla="*/ 545530 h 711381"/>
                <a:gd name="connsiteX9" fmla="*/ 878013 w 883781"/>
                <a:gd name="connsiteY9" fmla="*/ 545354 h 711381"/>
                <a:gd name="connsiteX10" fmla="*/ 878013 w 883781"/>
                <a:gd name="connsiteY10" fmla="*/ 711381 h 711381"/>
                <a:gd name="connsiteX11" fmla="*/ 0 w 883781"/>
                <a:gd name="connsiteY11" fmla="*/ 711381 h 711381"/>
                <a:gd name="connsiteX12" fmla="*/ 0 w 883781"/>
                <a:gd name="connsiteY12" fmla="*/ 528356 h 711381"/>
                <a:gd name="connsiteX13" fmla="*/ 45641 w 883781"/>
                <a:gd name="connsiteY13" fmla="*/ 528980 h 711381"/>
                <a:gd name="connsiteX14" fmla="*/ 169650 w 883781"/>
                <a:gd name="connsiteY14" fmla="*/ 518168 h 711381"/>
                <a:gd name="connsiteX15" fmla="*/ 272504 w 883781"/>
                <a:gd name="connsiteY15" fmla="*/ 481098 h 711381"/>
                <a:gd name="connsiteX16" fmla="*/ 141802 w 883781"/>
                <a:gd name="connsiteY16" fmla="*/ 285 h 711381"/>
                <a:gd name="connsiteX17" fmla="*/ 414686 w 883781"/>
                <a:gd name="connsiteY17" fmla="*/ 38585 h 711381"/>
                <a:gd name="connsiteX18" fmla="*/ 615758 w 883781"/>
                <a:gd name="connsiteY18" fmla="*/ 19435 h 711381"/>
                <a:gd name="connsiteX19" fmla="*/ 689365 w 883781"/>
                <a:gd name="connsiteY19" fmla="*/ 32302 h 711381"/>
                <a:gd name="connsiteX20" fmla="*/ 732903 w 883781"/>
                <a:gd name="connsiteY20" fmla="*/ 43725 h 711381"/>
                <a:gd name="connsiteX21" fmla="*/ 878013 w 883781"/>
                <a:gd name="connsiteY21" fmla="*/ 43725 h 711381"/>
                <a:gd name="connsiteX22" fmla="*/ 878013 w 883781"/>
                <a:gd name="connsiteY22" fmla="*/ 84877 h 711381"/>
                <a:gd name="connsiteX23" fmla="*/ 883593 w 883781"/>
                <a:gd name="connsiteY23" fmla="*/ 97829 h 711381"/>
                <a:gd name="connsiteX24" fmla="*/ 879067 w 883781"/>
                <a:gd name="connsiteY24" fmla="*/ 110396 h 711381"/>
                <a:gd name="connsiteX25" fmla="*/ 878013 w 883781"/>
                <a:gd name="connsiteY25" fmla="*/ 110877 h 711381"/>
                <a:gd name="connsiteX26" fmla="*/ 878013 w 883781"/>
                <a:gd name="connsiteY26" fmla="*/ 288233 h 711381"/>
                <a:gd name="connsiteX27" fmla="*/ 867853 w 883781"/>
                <a:gd name="connsiteY27" fmla="*/ 286011 h 711381"/>
                <a:gd name="connsiteX28" fmla="*/ 738175 w 883781"/>
                <a:gd name="connsiteY28" fmla="*/ 287720 h 711381"/>
                <a:gd name="connsiteX29" fmla="*/ 654272 w 883781"/>
                <a:gd name="connsiteY29" fmla="*/ 282111 h 711381"/>
                <a:gd name="connsiteX30" fmla="*/ 369935 w 883781"/>
                <a:gd name="connsiteY30" fmla="*/ 298940 h 711381"/>
                <a:gd name="connsiteX31" fmla="*/ 57629 w 883781"/>
                <a:gd name="connsiteY31" fmla="*/ 293330 h 711381"/>
                <a:gd name="connsiteX32" fmla="*/ 13675 w 883781"/>
                <a:gd name="connsiteY32" fmla="*/ 282242 h 711381"/>
                <a:gd name="connsiteX33" fmla="*/ 0 w 883781"/>
                <a:gd name="connsiteY33" fmla="*/ 274608 h 711381"/>
                <a:gd name="connsiteX34" fmla="*/ 0 w 883781"/>
                <a:gd name="connsiteY34" fmla="*/ 43725 h 711381"/>
                <a:gd name="connsiteX35" fmla="*/ 29652 w 883781"/>
                <a:gd name="connsiteY35" fmla="*/ 43725 h 711381"/>
                <a:gd name="connsiteX36" fmla="*/ 30382 w 883781"/>
                <a:gd name="connsiteY36" fmla="*/ 42923 h 711381"/>
                <a:gd name="connsiteX37" fmla="*/ 141802 w 883781"/>
                <a:gd name="connsiteY37" fmla="*/ 285 h 71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3781" h="711381">
                  <a:moveTo>
                    <a:pt x="278113" y="479808"/>
                  </a:moveTo>
                  <a:lnTo>
                    <a:pt x="362360" y="487220"/>
                  </a:lnTo>
                  <a:cubicBezTo>
                    <a:pt x="398873" y="490843"/>
                    <a:pt x="438688" y="494349"/>
                    <a:pt x="481805" y="495284"/>
                  </a:cubicBezTo>
                  <a:cubicBezTo>
                    <a:pt x="503363" y="495752"/>
                    <a:pt x="528175" y="495752"/>
                    <a:pt x="554419" y="495459"/>
                  </a:cubicBezTo>
                  <a:lnTo>
                    <a:pt x="580908" y="494945"/>
                  </a:lnTo>
                  <a:lnTo>
                    <a:pt x="625085" y="511107"/>
                  </a:lnTo>
                  <a:cubicBezTo>
                    <a:pt x="656859" y="519345"/>
                    <a:pt x="680984" y="523464"/>
                    <a:pt x="709817" y="528760"/>
                  </a:cubicBezTo>
                  <a:cubicBezTo>
                    <a:pt x="738650" y="534056"/>
                    <a:pt x="759833" y="541117"/>
                    <a:pt x="798080" y="542882"/>
                  </a:cubicBezTo>
                  <a:cubicBezTo>
                    <a:pt x="817204" y="543765"/>
                    <a:pt x="845301" y="545383"/>
                    <a:pt x="872221" y="545530"/>
                  </a:cubicBezTo>
                  <a:lnTo>
                    <a:pt x="878013" y="545354"/>
                  </a:lnTo>
                  <a:lnTo>
                    <a:pt x="878013" y="711381"/>
                  </a:lnTo>
                  <a:lnTo>
                    <a:pt x="0" y="711381"/>
                  </a:lnTo>
                  <a:lnTo>
                    <a:pt x="0" y="528356"/>
                  </a:lnTo>
                  <a:lnTo>
                    <a:pt x="45641" y="528980"/>
                  </a:lnTo>
                  <a:cubicBezTo>
                    <a:pt x="89920" y="527288"/>
                    <a:pt x="140229" y="521993"/>
                    <a:pt x="169650" y="518168"/>
                  </a:cubicBezTo>
                  <a:cubicBezTo>
                    <a:pt x="213782" y="512431"/>
                    <a:pt x="238385" y="493124"/>
                    <a:pt x="272504" y="481098"/>
                  </a:cubicBezTo>
                  <a:close/>
                  <a:moveTo>
                    <a:pt x="141802" y="285"/>
                  </a:moveTo>
                  <a:cubicBezTo>
                    <a:pt x="208826" y="-3704"/>
                    <a:pt x="335694" y="35393"/>
                    <a:pt x="414686" y="38585"/>
                  </a:cubicBezTo>
                  <a:cubicBezTo>
                    <a:pt x="493678" y="41777"/>
                    <a:pt x="559905" y="17839"/>
                    <a:pt x="615758" y="19435"/>
                  </a:cubicBezTo>
                  <a:cubicBezTo>
                    <a:pt x="643685" y="20233"/>
                    <a:pt x="667622" y="26018"/>
                    <a:pt x="689365" y="32302"/>
                  </a:cubicBezTo>
                  <a:lnTo>
                    <a:pt x="732903" y="43725"/>
                  </a:lnTo>
                  <a:lnTo>
                    <a:pt x="878013" y="43725"/>
                  </a:lnTo>
                  <a:lnTo>
                    <a:pt x="878013" y="84877"/>
                  </a:lnTo>
                  <a:lnTo>
                    <a:pt x="883593" y="97829"/>
                  </a:lnTo>
                  <a:cubicBezTo>
                    <a:pt x="884303" y="102965"/>
                    <a:pt x="883057" y="107404"/>
                    <a:pt x="879067" y="110396"/>
                  </a:cubicBezTo>
                  <a:lnTo>
                    <a:pt x="878013" y="110877"/>
                  </a:lnTo>
                  <a:lnTo>
                    <a:pt x="878013" y="288233"/>
                  </a:lnTo>
                  <a:lnTo>
                    <a:pt x="867853" y="286011"/>
                  </a:lnTo>
                  <a:cubicBezTo>
                    <a:pt x="827030" y="282637"/>
                    <a:pt x="769056" y="289123"/>
                    <a:pt x="738175" y="287720"/>
                  </a:cubicBezTo>
                  <a:cubicBezTo>
                    <a:pt x="738175" y="287720"/>
                    <a:pt x="715645" y="280241"/>
                    <a:pt x="654272" y="282111"/>
                  </a:cubicBezTo>
                  <a:cubicBezTo>
                    <a:pt x="592899" y="283981"/>
                    <a:pt x="469375" y="297070"/>
                    <a:pt x="369935" y="298940"/>
                  </a:cubicBezTo>
                  <a:cubicBezTo>
                    <a:pt x="270494" y="300810"/>
                    <a:pt x="127548" y="298940"/>
                    <a:pt x="57629" y="293330"/>
                  </a:cubicBezTo>
                  <a:cubicBezTo>
                    <a:pt x="40149" y="291928"/>
                    <a:pt x="25729" y="287545"/>
                    <a:pt x="13675" y="282242"/>
                  </a:cubicBezTo>
                  <a:lnTo>
                    <a:pt x="0" y="274608"/>
                  </a:lnTo>
                  <a:lnTo>
                    <a:pt x="0" y="43725"/>
                  </a:lnTo>
                  <a:lnTo>
                    <a:pt x="29652" y="43725"/>
                  </a:lnTo>
                  <a:lnTo>
                    <a:pt x="30382" y="42923"/>
                  </a:lnTo>
                  <a:cubicBezTo>
                    <a:pt x="53384" y="22876"/>
                    <a:pt x="91534" y="3277"/>
                    <a:pt x="141802" y="28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E4329B8D-558E-B041-8CB2-AA2EA6F2A39D}"/>
                </a:ext>
              </a:extLst>
            </p:cNvPr>
            <p:cNvSpPr/>
            <p:nvPr/>
          </p:nvSpPr>
          <p:spPr>
            <a:xfrm>
              <a:off x="5708309" y="1849158"/>
              <a:ext cx="198735" cy="23587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E57A0EC-32EE-0048-A9E9-0AAFF20057AE}"/>
                </a:ext>
              </a:extLst>
            </p:cNvPr>
            <p:cNvSpPr/>
            <p:nvPr/>
          </p:nvSpPr>
          <p:spPr>
            <a:xfrm>
              <a:off x="5083069" y="1783606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6FCCD68-BC95-5F48-8F98-E2E79DB2FDBC}"/>
                </a:ext>
              </a:extLst>
            </p:cNvPr>
            <p:cNvSpPr/>
            <p:nvPr/>
          </p:nvSpPr>
          <p:spPr>
            <a:xfrm>
              <a:off x="5178107" y="1788392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3D57FF1-E446-D74B-BD4D-C92D6E410D4A}"/>
                </a:ext>
              </a:extLst>
            </p:cNvPr>
            <p:cNvSpPr/>
            <p:nvPr/>
          </p:nvSpPr>
          <p:spPr>
            <a:xfrm>
              <a:off x="5373528" y="1791143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8313EC8A-82C0-F84D-A3C7-D0F17DEABED6}"/>
                </a:ext>
              </a:extLst>
            </p:cNvPr>
            <p:cNvSpPr/>
            <p:nvPr/>
          </p:nvSpPr>
          <p:spPr>
            <a:xfrm>
              <a:off x="5473353" y="1786355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E867EFC-3031-FE42-9A04-67341A36EFA5}"/>
                </a:ext>
              </a:extLst>
            </p:cNvPr>
            <p:cNvSpPr/>
            <p:nvPr/>
          </p:nvSpPr>
          <p:spPr>
            <a:xfrm>
              <a:off x="5573178" y="1779750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C4320D2-AA77-704B-96F8-F12B11BCE1CB}"/>
                </a:ext>
              </a:extLst>
            </p:cNvPr>
            <p:cNvSpPr/>
            <p:nvPr/>
          </p:nvSpPr>
          <p:spPr>
            <a:xfrm>
              <a:off x="5667521" y="1778672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088E080-34CF-0749-AEEB-FB5A6CE40647}"/>
                </a:ext>
              </a:extLst>
            </p:cNvPr>
            <p:cNvSpPr/>
            <p:nvPr/>
          </p:nvSpPr>
          <p:spPr>
            <a:xfrm>
              <a:off x="5762559" y="1778671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603E90A-72FB-6D4A-AEBB-0DD842CCCF1E}"/>
                </a:ext>
              </a:extLst>
            </p:cNvPr>
            <p:cNvSpPr/>
            <p:nvPr/>
          </p:nvSpPr>
          <p:spPr>
            <a:xfrm>
              <a:off x="5857597" y="1776853"/>
              <a:ext cx="64008" cy="4571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A3E097EE-2954-944C-9AAA-BCF24FF48E80}"/>
                </a:ext>
              </a:extLst>
            </p:cNvPr>
            <p:cNvSpPr/>
            <p:nvPr/>
          </p:nvSpPr>
          <p:spPr>
            <a:xfrm rot="5400000">
              <a:off x="5292364" y="1407350"/>
              <a:ext cx="473352" cy="760405"/>
            </a:xfrm>
            <a:custGeom>
              <a:avLst/>
              <a:gdLst>
                <a:gd name="connsiteX0" fmla="*/ 0 w 472610"/>
                <a:gd name="connsiteY0" fmla="*/ 759041 h 760405"/>
                <a:gd name="connsiteX1" fmla="*/ 0 w 472610"/>
                <a:gd name="connsiteY1" fmla="*/ 609443 h 760405"/>
                <a:gd name="connsiteX2" fmla="*/ 180100 w 472610"/>
                <a:gd name="connsiteY2" fmla="*/ 609443 h 760405"/>
                <a:gd name="connsiteX3" fmla="*/ 233551 w 472610"/>
                <a:gd name="connsiteY3" fmla="*/ 597777 h 760405"/>
                <a:gd name="connsiteX4" fmla="*/ 286066 w 472610"/>
                <a:gd name="connsiteY4" fmla="*/ 554270 h 760405"/>
                <a:gd name="connsiteX5" fmla="*/ 314181 w 472610"/>
                <a:gd name="connsiteY5" fmla="*/ 500583 h 760405"/>
                <a:gd name="connsiteX6" fmla="*/ 322622 w 472610"/>
                <a:gd name="connsiteY6" fmla="*/ 444198 h 760405"/>
                <a:gd name="connsiteX7" fmla="*/ 322622 w 472610"/>
                <a:gd name="connsiteY7" fmla="*/ 0 h 760405"/>
                <a:gd name="connsiteX8" fmla="*/ 472610 w 472610"/>
                <a:gd name="connsiteY8" fmla="*/ 0 h 760405"/>
                <a:gd name="connsiteX9" fmla="*/ 472610 w 472610"/>
                <a:gd name="connsiteY9" fmla="*/ 471707 h 760405"/>
                <a:gd name="connsiteX10" fmla="*/ 469493 w 472610"/>
                <a:gd name="connsiteY10" fmla="*/ 471707 h 760405"/>
                <a:gd name="connsiteX11" fmla="*/ 467526 w 472610"/>
                <a:gd name="connsiteY11" fmla="*/ 497851 h 760405"/>
                <a:gd name="connsiteX12" fmla="*/ 391140 w 472610"/>
                <a:gd name="connsiteY12" fmla="*/ 660300 h 760405"/>
                <a:gd name="connsiteX13" fmla="*/ 228704 w 472610"/>
                <a:gd name="connsiteY13" fmla="*/ 755185 h 760405"/>
                <a:gd name="connsiteX14" fmla="*/ 187012 w 472610"/>
                <a:gd name="connsiteY14" fmla="*/ 758647 h 760405"/>
                <a:gd name="connsiteX15" fmla="*/ 187012 w 472610"/>
                <a:gd name="connsiteY15" fmla="*/ 759041 h 760405"/>
                <a:gd name="connsiteX16" fmla="*/ 182269 w 472610"/>
                <a:gd name="connsiteY16" fmla="*/ 759041 h 760405"/>
                <a:gd name="connsiteX17" fmla="*/ 165842 w 472610"/>
                <a:gd name="connsiteY17" fmla="*/ 760405 h 760405"/>
                <a:gd name="connsiteX18" fmla="*/ 165879 w 472610"/>
                <a:gd name="connsiteY18" fmla="*/ 759041 h 7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2610" h="760405">
                  <a:moveTo>
                    <a:pt x="0" y="759041"/>
                  </a:moveTo>
                  <a:lnTo>
                    <a:pt x="0" y="609443"/>
                  </a:lnTo>
                  <a:lnTo>
                    <a:pt x="180100" y="609443"/>
                  </a:lnTo>
                  <a:lnTo>
                    <a:pt x="233551" y="597777"/>
                  </a:lnTo>
                  <a:cubicBezTo>
                    <a:pt x="253406" y="587970"/>
                    <a:pt x="271393" y="573229"/>
                    <a:pt x="286066" y="554270"/>
                  </a:cubicBezTo>
                  <a:cubicBezTo>
                    <a:pt x="298368" y="538375"/>
                    <a:pt x="307848" y="520143"/>
                    <a:pt x="314181" y="500583"/>
                  </a:cubicBezTo>
                  <a:lnTo>
                    <a:pt x="322622" y="444198"/>
                  </a:lnTo>
                  <a:lnTo>
                    <a:pt x="322622" y="0"/>
                  </a:lnTo>
                  <a:lnTo>
                    <a:pt x="472610" y="0"/>
                  </a:lnTo>
                  <a:lnTo>
                    <a:pt x="472610" y="471707"/>
                  </a:lnTo>
                  <a:lnTo>
                    <a:pt x="469493" y="471707"/>
                  </a:lnTo>
                  <a:lnTo>
                    <a:pt x="467526" y="497851"/>
                  </a:lnTo>
                  <a:cubicBezTo>
                    <a:pt x="457396" y="558361"/>
                    <a:pt x="431064" y="614918"/>
                    <a:pt x="391140" y="660300"/>
                  </a:cubicBezTo>
                  <a:cubicBezTo>
                    <a:pt x="347406" y="710013"/>
                    <a:pt x="290355" y="742933"/>
                    <a:pt x="228704" y="755185"/>
                  </a:cubicBezTo>
                  <a:lnTo>
                    <a:pt x="187012" y="758647"/>
                  </a:lnTo>
                  <a:lnTo>
                    <a:pt x="187012" y="759041"/>
                  </a:lnTo>
                  <a:lnTo>
                    <a:pt x="182269" y="759041"/>
                  </a:lnTo>
                  <a:lnTo>
                    <a:pt x="165842" y="760405"/>
                  </a:lnTo>
                  <a:lnTo>
                    <a:pt x="165879" y="75904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9D3880EB-9E0F-7148-987B-FB8DA1F2C768}"/>
                </a:ext>
              </a:extLst>
            </p:cNvPr>
            <p:cNvGrpSpPr/>
            <p:nvPr/>
          </p:nvGrpSpPr>
          <p:grpSpPr>
            <a:xfrm>
              <a:off x="5166739" y="1407098"/>
              <a:ext cx="754865" cy="595649"/>
              <a:chOff x="3360982" y="1373665"/>
              <a:chExt cx="754865" cy="595649"/>
            </a:xfrm>
          </p:grpSpPr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5ACF2BC5-88AB-654F-9CD5-8B37B1C2D0F4}"/>
                  </a:ext>
                </a:extLst>
              </p:cNvPr>
              <p:cNvSpPr/>
              <p:nvPr/>
            </p:nvSpPr>
            <p:spPr>
              <a:xfrm>
                <a:off x="3363390" y="1482040"/>
                <a:ext cx="109841" cy="2036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Block Arc 214">
                <a:extLst>
                  <a:ext uri="{FF2B5EF4-FFF2-40B4-BE49-F238E27FC236}">
                    <a16:creationId xmlns:a16="http://schemas.microsoft.com/office/drawing/2014/main" id="{367120D8-8C6C-5A42-B71D-511961F14016}"/>
                  </a:ext>
                </a:extLst>
              </p:cNvPr>
              <p:cNvSpPr/>
              <p:nvPr/>
            </p:nvSpPr>
            <p:spPr>
              <a:xfrm rot="10800000">
                <a:off x="3360982" y="1373665"/>
                <a:ext cx="580283" cy="595649"/>
              </a:xfrm>
              <a:prstGeom prst="blockArc">
                <a:avLst>
                  <a:gd name="adj1" fmla="val 16326996"/>
                  <a:gd name="adj2" fmla="val 21436264"/>
                  <a:gd name="adj3" fmla="val 1943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8E70B232-6070-B14B-ADE0-A0B5348C6542}"/>
                  </a:ext>
                </a:extLst>
              </p:cNvPr>
              <p:cNvSpPr/>
              <p:nvPr/>
            </p:nvSpPr>
            <p:spPr>
              <a:xfrm rot="5400000">
                <a:off x="3817807" y="1671275"/>
                <a:ext cx="109573" cy="4865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D54D730-D02D-3D4D-AC2A-552C7566EA3C}"/>
              </a:ext>
            </a:extLst>
          </p:cNvPr>
          <p:cNvSpPr/>
          <p:nvPr/>
        </p:nvSpPr>
        <p:spPr>
          <a:xfrm>
            <a:off x="3005826" y="252230"/>
            <a:ext cx="1843774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>
                <a:latin typeface="Corbel"/>
              </a:rPr>
              <a:t>TAMAÑO DE TRAQUEOSTOMÍA: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B37F304D-0AF5-DD40-A14B-2C5C596BE3AE}"/>
              </a:ext>
            </a:extLst>
          </p:cNvPr>
          <p:cNvCxnSpPr/>
          <p:nvPr/>
        </p:nvCxnSpPr>
        <p:spPr>
          <a:xfrm flipV="1">
            <a:off x="3261598" y="1794666"/>
            <a:ext cx="0" cy="259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3F11E34-E565-0943-8E99-3DCF91165188}"/>
              </a:ext>
            </a:extLst>
          </p:cNvPr>
          <p:cNvCxnSpPr/>
          <p:nvPr/>
        </p:nvCxnSpPr>
        <p:spPr>
          <a:xfrm flipV="1">
            <a:off x="3381379" y="1792877"/>
            <a:ext cx="0" cy="25960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reeform 140">
            <a:extLst>
              <a:ext uri="{FF2B5EF4-FFF2-40B4-BE49-F238E27FC236}">
                <a16:creationId xmlns:a16="http://schemas.microsoft.com/office/drawing/2014/main" id="{528B600E-CEF4-BC43-B55D-3E4A3BB0F1F5}"/>
              </a:ext>
            </a:extLst>
          </p:cNvPr>
          <p:cNvSpPr/>
          <p:nvPr/>
        </p:nvSpPr>
        <p:spPr>
          <a:xfrm rot="11670910" flipH="1" flipV="1">
            <a:off x="4421578" y="1887200"/>
            <a:ext cx="217719" cy="25291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21C2DA3-0DD9-4145-9597-88114BDA191F}"/>
              </a:ext>
            </a:extLst>
          </p:cNvPr>
          <p:cNvSpPr txBox="1"/>
          <p:nvPr/>
        </p:nvSpPr>
        <p:spPr>
          <a:xfrm>
            <a:off x="3176793" y="1386444"/>
            <a:ext cx="853778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 b="1" err="1"/>
              <a:t>Diámetro</a:t>
            </a:r>
            <a:r>
              <a:rPr lang="en-US" sz="700" b="1"/>
              <a:t> Interno </a:t>
            </a:r>
            <a:r>
              <a:rPr lang="en-US" sz="700"/>
              <a:t>(DI)es un </a:t>
            </a:r>
            <a:r>
              <a:rPr lang="en-US" sz="700" err="1"/>
              <a:t>sistema</a:t>
            </a:r>
            <a:r>
              <a:rPr lang="en-US" sz="700"/>
              <a:t> </a:t>
            </a:r>
            <a:r>
              <a:rPr lang="en-US" sz="700" err="1"/>
              <a:t>común</a:t>
            </a:r>
            <a:r>
              <a:rPr lang="en-US" sz="700"/>
              <a:t> para </a:t>
            </a:r>
            <a:r>
              <a:rPr lang="en-US" sz="700" err="1"/>
              <a:t>referir</a:t>
            </a:r>
            <a:r>
              <a:rPr lang="en-US" sz="700"/>
              <a:t> </a:t>
            </a:r>
            <a:r>
              <a:rPr lang="en-US" sz="700" err="1"/>
              <a:t>el</a:t>
            </a:r>
            <a:r>
              <a:rPr lang="en-US" sz="700"/>
              <a:t> </a:t>
            </a:r>
            <a:r>
              <a:rPr lang="en-US" sz="700" err="1"/>
              <a:t>tamaño</a:t>
            </a:r>
            <a:endParaRPr lang="en-US" sz="800">
              <a:cs typeface="Calibri" panose="020F0502020204030204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A2CA28D2-085A-2040-80DF-7F9972B8EFE6}"/>
              </a:ext>
            </a:extLst>
          </p:cNvPr>
          <p:cNvSpPr txBox="1"/>
          <p:nvPr/>
        </p:nvSpPr>
        <p:spPr>
          <a:xfrm>
            <a:off x="4037183" y="1387609"/>
            <a:ext cx="1052750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/>
              <a:t>Los </a:t>
            </a:r>
            <a:r>
              <a:rPr lang="en-US" sz="700" err="1"/>
              <a:t>tubos</a:t>
            </a:r>
            <a:r>
              <a:rPr lang="en-US" sz="700"/>
              <a:t> XLT proximal </a:t>
            </a:r>
            <a:r>
              <a:rPr lang="en-US" sz="700" err="1"/>
              <a:t>pueden</a:t>
            </a:r>
            <a:r>
              <a:rPr lang="en-US" sz="700"/>
              <a:t> </a:t>
            </a:r>
            <a:r>
              <a:rPr lang="en-US" sz="700" err="1"/>
              <a:t>utlizarse</a:t>
            </a:r>
            <a:r>
              <a:rPr lang="en-US" sz="700"/>
              <a:t> </a:t>
            </a:r>
            <a:r>
              <a:rPr lang="en-US" sz="700" err="1"/>
              <a:t>en</a:t>
            </a:r>
            <a:r>
              <a:rPr lang="en-US" sz="700"/>
              <a:t> </a:t>
            </a:r>
            <a:r>
              <a:rPr lang="en-US" sz="700" err="1"/>
              <a:t>situaciones</a:t>
            </a:r>
            <a:r>
              <a:rPr lang="en-US" sz="700"/>
              <a:t> con </a:t>
            </a:r>
            <a:r>
              <a:rPr lang="en-US" sz="700" err="1"/>
              <a:t>tejido</a:t>
            </a:r>
            <a:r>
              <a:rPr lang="en-US" sz="700"/>
              <a:t> </a:t>
            </a:r>
            <a:r>
              <a:rPr lang="en-US" sz="700" err="1"/>
              <a:t>subcutaneo</a:t>
            </a:r>
            <a:r>
              <a:rPr lang="en-US" sz="700"/>
              <a:t> </a:t>
            </a:r>
            <a:r>
              <a:rPr lang="en-US" sz="700" err="1"/>
              <a:t>abundante</a:t>
            </a:r>
            <a:r>
              <a:rPr lang="en-US" sz="700"/>
              <a:t> </a:t>
            </a:r>
            <a:r>
              <a:rPr lang="en-US" sz="700" err="1"/>
              <a:t>en</a:t>
            </a:r>
            <a:r>
              <a:rPr lang="en-US" sz="700"/>
              <a:t> </a:t>
            </a:r>
            <a:r>
              <a:rPr lang="en-US" sz="700" err="1"/>
              <a:t>el</a:t>
            </a:r>
            <a:r>
              <a:rPr lang="en-US" sz="700"/>
              <a:t> </a:t>
            </a:r>
            <a:r>
              <a:rPr lang="en-US" sz="700" err="1"/>
              <a:t>cuello</a:t>
            </a:r>
            <a:endParaRPr lang="en-US" sz="800" err="1">
              <a:cs typeface="Calibri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396737DE-4C06-0147-B4BE-6B31F3E106A2}"/>
              </a:ext>
            </a:extLst>
          </p:cNvPr>
          <p:cNvSpPr txBox="1"/>
          <p:nvPr/>
        </p:nvSpPr>
        <p:spPr>
          <a:xfrm>
            <a:off x="5195500" y="1353377"/>
            <a:ext cx="971750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00"/>
              <a:t>Los </a:t>
            </a:r>
            <a:r>
              <a:rPr lang="en-US" sz="700" err="1"/>
              <a:t>tubos</a:t>
            </a:r>
            <a:r>
              <a:rPr lang="en-US" sz="700"/>
              <a:t>  XLT </a:t>
            </a:r>
            <a:r>
              <a:rPr lang="en-US" sz="700" err="1"/>
              <a:t>distales</a:t>
            </a:r>
            <a:r>
              <a:rPr lang="en-US" sz="700"/>
              <a:t> se </a:t>
            </a:r>
            <a:r>
              <a:rPr lang="en-US" sz="700" err="1"/>
              <a:t>pueden</a:t>
            </a:r>
            <a:r>
              <a:rPr lang="en-US" sz="700"/>
              <a:t> </a:t>
            </a:r>
            <a:r>
              <a:rPr lang="en-US" sz="700" err="1"/>
              <a:t>utilizar</a:t>
            </a:r>
            <a:r>
              <a:rPr lang="en-US" sz="700"/>
              <a:t> on </a:t>
            </a:r>
            <a:r>
              <a:rPr lang="en-US" sz="700" err="1"/>
              <a:t>estenosis</a:t>
            </a:r>
            <a:r>
              <a:rPr lang="en-US" sz="700"/>
              <a:t> </a:t>
            </a:r>
            <a:r>
              <a:rPr lang="en-US" sz="700" err="1"/>
              <a:t>traqueal</a:t>
            </a:r>
            <a:r>
              <a:rPr lang="en-US" sz="700"/>
              <a:t> o </a:t>
            </a:r>
            <a:r>
              <a:rPr lang="en-US" sz="700" err="1"/>
              <a:t>traqueomalacia</a:t>
            </a:r>
            <a:endParaRPr lang="en-US" sz="800" err="1">
              <a:cs typeface="Calibri"/>
            </a:endParaRPr>
          </a:p>
        </p:txBody>
      </p:sp>
      <p:sp>
        <p:nvSpPr>
          <p:cNvPr id="237" name="Freeform 140">
            <a:extLst>
              <a:ext uri="{FF2B5EF4-FFF2-40B4-BE49-F238E27FC236}">
                <a16:creationId xmlns:a16="http://schemas.microsoft.com/office/drawing/2014/main" id="{34EB0099-31FC-A848-B9DD-0F2B939BF753}"/>
              </a:ext>
            </a:extLst>
          </p:cNvPr>
          <p:cNvSpPr/>
          <p:nvPr/>
        </p:nvSpPr>
        <p:spPr>
          <a:xfrm rot="10159979" flipV="1">
            <a:off x="5510296" y="1919601"/>
            <a:ext cx="72472" cy="44911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24F02D0A-8789-9D41-9C47-CBB2AE75DBCA}"/>
              </a:ext>
            </a:extLst>
          </p:cNvPr>
          <p:cNvSpPr/>
          <p:nvPr/>
        </p:nvSpPr>
        <p:spPr>
          <a:xfrm rot="10800000">
            <a:off x="3005826" y="2618892"/>
            <a:ext cx="3141518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78A0DFB-BF36-344C-93BD-2C84CB9B20F7}"/>
              </a:ext>
            </a:extLst>
          </p:cNvPr>
          <p:cNvSpPr txBox="1"/>
          <p:nvPr/>
        </p:nvSpPr>
        <p:spPr>
          <a:xfrm>
            <a:off x="7661838" y="2083946"/>
            <a:ext cx="87322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" b="1" err="1"/>
              <a:t>Epiglotis</a:t>
            </a:r>
            <a:endParaRPr lang="en-US" sz="800" err="1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57B4608-C051-E64E-BD9B-7704A5CB03FB}"/>
              </a:ext>
            </a:extLst>
          </p:cNvPr>
          <p:cNvSpPr txBox="1"/>
          <p:nvPr/>
        </p:nvSpPr>
        <p:spPr>
          <a:xfrm>
            <a:off x="-42672" y="3249469"/>
            <a:ext cx="34034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/>
              <a:t>Se pueden categorizar en tres emergecias:  </a:t>
            </a:r>
            <a:r>
              <a:rPr lang="en-US" sz="800">
                <a:solidFill>
                  <a:srgbClr val="000000"/>
                </a:solidFill>
              </a:rPr>
              <a:t>DECANULACION ACCIDENTAL, OBSTRUCCIÓN Y SANGRADO</a:t>
            </a:r>
            <a:r>
              <a:rPr lang="en-US" sz="800"/>
              <a:t>. El intervalo de la emergencia es </a:t>
            </a:r>
            <a:r>
              <a:rPr lang="en-US" sz="800" err="1"/>
              <a:t>también</a:t>
            </a:r>
            <a:r>
              <a:rPr lang="en-US" sz="800"/>
              <a:t> </a:t>
            </a:r>
            <a:r>
              <a:rPr lang="en-US" sz="800" err="1"/>
              <a:t>importante</a:t>
            </a:r>
            <a:r>
              <a:rPr lang="en-US" sz="800"/>
              <a:t>, </a:t>
            </a:r>
            <a:r>
              <a:rPr lang="en-US" sz="800" err="1"/>
              <a:t>ya</a:t>
            </a:r>
            <a:r>
              <a:rPr lang="en-US" sz="800"/>
              <a:t> que </a:t>
            </a:r>
            <a:r>
              <a:rPr lang="en-US" sz="800" err="1"/>
              <a:t>el</a:t>
            </a:r>
            <a:r>
              <a:rPr lang="en-US" sz="800"/>
              <a:t> </a:t>
            </a:r>
            <a:r>
              <a:rPr lang="en-US" sz="800" err="1"/>
              <a:t>abordaje</a:t>
            </a:r>
            <a:r>
              <a:rPr lang="en-US" sz="800"/>
              <a:t> es </a:t>
            </a:r>
            <a:r>
              <a:rPr lang="en-US" sz="800" err="1"/>
              <a:t>diferente</a:t>
            </a:r>
            <a:r>
              <a:rPr lang="en-US" sz="800"/>
              <a:t> entre los 7-14 días de la </a:t>
            </a:r>
            <a:r>
              <a:rPr lang="en-US" sz="800" err="1"/>
              <a:t>traquestomía</a:t>
            </a:r>
            <a:r>
              <a:rPr lang="en-US" sz="800"/>
              <a:t> </a:t>
            </a:r>
            <a:r>
              <a:rPr lang="en-US" sz="800" err="1"/>
              <a:t>comparada</a:t>
            </a:r>
            <a:r>
              <a:rPr lang="en-US" sz="800"/>
              <a:t> con </a:t>
            </a:r>
            <a:r>
              <a:rPr lang="en-US" sz="800" err="1"/>
              <a:t>eventos</a:t>
            </a:r>
            <a:r>
              <a:rPr lang="en-US" sz="800"/>
              <a:t> mas </a:t>
            </a:r>
            <a:r>
              <a:rPr lang="en-US" sz="800" err="1"/>
              <a:t>tardíos</a:t>
            </a:r>
            <a:r>
              <a:rPr lang="en-US" sz="800"/>
              <a:t>.</a:t>
            </a:r>
            <a:endParaRPr lang="en-US" sz="800">
              <a:cs typeface="Calibri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818F40F-F4F5-B64B-A51C-780B48C2BA0F}"/>
              </a:ext>
            </a:extLst>
          </p:cNvPr>
          <p:cNvSpPr/>
          <p:nvPr/>
        </p:nvSpPr>
        <p:spPr>
          <a:xfrm>
            <a:off x="-60184" y="3102437"/>
            <a:ext cx="3150221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>
                <a:latin typeface="Corbel"/>
              </a:rPr>
              <a:t>ABORDAJE DE LAS  EMERGENCIAS DE TRAQUEOSTOMIA: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BDE6456-D5B0-7A4A-8269-2AED24B7AC4E}"/>
              </a:ext>
            </a:extLst>
          </p:cNvPr>
          <p:cNvSpPr/>
          <p:nvPr/>
        </p:nvSpPr>
        <p:spPr>
          <a:xfrm>
            <a:off x="677278" y="4234250"/>
            <a:ext cx="1320939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Corbel"/>
              </a:rPr>
              <a:t>DECANULACION</a:t>
            </a:r>
            <a:endParaRPr lang="en-US" sz="1200" b="1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C539CFE-90A0-2949-8025-4CD688DFA7E2}"/>
              </a:ext>
            </a:extLst>
          </p:cNvPr>
          <p:cNvSpPr/>
          <p:nvPr/>
        </p:nvSpPr>
        <p:spPr>
          <a:xfrm>
            <a:off x="3526479" y="4234250"/>
            <a:ext cx="1220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OBSTRUCCION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91DB1FB-A011-7C4C-A9CC-174F7FDAD2EA}"/>
              </a:ext>
            </a:extLst>
          </p:cNvPr>
          <p:cNvSpPr/>
          <p:nvPr/>
        </p:nvSpPr>
        <p:spPr>
          <a:xfrm rot="16200000">
            <a:off x="-524137" y="4825297"/>
            <a:ext cx="1265090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>
                <a:latin typeface="Corbel"/>
              </a:rPr>
              <a:t>TEMPRANA </a:t>
            </a:r>
            <a:r>
              <a:rPr lang="en-US" sz="900">
                <a:latin typeface="Corbel"/>
              </a:rPr>
              <a:t>(&lt;14 días)</a:t>
            </a:r>
            <a:endParaRPr lang="en-US" sz="900" b="1">
              <a:latin typeface="Corbel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9980114-442A-3C40-BA8C-99D164E9A5A1}"/>
              </a:ext>
            </a:extLst>
          </p:cNvPr>
          <p:cNvSpPr/>
          <p:nvPr/>
        </p:nvSpPr>
        <p:spPr>
          <a:xfrm rot="16200000">
            <a:off x="-434311" y="6007359"/>
            <a:ext cx="1064715" cy="2308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900" b="1">
                <a:latin typeface="Corbel"/>
              </a:rPr>
              <a:t>TARDIA </a:t>
            </a:r>
            <a:r>
              <a:rPr lang="en-US" sz="900">
                <a:latin typeface="Corbel"/>
              </a:rPr>
              <a:t>(&gt;14 días)</a:t>
            </a:r>
            <a:endParaRPr lang="en-US" sz="900" b="1">
              <a:latin typeface="Corbel"/>
            </a:endParaRP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B8440DA5-FD8A-2140-9390-F741CB8BFEB3}"/>
              </a:ext>
            </a:extLst>
          </p:cNvPr>
          <p:cNvSpPr/>
          <p:nvPr/>
        </p:nvSpPr>
        <p:spPr>
          <a:xfrm>
            <a:off x="5680582" y="4683899"/>
            <a:ext cx="3403916" cy="2145476"/>
          </a:xfrm>
          <a:prstGeom prst="roundRect">
            <a:avLst>
              <a:gd name="adj" fmla="val 5214"/>
            </a:avLst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BF803C-1227-5346-87C1-A2A3B3CEE2A8}"/>
              </a:ext>
            </a:extLst>
          </p:cNvPr>
          <p:cNvSpPr txBox="1"/>
          <p:nvPr/>
        </p:nvSpPr>
        <p:spPr>
          <a:xfrm>
            <a:off x="5592053" y="4907937"/>
            <a:ext cx="366194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0325" lvl="1"/>
            <a:r>
              <a:rPr lang="en-US" sz="800" b="1" dirty="0" err="1"/>
              <a:t>Temprano</a:t>
            </a:r>
            <a:r>
              <a:rPr lang="en-US" sz="800" b="1" dirty="0"/>
              <a:t> </a:t>
            </a:r>
            <a:r>
              <a:rPr lang="en-US" sz="800" dirty="0"/>
              <a:t>(&lt;7-14 días)</a:t>
            </a:r>
            <a:endParaRPr lang="en-US" sz="800" b="1" dirty="0">
              <a:cs typeface="Calibri"/>
            </a:endParaRPr>
          </a:p>
          <a:p>
            <a:pPr marL="60325" lvl="1"/>
            <a:r>
              <a:rPr lang="en-US" sz="800" dirty="0" err="1"/>
              <a:t>Muy</a:t>
            </a:r>
            <a:r>
              <a:rPr lang="en-US" sz="800" dirty="0"/>
              <a:t> </a:t>
            </a:r>
            <a:r>
              <a:rPr lang="en-US" sz="800" dirty="0" err="1"/>
              <a:t>común</a:t>
            </a:r>
            <a:r>
              <a:rPr lang="en-US" sz="800" dirty="0"/>
              <a:t>  </a:t>
            </a:r>
            <a:r>
              <a:rPr lang="en-US" sz="800" dirty="0" err="1"/>
              <a:t>en</a:t>
            </a:r>
            <a:r>
              <a:rPr lang="en-US" sz="800" dirty="0"/>
              <a:t> el sitio </a:t>
            </a:r>
            <a:r>
              <a:rPr lang="en-US" sz="800" dirty="0" err="1"/>
              <a:t>quirúrgico</a:t>
            </a:r>
            <a:r>
              <a:rPr lang="en-US" sz="800" dirty="0"/>
              <a:t>, por </a:t>
            </a:r>
            <a:r>
              <a:rPr lang="en-US" sz="800" dirty="0" err="1"/>
              <a:t>exceso</a:t>
            </a:r>
            <a:r>
              <a:rPr lang="en-US" sz="800" dirty="0"/>
              <a:t> de </a:t>
            </a:r>
            <a:r>
              <a:rPr lang="en-US" sz="800" dirty="0" err="1"/>
              <a:t>succión</a:t>
            </a:r>
            <a:r>
              <a:rPr lang="en-US" sz="800" dirty="0"/>
              <a:t>-trauma o por </a:t>
            </a:r>
            <a:r>
              <a:rPr lang="en-US" sz="800" dirty="0" err="1"/>
              <a:t>traqeuitis</a:t>
            </a:r>
            <a:r>
              <a:rPr lang="en-US" sz="800" dirty="0"/>
              <a:t>. </a:t>
            </a:r>
            <a:r>
              <a:rPr lang="en-US" sz="800" dirty="0" err="1"/>
              <a:t>Considerar</a:t>
            </a:r>
            <a:r>
              <a:rPr lang="en-US" sz="800" dirty="0"/>
              <a:t> </a:t>
            </a:r>
            <a:r>
              <a:rPr lang="en-US" sz="800" dirty="0" err="1"/>
              <a:t>sangrado</a:t>
            </a:r>
            <a:r>
              <a:rPr lang="en-US" sz="800" dirty="0"/>
              <a:t> o </a:t>
            </a:r>
            <a:r>
              <a:rPr lang="en-US" sz="800" dirty="0" err="1"/>
              <a:t>hemoptisis</a:t>
            </a:r>
            <a:r>
              <a:rPr lang="en-US" sz="800" dirty="0"/>
              <a:t> de </a:t>
            </a:r>
            <a:r>
              <a:rPr lang="en-US" sz="800" dirty="0" err="1"/>
              <a:t>vías</a:t>
            </a:r>
            <a:r>
              <a:rPr lang="en-US" sz="800" dirty="0"/>
              <a:t> </a:t>
            </a:r>
            <a:r>
              <a:rPr lang="en-US" sz="800" dirty="0" err="1"/>
              <a:t>aéreas</a:t>
            </a:r>
            <a:r>
              <a:rPr lang="en-US" sz="800" dirty="0"/>
              <a:t> </a:t>
            </a:r>
            <a:r>
              <a:rPr lang="en-US" sz="800" dirty="0" err="1"/>
              <a:t>inferiores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Tx: </a:t>
            </a:r>
            <a:r>
              <a:rPr lang="en-US" sz="800" dirty="0" err="1">
                <a:sym typeface="Wingdings" panose="05000000000000000000" pitchFamily="2" charset="2"/>
              </a:rPr>
              <a:t>Presión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directa</a:t>
            </a:r>
            <a:r>
              <a:rPr lang="en-US" sz="800" dirty="0">
                <a:sym typeface="Wingdings" panose="05000000000000000000" pitchFamily="2" charset="2"/>
              </a:rPr>
              <a:t>,, </a:t>
            </a:r>
            <a:r>
              <a:rPr lang="en-US" sz="800" dirty="0" err="1">
                <a:sym typeface="Wingdings" panose="05000000000000000000" pitchFamily="2" charset="2"/>
              </a:rPr>
              <a:t>sutura</a:t>
            </a:r>
            <a:r>
              <a:rPr lang="en-US" sz="800" dirty="0">
                <a:sym typeface="Wingdings" panose="05000000000000000000" pitchFamily="2" charset="2"/>
              </a:rPr>
              <a:t> superficial, </a:t>
            </a:r>
            <a:r>
              <a:rPr lang="en-US" sz="800" dirty="0" err="1">
                <a:sym typeface="Wingdings" panose="05000000000000000000" pitchFamily="2" charset="2"/>
              </a:rPr>
              <a:t>tratamiento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tópico</a:t>
            </a:r>
            <a:r>
              <a:rPr lang="en-US" sz="800" dirty="0">
                <a:sym typeface="Wingdings" panose="05000000000000000000" pitchFamily="2" charset="2"/>
              </a:rPr>
              <a:t> con </a:t>
            </a:r>
            <a:r>
              <a:rPr lang="en-US" sz="800" dirty="0" err="1">
                <a:sym typeface="Wingdings" panose="05000000000000000000" pitchFamily="2" charset="2"/>
              </a:rPr>
              <a:t>nitrato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plata</a:t>
            </a:r>
            <a:endParaRPr lang="en-US" sz="800" dirty="0">
              <a:cs typeface="Calibri"/>
            </a:endParaRPr>
          </a:p>
          <a:p>
            <a:pPr marL="60325" lvl="1"/>
            <a:endParaRPr lang="en-US" sz="800" b="1" dirty="0">
              <a:sym typeface="Wingdings" panose="05000000000000000000" pitchFamily="2" charset="2"/>
            </a:endParaRPr>
          </a:p>
          <a:p>
            <a:pPr marL="60325" lvl="1"/>
            <a:r>
              <a:rPr lang="en-US" sz="800" b="1" dirty="0" err="1">
                <a:sym typeface="Wingdings" panose="05000000000000000000" pitchFamily="2" charset="2"/>
              </a:rPr>
              <a:t>Tardío</a:t>
            </a:r>
            <a:r>
              <a:rPr lang="en-US" sz="800" b="1" dirty="0">
                <a:sym typeface="Wingdings" panose="05000000000000000000" pitchFamily="2" charset="2"/>
              </a:rPr>
              <a:t> </a:t>
            </a:r>
            <a:r>
              <a:rPr lang="en-US" sz="800" dirty="0">
                <a:sym typeface="Wingdings" panose="05000000000000000000" pitchFamily="2" charset="2"/>
              </a:rPr>
              <a:t>(&gt;7-14d)</a:t>
            </a:r>
            <a:endParaRPr lang="en-US" sz="800" b="1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El </a:t>
            </a:r>
            <a:r>
              <a:rPr lang="en-US" sz="800" dirty="0" err="1">
                <a:sym typeface="Wingdings" panose="05000000000000000000" pitchFamily="2" charset="2"/>
              </a:rPr>
              <a:t>sangrado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tardío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puede</a:t>
            </a:r>
            <a:r>
              <a:rPr lang="en-US" sz="800" dirty="0">
                <a:sym typeface="Wingdings" panose="05000000000000000000" pitchFamily="2" charset="2"/>
              </a:rPr>
              <a:t> </a:t>
            </a:r>
            <a:r>
              <a:rPr lang="en-US" sz="800" dirty="0" err="1">
                <a:sym typeface="Wingdings" panose="05000000000000000000" pitchFamily="2" charset="2"/>
              </a:rPr>
              <a:t>suceder</a:t>
            </a:r>
            <a:r>
              <a:rPr lang="en-US" sz="800" dirty="0">
                <a:sym typeface="Wingdings" panose="05000000000000000000" pitchFamily="2" charset="2"/>
              </a:rPr>
              <a:t> por las </a:t>
            </a:r>
            <a:r>
              <a:rPr lang="en-US" sz="800" dirty="0" err="1">
                <a:sym typeface="Wingdings" panose="05000000000000000000" pitchFamily="2" charset="2"/>
              </a:rPr>
              <a:t>condiciones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mencionadas</a:t>
            </a:r>
            <a:r>
              <a:rPr lang="en-US" sz="800" dirty="0">
                <a:sym typeface="Wingdings" panose="05000000000000000000" pitchFamily="2" charset="2"/>
              </a:rPr>
              <a:t> </a:t>
            </a:r>
            <a:r>
              <a:rPr lang="en-US" sz="800" dirty="0" err="1">
                <a:sym typeface="Wingdings" panose="05000000000000000000" pitchFamily="2" charset="2"/>
              </a:rPr>
              <a:t>arriba</a:t>
            </a:r>
            <a:r>
              <a:rPr lang="en-US" sz="800" dirty="0">
                <a:sym typeface="Wingdings" panose="05000000000000000000" pitchFamily="2" charset="2"/>
              </a:rPr>
              <a:t> o </a:t>
            </a:r>
            <a:r>
              <a:rPr lang="en-US" sz="800" dirty="0" err="1">
                <a:sym typeface="Wingdings" panose="05000000000000000000" pitchFamily="2" charset="2"/>
              </a:rPr>
              <a:t>desarrollo</a:t>
            </a:r>
            <a:r>
              <a:rPr lang="en-US" sz="800" dirty="0">
                <a:sym typeface="Wingdings" panose="05000000000000000000" pitchFamily="2" charset="2"/>
              </a:rPr>
              <a:t> de una </a:t>
            </a:r>
            <a:r>
              <a:rPr lang="en-US" sz="800" dirty="0" err="1">
                <a:sym typeface="Wingdings" panose="05000000000000000000" pitchFamily="2" charset="2"/>
              </a:rPr>
              <a:t>fístula</a:t>
            </a:r>
            <a:r>
              <a:rPr lang="en-US" sz="800" dirty="0">
                <a:sym typeface="Wingdings" panose="05000000000000000000" pitchFamily="2" charset="2"/>
              </a:rPr>
              <a:t> </a:t>
            </a:r>
            <a:r>
              <a:rPr lang="en-US" sz="800" dirty="0" err="1">
                <a:sym typeface="Wingdings" panose="05000000000000000000" pitchFamily="2" charset="2"/>
              </a:rPr>
              <a:t>traqueo-innominada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en-US" sz="800" dirty="0" err="1">
                <a:sym typeface="Wingdings" panose="05000000000000000000" pitchFamily="2" charset="2"/>
              </a:rPr>
              <a:t>erosión</a:t>
            </a:r>
            <a:r>
              <a:rPr lang="en-US" sz="800" dirty="0">
                <a:sym typeface="Wingdings" panose="05000000000000000000" pitchFamily="2" charset="2"/>
              </a:rPr>
              <a:t> de la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causando</a:t>
            </a:r>
            <a:r>
              <a:rPr lang="en-US" sz="800" dirty="0">
                <a:sym typeface="Wingdings" panose="05000000000000000000" pitchFamily="2" charset="2"/>
              </a:rPr>
              <a:t> un fistula entre la arteria </a:t>
            </a:r>
            <a:r>
              <a:rPr lang="en-US" sz="800" dirty="0" err="1">
                <a:sym typeface="Wingdings" panose="05000000000000000000" pitchFamily="2" charset="2"/>
              </a:rPr>
              <a:t>innominada</a:t>
            </a:r>
            <a:r>
              <a:rPr lang="en-US" sz="800" dirty="0">
                <a:sym typeface="Wingdings" panose="05000000000000000000" pitchFamily="2" charset="2"/>
              </a:rPr>
              <a:t> y la </a:t>
            </a:r>
            <a:r>
              <a:rPr lang="en-US" sz="800" dirty="0" err="1">
                <a:sym typeface="Wingdings" panose="05000000000000000000" pitchFamily="2" charset="2"/>
              </a:rPr>
              <a:t>tráquea</a:t>
            </a:r>
            <a:r>
              <a:rPr lang="en-US" sz="800" dirty="0">
                <a:sym typeface="Wingdings" panose="05000000000000000000" pitchFamily="2" charset="2"/>
              </a:rPr>
              <a:t>. </a:t>
            </a:r>
            <a:r>
              <a:rPr lang="en-US" sz="800" dirty="0" err="1">
                <a:sym typeface="Wingdings" panose="05000000000000000000" pitchFamily="2" charset="2"/>
              </a:rPr>
              <a:t>Buscar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pulsaciones</a:t>
            </a:r>
            <a:r>
              <a:rPr lang="en-US" sz="800" dirty="0">
                <a:sym typeface="Wingdings" panose="05000000000000000000" pitchFamily="2" charset="2"/>
              </a:rPr>
              <a:t> </a:t>
            </a:r>
            <a:r>
              <a:rPr lang="en-US" sz="800" dirty="0" err="1">
                <a:sym typeface="Wingdings" panose="05000000000000000000" pitchFamily="2" charset="2"/>
              </a:rPr>
              <a:t>en</a:t>
            </a:r>
            <a:r>
              <a:rPr lang="en-US" sz="800" dirty="0">
                <a:sym typeface="Wingdings" panose="05000000000000000000" pitchFamily="2" charset="2"/>
              </a:rPr>
              <a:t> el </a:t>
            </a:r>
            <a:r>
              <a:rPr lang="en-US" sz="800" dirty="0" err="1">
                <a:sym typeface="Wingdings" panose="05000000000000000000" pitchFamily="2" charset="2"/>
              </a:rPr>
              <a:t>tubo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traqueostomía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 err="1">
                <a:sym typeface="Wingdings" panose="05000000000000000000" pitchFamily="2" charset="2"/>
              </a:rPr>
              <a:t>Esto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puede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resultar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en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hemorragia</a:t>
            </a:r>
            <a:r>
              <a:rPr lang="en-US" sz="800" dirty="0">
                <a:sym typeface="Wingdings" panose="05000000000000000000" pitchFamily="2" charset="2"/>
              </a:rPr>
              <a:t>  mortal.</a:t>
            </a:r>
            <a:endParaRPr lang="en-US" sz="800" dirty="0">
              <a:cs typeface="Calibri"/>
            </a:endParaRPr>
          </a:p>
          <a:p>
            <a:pPr marL="60325" lvl="1"/>
            <a:r>
              <a:rPr lang="en-US" sz="800" dirty="0">
                <a:sym typeface="Wingdings" panose="05000000000000000000" pitchFamily="2" charset="2"/>
              </a:rPr>
              <a:t>• Tx: </a:t>
            </a:r>
            <a:r>
              <a:rPr lang="en-US" sz="800" dirty="0" err="1">
                <a:sym typeface="Wingdings" panose="05000000000000000000" pitchFamily="2" charset="2"/>
              </a:rPr>
              <a:t>sobre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inflar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manguito</a:t>
            </a:r>
            <a:r>
              <a:rPr lang="en-US" sz="800" dirty="0">
                <a:sym typeface="Wingdings" panose="05000000000000000000" pitchFamily="2" charset="2"/>
              </a:rPr>
              <a:t> para </a:t>
            </a:r>
            <a:r>
              <a:rPr lang="en-US" sz="800" dirty="0" err="1">
                <a:sym typeface="Wingdings" panose="05000000000000000000" pitchFamily="2" charset="2"/>
              </a:rPr>
              <a:t>causar</a:t>
            </a:r>
            <a:r>
              <a:rPr lang="en-US" sz="800" dirty="0">
                <a:sym typeface="Wingdings" panose="05000000000000000000" pitchFamily="2" charset="2"/>
              </a:rPr>
              <a:t>  </a:t>
            </a:r>
            <a:r>
              <a:rPr lang="en-US" sz="800" dirty="0" err="1">
                <a:sym typeface="Wingdings" panose="05000000000000000000" pitchFamily="2" charset="2"/>
              </a:rPr>
              <a:t>efecto</a:t>
            </a:r>
            <a:r>
              <a:rPr lang="en-US" sz="800" dirty="0">
                <a:sym typeface="Wingdings" panose="05000000000000000000" pitchFamily="2" charset="2"/>
              </a:rPr>
              <a:t> de </a:t>
            </a:r>
            <a:r>
              <a:rPr lang="en-US" sz="800" dirty="0" err="1">
                <a:sym typeface="Wingdings" panose="05000000000000000000" pitchFamily="2" charset="2"/>
              </a:rPr>
              <a:t>taponamiento</a:t>
            </a:r>
            <a:r>
              <a:rPr lang="en-US" sz="800" dirty="0">
                <a:sym typeface="Wingdings" panose="05000000000000000000" pitchFamily="2" charset="2"/>
              </a:rPr>
              <a:t>,  </a:t>
            </a:r>
            <a:r>
              <a:rPr lang="en-US" sz="800" dirty="0" err="1">
                <a:sym typeface="Wingdings" panose="05000000000000000000" pitchFamily="2" charset="2"/>
              </a:rPr>
              <a:t>ventilar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vía</a:t>
            </a:r>
            <a:r>
              <a:rPr lang="en-US" sz="800" dirty="0">
                <a:sym typeface="Wingdings" panose="05000000000000000000" pitchFamily="2" charset="2"/>
              </a:rPr>
              <a:t> </a:t>
            </a:r>
            <a:r>
              <a:rPr lang="en-US" sz="800" dirty="0" err="1">
                <a:sym typeface="Wingdings" panose="05000000000000000000" pitchFamily="2" charset="2"/>
              </a:rPr>
              <a:t>aérea</a:t>
            </a:r>
            <a:r>
              <a:rPr lang="en-US" sz="800" dirty="0">
                <a:sym typeface="Wingdings" panose="05000000000000000000" pitchFamily="2" charset="2"/>
              </a:rPr>
              <a:t> superior y remover </a:t>
            </a:r>
            <a:r>
              <a:rPr lang="en-US" sz="800" dirty="0" err="1">
                <a:sym typeface="Wingdings" panose="05000000000000000000" pitchFamily="2" charset="2"/>
              </a:rPr>
              <a:t>traqueostomia</a:t>
            </a:r>
            <a:r>
              <a:rPr lang="en-US" sz="800" dirty="0">
                <a:sym typeface="Wingdings" panose="05000000000000000000" pitchFamily="2" charset="2"/>
              </a:rPr>
              <a:t> e </a:t>
            </a:r>
            <a:r>
              <a:rPr lang="en-US" sz="800" dirty="0" err="1">
                <a:sym typeface="Wingdings" panose="05000000000000000000" pitchFamily="2" charset="2"/>
              </a:rPr>
              <a:t>intubar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en-US" sz="800" dirty="0" err="1">
                <a:sym typeface="Wingdings" panose="05000000000000000000" pitchFamily="2" charset="2"/>
              </a:rPr>
              <a:t>Insertar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dedo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en</a:t>
            </a:r>
            <a:r>
              <a:rPr lang="en-US" sz="800" dirty="0">
                <a:sym typeface="Wingdings" panose="05000000000000000000" pitchFamily="2" charset="2"/>
              </a:rPr>
              <a:t> el </a:t>
            </a:r>
            <a:r>
              <a:rPr lang="en-US" sz="800" dirty="0" err="1">
                <a:sym typeface="Wingdings" panose="05000000000000000000" pitchFamily="2" charset="2"/>
              </a:rPr>
              <a:t>estoma</a:t>
            </a:r>
            <a:r>
              <a:rPr lang="en-US" sz="800" dirty="0">
                <a:sym typeface="Wingdings" panose="05000000000000000000" pitchFamily="2" charset="2"/>
              </a:rPr>
              <a:t> y </a:t>
            </a:r>
            <a:r>
              <a:rPr lang="en-US" sz="800" dirty="0" err="1">
                <a:sym typeface="Wingdings" panose="05000000000000000000" pitchFamily="2" charset="2"/>
              </a:rPr>
              <a:t>jalar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anteriormente</a:t>
            </a:r>
            <a:r>
              <a:rPr lang="en-US" sz="800" dirty="0">
                <a:sym typeface="Wingdings" panose="05000000000000000000" pitchFamily="2" charset="2"/>
              </a:rPr>
              <a:t> para </a:t>
            </a:r>
            <a:r>
              <a:rPr lang="en-US" sz="800" dirty="0" err="1">
                <a:sym typeface="Wingdings" panose="05000000000000000000" pitchFamily="2" charset="2"/>
              </a:rPr>
              <a:t>ocluir</a:t>
            </a:r>
            <a:r>
              <a:rPr lang="en-US" sz="800" dirty="0">
                <a:sym typeface="Wingdings" panose="05000000000000000000" pitchFamily="2" charset="2"/>
              </a:rPr>
              <a:t> la arteria </a:t>
            </a:r>
            <a:r>
              <a:rPr lang="en-US" sz="800" dirty="0" err="1">
                <a:sym typeface="Wingdings" panose="05000000000000000000" pitchFamily="2" charset="2"/>
              </a:rPr>
              <a:t>innominda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en-US" sz="800" dirty="0" err="1">
                <a:sym typeface="Wingdings" panose="05000000000000000000" pitchFamily="2" charset="2"/>
              </a:rPr>
              <a:t>Manejo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quirúrgico</a:t>
            </a:r>
            <a:r>
              <a:rPr lang="en-US" sz="800" dirty="0">
                <a:sym typeface="Wingdings" panose="05000000000000000000" pitchFamily="2" charset="2"/>
              </a:rPr>
              <a:t> y/o </a:t>
            </a:r>
            <a:r>
              <a:rPr lang="en-US" sz="800" dirty="0" err="1">
                <a:sym typeface="Wingdings" panose="05000000000000000000" pitchFamily="2" charset="2"/>
              </a:rPr>
              <a:t>embolización</a:t>
            </a:r>
            <a:r>
              <a:rPr lang="en-US" sz="800" dirty="0">
                <a:sym typeface="Wingdings" panose="05000000000000000000" pitchFamily="2" charset="2"/>
              </a:rPr>
              <a:t> por </a:t>
            </a:r>
            <a:r>
              <a:rPr lang="en-US" sz="800" dirty="0" err="1">
                <a:sym typeface="Wingdings" panose="05000000000000000000" pitchFamily="2" charset="2"/>
              </a:rPr>
              <a:t>radiología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en-US" sz="800" dirty="0" err="1">
                <a:sym typeface="Wingdings" panose="05000000000000000000" pitchFamily="2" charset="2"/>
              </a:rPr>
              <a:t>intervencionsita</a:t>
            </a:r>
            <a:r>
              <a:rPr lang="en-US" sz="800" dirty="0">
                <a:sym typeface="Wingdings" panose="05000000000000000000" pitchFamily="2" charset="2"/>
              </a:rPr>
              <a:t> es </a:t>
            </a:r>
            <a:r>
              <a:rPr lang="en-US" sz="800" dirty="0" err="1">
                <a:sym typeface="Wingdings" panose="05000000000000000000" pitchFamily="2" charset="2"/>
              </a:rPr>
              <a:t>requerida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  <a:endParaRPr lang="en-US" sz="800" dirty="0">
              <a:cs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407D771-BE5E-8C4B-9ADC-C8DC92FBC557}"/>
              </a:ext>
            </a:extLst>
          </p:cNvPr>
          <p:cNvSpPr/>
          <p:nvPr/>
        </p:nvSpPr>
        <p:spPr>
          <a:xfrm>
            <a:off x="5807685" y="4653847"/>
            <a:ext cx="1007007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  <a:latin typeface="Corbel"/>
              </a:rPr>
              <a:t>SANGRADO</a:t>
            </a:r>
            <a:endParaRPr lang="en-US" sz="1200" b="1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65BB525-893C-8443-A59B-4C54398ED021}"/>
              </a:ext>
            </a:extLst>
          </p:cNvPr>
          <p:cNvCxnSpPr>
            <a:stCxn id="164" idx="2"/>
            <a:endCxn id="159" idx="0"/>
          </p:cNvCxnSpPr>
          <p:nvPr/>
        </p:nvCxnSpPr>
        <p:spPr>
          <a:xfrm rot="5400000">
            <a:off x="1422739" y="3993754"/>
            <a:ext cx="243533" cy="301520"/>
          </a:xfrm>
          <a:prstGeom prst="bentConnector3">
            <a:avLst>
              <a:gd name="adj1" fmla="val 4768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>
            <a:extLst>
              <a:ext uri="{FF2B5EF4-FFF2-40B4-BE49-F238E27FC236}">
                <a16:creationId xmlns:a16="http://schemas.microsoft.com/office/drawing/2014/main" id="{CAE80E46-84FB-C642-B470-4A1B5DBBFF4D}"/>
              </a:ext>
            </a:extLst>
          </p:cNvPr>
          <p:cNvCxnSpPr>
            <a:cxnSpLocks/>
            <a:stCxn id="164" idx="2"/>
            <a:endCxn id="160" idx="0"/>
          </p:cNvCxnSpPr>
          <p:nvPr/>
        </p:nvCxnSpPr>
        <p:spPr>
          <a:xfrm rot="16200000" flipH="1">
            <a:off x="2791872" y="2926140"/>
            <a:ext cx="241864" cy="243507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riangle 46">
            <a:extLst>
              <a:ext uri="{FF2B5EF4-FFF2-40B4-BE49-F238E27FC236}">
                <a16:creationId xmlns:a16="http://schemas.microsoft.com/office/drawing/2014/main" id="{17BED8D6-F6C5-BE4A-8F9A-6E9AE5585735}"/>
              </a:ext>
            </a:extLst>
          </p:cNvPr>
          <p:cNvSpPr/>
          <p:nvPr/>
        </p:nvSpPr>
        <p:spPr>
          <a:xfrm>
            <a:off x="6087624" y="4697659"/>
            <a:ext cx="325177" cy="29407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A79D1F0-90FD-214F-8073-3DF09FFF5418}"/>
              </a:ext>
            </a:extLst>
          </p:cNvPr>
          <p:cNvCxnSpPr>
            <a:cxnSpLocks/>
          </p:cNvCxnSpPr>
          <p:nvPr/>
        </p:nvCxnSpPr>
        <p:spPr>
          <a:xfrm>
            <a:off x="209340" y="5532953"/>
            <a:ext cx="9044654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167">
            <a:extLst>
              <a:ext uri="{FF2B5EF4-FFF2-40B4-BE49-F238E27FC236}">
                <a16:creationId xmlns:a16="http://schemas.microsoft.com/office/drawing/2014/main" id="{75BD5FB9-E1C7-CD40-8934-FA9ABB394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960000">
            <a:off x="7290296" y="142841"/>
            <a:ext cx="126795" cy="12679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C4BB0EB4-90A7-4359-83B5-A8A46115C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7302745" y="300213"/>
            <a:ext cx="126795" cy="126795"/>
          </a:xfrm>
          <a:prstGeom prst="rect">
            <a:avLst/>
          </a:prstGeom>
        </p:spPr>
      </p:pic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18D1E829-31E1-804E-8106-110186C11D2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3284" y="2127729"/>
            <a:ext cx="674911" cy="4554948"/>
          </a:xfrm>
          <a:prstGeom prst="bentConnector3">
            <a:avLst>
              <a:gd name="adj1" fmla="val 1709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1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893</Words>
  <Application>Microsoft Macintosh PowerPoint</Application>
  <PresentationFormat>Letter Paper (8.5x11 in)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5</cp:revision>
  <dcterms:created xsi:type="dcterms:W3CDTF">2021-07-14T17:15:51Z</dcterms:created>
  <dcterms:modified xsi:type="dcterms:W3CDTF">2021-07-18T15:19:12Z</dcterms:modified>
</cp:coreProperties>
</file>