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78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04846-3017-504E-ADCD-4CFA8B4EC673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F52DF-0104-D545-8B81-4216F856F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8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4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1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8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2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2/8/22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3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9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2/8/22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7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4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90CE-612A-2748-9FB9-919AE40D8111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E788-A1FB-C148-854D-1A1A32E26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1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journals.sagepub.com/doi/full/10.1177/1751143719900100" TargetMode="External"/><Relationship Id="rId18" Type="http://schemas.openxmlformats.org/officeDocument/2006/relationships/image" Target="../media/image21.png"/><Relationship Id="rId26" Type="http://schemas.openxmlformats.org/officeDocument/2006/relationships/hyperlink" Target="https://www.nejm.org/doi/full/10.1056/NEJMoa1811687" TargetMode="External"/><Relationship Id="rId3" Type="http://schemas.openxmlformats.org/officeDocument/2006/relationships/hyperlink" Target="https://pubmed.ncbi.nlm.nih.gov/29292272/" TargetMode="External"/><Relationship Id="rId21" Type="http://schemas.openxmlformats.org/officeDocument/2006/relationships/hyperlink" Target="https://pubmed.ncbi.nlm.nih.gov/21340655/" TargetMode="External"/><Relationship Id="rId7" Type="http://schemas.openxmlformats.org/officeDocument/2006/relationships/image" Target="../media/image2.tiff"/><Relationship Id="rId12" Type="http://schemas.openxmlformats.org/officeDocument/2006/relationships/hyperlink" Target="https://jamanetwork.com/journals/jama/fullarticle/1689534" TargetMode="External"/><Relationship Id="rId17" Type="http://schemas.openxmlformats.org/officeDocument/2006/relationships/hyperlink" Target="https://pubmed.ncbi.nlm.nih.gov/29128300/" TargetMode="External"/><Relationship Id="rId25" Type="http://schemas.openxmlformats.org/officeDocument/2006/relationships/hyperlink" Target="https://med.virginia.edu/ginutrition/wp-content/uploads/sites/199/2015/11/MaloneArticle-June-05.pdf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clincalc.com/Nutrition/EnteralNutrition.aspx" TargetMode="External"/><Relationship Id="rId20" Type="http://schemas.openxmlformats.org/officeDocument/2006/relationships/hyperlink" Target="https://aspenjournals.onlinelibrary.wiley.com/doi/abs/10.1177/01486071030270012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11" Type="http://schemas.openxmlformats.org/officeDocument/2006/relationships/hyperlink" Target="https://www.nejm.org/doi/pdf/10.1056/NEJMoa1502826" TargetMode="External"/><Relationship Id="rId24" Type="http://schemas.openxmlformats.org/officeDocument/2006/relationships/hyperlink" Target="https://link.springer.com/article/10.1007/s00134-010-1856-y" TargetMode="External"/><Relationship Id="rId5" Type="http://schemas.openxmlformats.org/officeDocument/2006/relationships/hyperlink" Target="https://pubmed.ncbi.nlm.nih.gov/29232262/" TargetMode="External"/><Relationship Id="rId15" Type="http://schemas.openxmlformats.org/officeDocument/2006/relationships/hyperlink" Target="https://aspenjournals.onlinelibrary.wiley.com/doi/full/10.1002/ncp.10621" TargetMode="External"/><Relationship Id="rId23" Type="http://schemas.openxmlformats.org/officeDocument/2006/relationships/hyperlink" Target="https://www.ncbi.nlm.nih.gov/pmc/articles/PMC4205213/" TargetMode="External"/><Relationship Id="rId28" Type="http://schemas.openxmlformats.org/officeDocument/2006/relationships/image" Target="../media/image4.png"/><Relationship Id="rId10" Type="http://schemas.openxmlformats.org/officeDocument/2006/relationships/hyperlink" Target="https://pubmed.ncbi.nlm.nih.gov/26838530/" TargetMode="External"/><Relationship Id="rId19" Type="http://schemas.openxmlformats.org/officeDocument/2006/relationships/image" Target="../media/image22.png"/><Relationship Id="rId4" Type="http://schemas.openxmlformats.org/officeDocument/2006/relationships/hyperlink" Target="https://journals.lww.com/ccmjournal/Abstract/2012/08000/A_multicenter,_randomized_controlled_trial.11.aspx" TargetMode="External"/><Relationship Id="rId9" Type="http://schemas.openxmlformats.org/officeDocument/2006/relationships/hyperlink" Target="https://creativecommons.org/licenses/by-sa/3.0/" TargetMode="External"/><Relationship Id="rId14" Type="http://schemas.openxmlformats.org/officeDocument/2006/relationships/hyperlink" Target="https://pubmed.ncbi.nlm.nih.gov/25193798/" TargetMode="External"/><Relationship Id="rId22" Type="http://schemas.openxmlformats.org/officeDocument/2006/relationships/hyperlink" Target="https://pubmed.ncbi.nlm.nih.gov/33222464/" TargetMode="External"/><Relationship Id="rId27" Type="http://schemas.openxmlformats.org/officeDocument/2006/relationships/hyperlink" Target="https://www.ncbi.nlm.nih.gov/pmc/articles/PMC648189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215">
            <a:extLst>
              <a:ext uri="{FF2B5EF4-FFF2-40B4-BE49-F238E27FC236}">
                <a16:creationId xmlns:a16="http://schemas.microsoft.com/office/drawing/2014/main" id="{CB799CD6-9937-A445-A9E3-7056F388DF5B}"/>
              </a:ext>
            </a:extLst>
          </p:cNvPr>
          <p:cNvSpPr/>
          <p:nvPr/>
        </p:nvSpPr>
        <p:spPr>
          <a:xfrm>
            <a:off x="4301595" y="3547984"/>
            <a:ext cx="39888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1" dirty="0"/>
              <a:t>Nasal</a:t>
            </a:r>
            <a:r>
              <a:rPr lang="en-US" sz="800" dirty="0"/>
              <a:t> can be used in intubated or non-intubated patients but there is a  </a:t>
            </a:r>
            <a:r>
              <a:rPr lang="en-US" sz="800" dirty="0">
                <a:hlinkClick r:id="rId3"/>
              </a:rPr>
              <a:t>higher risk of sinusitis</a:t>
            </a:r>
            <a:r>
              <a:rPr lang="en-US" sz="800" dirty="0"/>
              <a:t> among people who are intubated.</a:t>
            </a:r>
          </a:p>
          <a:p>
            <a:endParaRPr lang="en-US" sz="400" dirty="0"/>
          </a:p>
          <a:p>
            <a:r>
              <a:rPr lang="en-US" sz="800" b="1" i="1" dirty="0"/>
              <a:t>Gastric</a:t>
            </a:r>
            <a:r>
              <a:rPr lang="en-US" sz="800" dirty="0"/>
              <a:t> - used for bolus or continuous feeds</a:t>
            </a:r>
          </a:p>
          <a:p>
            <a:r>
              <a:rPr lang="en-US" sz="800" b="1" i="1" dirty="0"/>
              <a:t>Post-pylori</a:t>
            </a:r>
            <a:r>
              <a:rPr lang="en-US" sz="800" dirty="0"/>
              <a:t>c &amp; </a:t>
            </a:r>
            <a:r>
              <a:rPr lang="en-US" sz="800" b="1" dirty="0"/>
              <a:t>jejunal</a:t>
            </a:r>
            <a:r>
              <a:rPr lang="en-US" sz="800" dirty="0"/>
              <a:t> can be used </a:t>
            </a:r>
          </a:p>
          <a:p>
            <a:r>
              <a:rPr lang="en-US" sz="800" dirty="0"/>
              <a:t>only for continuous feeds.</a:t>
            </a:r>
          </a:p>
          <a:p>
            <a:endParaRPr lang="en-US" sz="400" dirty="0"/>
          </a:p>
          <a:p>
            <a:r>
              <a:rPr lang="en-US" sz="800" b="1" i="1" dirty="0"/>
              <a:t>Post-pyloric</a:t>
            </a:r>
            <a:r>
              <a:rPr lang="en-US" sz="800" dirty="0"/>
              <a:t> (duodenal) - small </a:t>
            </a:r>
          </a:p>
          <a:p>
            <a:r>
              <a:rPr lang="en-US" sz="800" dirty="0"/>
              <a:t>Decrease in pneumonia risk; </a:t>
            </a:r>
          </a:p>
          <a:p>
            <a:r>
              <a:rPr lang="en-US" sz="800" dirty="0"/>
              <a:t>used in patients w/ gastric </a:t>
            </a:r>
          </a:p>
          <a:p>
            <a:r>
              <a:rPr lang="en-US" sz="800" dirty="0"/>
              <a:t>outlet obstruction, vomiting.</a:t>
            </a:r>
          </a:p>
          <a:p>
            <a:endParaRPr lang="en-US" sz="400" b="1" i="1" dirty="0"/>
          </a:p>
          <a:p>
            <a:r>
              <a:rPr lang="en-US" sz="800" b="1" i="1" dirty="0"/>
              <a:t>Jejunal</a:t>
            </a:r>
            <a:r>
              <a:rPr lang="en-US" sz="800" dirty="0"/>
              <a:t> - used in specific patients</a:t>
            </a:r>
          </a:p>
          <a:p>
            <a:r>
              <a:rPr lang="en-US" sz="800" dirty="0">
                <a:effectLst/>
              </a:rPr>
              <a:t>(vomiting, intolerance), OJ/NJ not</a:t>
            </a:r>
          </a:p>
          <a:p>
            <a:r>
              <a:rPr lang="en-US" sz="800" dirty="0"/>
              <a:t>superior OG/NG (</a:t>
            </a:r>
            <a:r>
              <a:rPr lang="en-US" sz="800" dirty="0">
                <a:hlinkClick r:id="rId4"/>
              </a:rPr>
              <a:t>ENTERIC 2013</a:t>
            </a:r>
            <a:r>
              <a:rPr lang="en-US" sz="800" dirty="0"/>
              <a:t>)</a:t>
            </a:r>
            <a:endParaRPr lang="en-US" sz="800" dirty="0">
              <a:effectLst/>
            </a:endParaRPr>
          </a:p>
          <a:p>
            <a:endParaRPr lang="en-US" sz="400" dirty="0"/>
          </a:p>
          <a:p>
            <a:r>
              <a:rPr lang="en-US" sz="800" dirty="0">
                <a:effectLst/>
              </a:rPr>
              <a:t>Consider permanent gastric </a:t>
            </a:r>
          </a:p>
          <a:p>
            <a:r>
              <a:rPr lang="en-US" sz="800" dirty="0">
                <a:effectLst/>
              </a:rPr>
              <a:t>tube </a:t>
            </a:r>
            <a:r>
              <a:rPr lang="en-US" sz="800" dirty="0"/>
              <a:t>in people who require </a:t>
            </a:r>
          </a:p>
          <a:p>
            <a:r>
              <a:rPr lang="en-US" sz="800" dirty="0">
                <a:effectLst/>
              </a:rPr>
              <a:t>FT for &gt;4-6 weeks</a:t>
            </a:r>
          </a:p>
          <a:p>
            <a:endParaRPr lang="en-US" sz="400" dirty="0"/>
          </a:p>
          <a:p>
            <a:r>
              <a:rPr lang="en-US" sz="800" dirty="0">
                <a:effectLst/>
                <a:hlinkClick r:id="rId5"/>
              </a:rPr>
              <a:t>Similar outcomes </a:t>
            </a:r>
            <a:r>
              <a:rPr lang="en-US" sz="800" dirty="0">
                <a:effectLst/>
              </a:rPr>
              <a:t>with</a:t>
            </a:r>
            <a:endParaRPr lang="en-US" sz="800" dirty="0"/>
          </a:p>
          <a:p>
            <a:r>
              <a:rPr lang="en-US" sz="800" dirty="0">
                <a:effectLst/>
              </a:rPr>
              <a:t>intermittent &amp; continuous</a:t>
            </a:r>
          </a:p>
          <a:p>
            <a:r>
              <a:rPr lang="en-US" sz="800" dirty="0"/>
              <a:t>tube feeds. Can use either.</a:t>
            </a:r>
            <a:endParaRPr lang="en-US" sz="800" dirty="0">
              <a:effectLst/>
            </a:endParaRPr>
          </a:p>
        </p:txBody>
      </p:sp>
      <p:sp>
        <p:nvSpPr>
          <p:cNvPr id="222" name="Rounded Rectangle 221">
            <a:extLst>
              <a:ext uri="{FF2B5EF4-FFF2-40B4-BE49-F238E27FC236}">
                <a16:creationId xmlns:a16="http://schemas.microsoft.com/office/drawing/2014/main" id="{7D4E6425-DB74-F342-A3B9-18A7204A18CE}"/>
              </a:ext>
            </a:extLst>
          </p:cNvPr>
          <p:cNvSpPr/>
          <p:nvPr/>
        </p:nvSpPr>
        <p:spPr>
          <a:xfrm>
            <a:off x="3511334" y="1894032"/>
            <a:ext cx="3795125" cy="479088"/>
          </a:xfrm>
          <a:prstGeom prst="roundRect">
            <a:avLst>
              <a:gd name="adj" fmla="val 5967"/>
            </a:avLst>
          </a:prstGeom>
          <a:solidFill>
            <a:schemeClr val="accent6">
              <a:lumMod val="20000"/>
              <a:lumOff val="80000"/>
              <a:alpha val="4867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ounded Rectangle 220">
            <a:extLst>
              <a:ext uri="{FF2B5EF4-FFF2-40B4-BE49-F238E27FC236}">
                <a16:creationId xmlns:a16="http://schemas.microsoft.com/office/drawing/2014/main" id="{CBC6EF0B-0908-CD49-873B-EE675539AADA}"/>
              </a:ext>
            </a:extLst>
          </p:cNvPr>
          <p:cNvSpPr/>
          <p:nvPr/>
        </p:nvSpPr>
        <p:spPr>
          <a:xfrm>
            <a:off x="4333600" y="2392684"/>
            <a:ext cx="4643071" cy="991409"/>
          </a:xfrm>
          <a:prstGeom prst="roundRect">
            <a:avLst>
              <a:gd name="adj" fmla="val 59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>
            <a:extLst>
              <a:ext uri="{FF2B5EF4-FFF2-40B4-BE49-F238E27FC236}">
                <a16:creationId xmlns:a16="http://schemas.microsoft.com/office/drawing/2014/main" id="{6F995B6D-6E1A-A946-81FC-CBD2BA9B8E86}"/>
              </a:ext>
            </a:extLst>
          </p:cNvPr>
          <p:cNvSpPr/>
          <p:nvPr/>
        </p:nvSpPr>
        <p:spPr>
          <a:xfrm>
            <a:off x="3508857" y="287147"/>
            <a:ext cx="5617566" cy="1581104"/>
          </a:xfrm>
          <a:custGeom>
            <a:avLst/>
            <a:gdLst>
              <a:gd name="connsiteX0" fmla="*/ 26689 w 5617566"/>
              <a:gd name="connsiteY0" fmla="*/ 0 h 1581104"/>
              <a:gd name="connsiteX1" fmla="*/ 2778111 w 5617566"/>
              <a:gd name="connsiteY1" fmla="*/ 0 h 1581104"/>
              <a:gd name="connsiteX2" fmla="*/ 2804800 w 5617566"/>
              <a:gd name="connsiteY2" fmla="*/ 26689 h 1581104"/>
              <a:gd name="connsiteX3" fmla="*/ 2804800 w 5617566"/>
              <a:gd name="connsiteY3" fmla="*/ 234205 h 1581104"/>
              <a:gd name="connsiteX4" fmla="*/ 2815255 w 5617566"/>
              <a:gd name="connsiteY4" fmla="*/ 229874 h 1581104"/>
              <a:gd name="connsiteX5" fmla="*/ 5594757 w 5617566"/>
              <a:gd name="connsiteY5" fmla="*/ 229874 h 1581104"/>
              <a:gd name="connsiteX6" fmla="*/ 5617566 w 5617566"/>
              <a:gd name="connsiteY6" fmla="*/ 252683 h 1581104"/>
              <a:gd name="connsiteX7" fmla="*/ 5617566 w 5617566"/>
              <a:gd name="connsiteY7" fmla="*/ 1558295 h 1581104"/>
              <a:gd name="connsiteX8" fmla="*/ 5594757 w 5617566"/>
              <a:gd name="connsiteY8" fmla="*/ 1581104 h 1581104"/>
              <a:gd name="connsiteX9" fmla="*/ 2815255 w 5617566"/>
              <a:gd name="connsiteY9" fmla="*/ 1581104 h 1581104"/>
              <a:gd name="connsiteX10" fmla="*/ 2799127 w 5617566"/>
              <a:gd name="connsiteY10" fmla="*/ 1574423 h 1581104"/>
              <a:gd name="connsiteX11" fmla="*/ 2797820 w 5617566"/>
              <a:gd name="connsiteY11" fmla="*/ 1571267 h 1581104"/>
              <a:gd name="connsiteX12" fmla="*/ 2796983 w 5617566"/>
              <a:gd name="connsiteY12" fmla="*/ 1573286 h 1581104"/>
              <a:gd name="connsiteX13" fmla="*/ 2778111 w 5617566"/>
              <a:gd name="connsiteY13" fmla="*/ 1581103 h 1581104"/>
              <a:gd name="connsiteX14" fmla="*/ 26689 w 5617566"/>
              <a:gd name="connsiteY14" fmla="*/ 1581103 h 1581104"/>
              <a:gd name="connsiteX15" fmla="*/ 0 w 5617566"/>
              <a:gd name="connsiteY15" fmla="*/ 1554414 h 1581104"/>
              <a:gd name="connsiteX16" fmla="*/ 0 w 5617566"/>
              <a:gd name="connsiteY16" fmla="*/ 26689 h 1581104"/>
              <a:gd name="connsiteX17" fmla="*/ 26689 w 5617566"/>
              <a:gd name="connsiteY17" fmla="*/ 0 h 158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17566" h="1581104">
                <a:moveTo>
                  <a:pt x="26689" y="0"/>
                </a:moveTo>
                <a:lnTo>
                  <a:pt x="2778111" y="0"/>
                </a:lnTo>
                <a:cubicBezTo>
                  <a:pt x="2792851" y="0"/>
                  <a:pt x="2804800" y="11949"/>
                  <a:pt x="2804800" y="26689"/>
                </a:cubicBezTo>
                <a:lnTo>
                  <a:pt x="2804800" y="234205"/>
                </a:lnTo>
                <a:lnTo>
                  <a:pt x="2815255" y="229874"/>
                </a:lnTo>
                <a:lnTo>
                  <a:pt x="5594757" y="229874"/>
                </a:lnTo>
                <a:cubicBezTo>
                  <a:pt x="5607354" y="229874"/>
                  <a:pt x="5617566" y="240086"/>
                  <a:pt x="5617566" y="252683"/>
                </a:cubicBezTo>
                <a:lnTo>
                  <a:pt x="5617566" y="1558295"/>
                </a:lnTo>
                <a:cubicBezTo>
                  <a:pt x="5617566" y="1570892"/>
                  <a:pt x="5607354" y="1581104"/>
                  <a:pt x="5594757" y="1581104"/>
                </a:cubicBezTo>
                <a:lnTo>
                  <a:pt x="2815255" y="1581104"/>
                </a:lnTo>
                <a:cubicBezTo>
                  <a:pt x="2808957" y="1581104"/>
                  <a:pt x="2803255" y="1578551"/>
                  <a:pt x="2799127" y="1574423"/>
                </a:cubicBezTo>
                <a:lnTo>
                  <a:pt x="2797820" y="1571267"/>
                </a:lnTo>
                <a:lnTo>
                  <a:pt x="2796983" y="1573286"/>
                </a:lnTo>
                <a:cubicBezTo>
                  <a:pt x="2792153" y="1578116"/>
                  <a:pt x="2785481" y="1581103"/>
                  <a:pt x="2778111" y="1581103"/>
                </a:cubicBezTo>
                <a:lnTo>
                  <a:pt x="26689" y="1581103"/>
                </a:lnTo>
                <a:cubicBezTo>
                  <a:pt x="11949" y="1581103"/>
                  <a:pt x="0" y="1569154"/>
                  <a:pt x="0" y="1554414"/>
                </a:cubicBezTo>
                <a:lnTo>
                  <a:pt x="0" y="26689"/>
                </a:lnTo>
                <a:cubicBezTo>
                  <a:pt x="0" y="11949"/>
                  <a:pt x="11949" y="0"/>
                  <a:pt x="26689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3458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7" name="Rounded Rectangle 216">
            <a:extLst>
              <a:ext uri="{FF2B5EF4-FFF2-40B4-BE49-F238E27FC236}">
                <a16:creationId xmlns:a16="http://schemas.microsoft.com/office/drawing/2014/main" id="{042F5CAA-6F0B-034E-A57A-1A483734E2D7}"/>
              </a:ext>
            </a:extLst>
          </p:cNvPr>
          <p:cNvSpPr/>
          <p:nvPr/>
        </p:nvSpPr>
        <p:spPr>
          <a:xfrm>
            <a:off x="7365492" y="1917033"/>
            <a:ext cx="1760931" cy="392756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211">
            <a:extLst>
              <a:ext uri="{FF2B5EF4-FFF2-40B4-BE49-F238E27FC236}">
                <a16:creationId xmlns:a16="http://schemas.microsoft.com/office/drawing/2014/main" id="{2957B12B-83AC-B842-B295-730453DC1A11}"/>
              </a:ext>
            </a:extLst>
          </p:cNvPr>
          <p:cNvSpPr/>
          <p:nvPr/>
        </p:nvSpPr>
        <p:spPr>
          <a:xfrm>
            <a:off x="0" y="2390235"/>
            <a:ext cx="4297110" cy="4526433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>
            <a:extLst>
              <a:ext uri="{FF2B5EF4-FFF2-40B4-BE49-F238E27FC236}">
                <a16:creationId xmlns:a16="http://schemas.microsoft.com/office/drawing/2014/main" id="{9D7881FD-7088-F145-92E1-77E238ED38F8}"/>
              </a:ext>
            </a:extLst>
          </p:cNvPr>
          <p:cNvSpPr/>
          <p:nvPr/>
        </p:nvSpPr>
        <p:spPr>
          <a:xfrm>
            <a:off x="7460441" y="4961051"/>
            <a:ext cx="1059084" cy="571055"/>
          </a:xfrm>
          <a:custGeom>
            <a:avLst/>
            <a:gdLst>
              <a:gd name="connsiteX0" fmla="*/ 0 w 1059084"/>
              <a:gd name="connsiteY0" fmla="*/ 0 h 571055"/>
              <a:gd name="connsiteX1" fmla="*/ 486137 w 1059084"/>
              <a:gd name="connsiteY1" fmla="*/ 474562 h 571055"/>
              <a:gd name="connsiteX2" fmla="*/ 949124 w 1059084"/>
              <a:gd name="connsiteY2" fmla="*/ 567160 h 571055"/>
              <a:gd name="connsiteX3" fmla="*/ 1059084 w 1059084"/>
              <a:gd name="connsiteY3" fmla="*/ 405114 h 5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084" h="571055">
                <a:moveTo>
                  <a:pt x="0" y="0"/>
                </a:moveTo>
                <a:cubicBezTo>
                  <a:pt x="163975" y="190017"/>
                  <a:pt x="327950" y="380035"/>
                  <a:pt x="486137" y="474562"/>
                </a:cubicBezTo>
                <a:cubicBezTo>
                  <a:pt x="644324" y="569089"/>
                  <a:pt x="853633" y="578735"/>
                  <a:pt x="949124" y="567160"/>
                </a:cubicBezTo>
                <a:cubicBezTo>
                  <a:pt x="1044615" y="555585"/>
                  <a:pt x="1051849" y="480349"/>
                  <a:pt x="1059084" y="405114"/>
                </a:cubicBezTo>
              </a:path>
            </a:pathLst>
          </a:custGeom>
          <a:noFill/>
          <a:ln w="254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>
            <a:extLst>
              <a:ext uri="{FF2B5EF4-FFF2-40B4-BE49-F238E27FC236}">
                <a16:creationId xmlns:a16="http://schemas.microsoft.com/office/drawing/2014/main" id="{3C90AA5A-96CF-E44B-A672-02FFC4FB3B74}"/>
              </a:ext>
            </a:extLst>
          </p:cNvPr>
          <p:cNvSpPr/>
          <p:nvPr/>
        </p:nvSpPr>
        <p:spPr>
          <a:xfrm rot="434336" flipH="1">
            <a:off x="8769802" y="4624143"/>
            <a:ext cx="124907" cy="572168"/>
          </a:xfrm>
          <a:custGeom>
            <a:avLst/>
            <a:gdLst>
              <a:gd name="connsiteX0" fmla="*/ 17283 w 191285"/>
              <a:gd name="connsiteY0" fmla="*/ 0 h 572168"/>
              <a:gd name="connsiteX1" fmla="*/ 1241 w 191285"/>
              <a:gd name="connsiteY1" fmla="*/ 85558 h 572168"/>
              <a:gd name="connsiteX2" fmla="*/ 11936 w 191285"/>
              <a:gd name="connsiteY2" fmla="*/ 229937 h 572168"/>
              <a:gd name="connsiteX3" fmla="*/ 97494 w 191285"/>
              <a:gd name="connsiteY3" fmla="*/ 310147 h 572168"/>
              <a:gd name="connsiteX4" fmla="*/ 183052 w 191285"/>
              <a:gd name="connsiteY4" fmla="*/ 427790 h 572168"/>
              <a:gd name="connsiteX5" fmla="*/ 183052 w 191285"/>
              <a:gd name="connsiteY5" fmla="*/ 572168 h 57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285" h="572168">
                <a:moveTo>
                  <a:pt x="17283" y="0"/>
                </a:moveTo>
                <a:cubicBezTo>
                  <a:pt x="9707" y="23617"/>
                  <a:pt x="2132" y="47235"/>
                  <a:pt x="1241" y="85558"/>
                </a:cubicBezTo>
                <a:cubicBezTo>
                  <a:pt x="350" y="123881"/>
                  <a:pt x="-4106" y="192506"/>
                  <a:pt x="11936" y="229937"/>
                </a:cubicBezTo>
                <a:cubicBezTo>
                  <a:pt x="27978" y="267369"/>
                  <a:pt x="68975" y="277172"/>
                  <a:pt x="97494" y="310147"/>
                </a:cubicBezTo>
                <a:cubicBezTo>
                  <a:pt x="126013" y="343123"/>
                  <a:pt x="168792" y="384120"/>
                  <a:pt x="183052" y="427790"/>
                </a:cubicBezTo>
                <a:cubicBezTo>
                  <a:pt x="197312" y="471460"/>
                  <a:pt x="190182" y="521814"/>
                  <a:pt x="183052" y="572168"/>
                </a:cubicBezTo>
              </a:path>
            </a:pathLst>
          </a:custGeom>
          <a:noFill/>
          <a:ln w="254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F89096CB-8402-5E43-835F-EE937CAEACDA}"/>
              </a:ext>
            </a:extLst>
          </p:cNvPr>
          <p:cNvSpPr/>
          <p:nvPr/>
        </p:nvSpPr>
        <p:spPr>
          <a:xfrm rot="20783424">
            <a:off x="8411861" y="4599949"/>
            <a:ext cx="247135" cy="572168"/>
          </a:xfrm>
          <a:custGeom>
            <a:avLst/>
            <a:gdLst>
              <a:gd name="connsiteX0" fmla="*/ 17283 w 191285"/>
              <a:gd name="connsiteY0" fmla="*/ 0 h 572168"/>
              <a:gd name="connsiteX1" fmla="*/ 1241 w 191285"/>
              <a:gd name="connsiteY1" fmla="*/ 85558 h 572168"/>
              <a:gd name="connsiteX2" fmla="*/ 11936 w 191285"/>
              <a:gd name="connsiteY2" fmla="*/ 229937 h 572168"/>
              <a:gd name="connsiteX3" fmla="*/ 97494 w 191285"/>
              <a:gd name="connsiteY3" fmla="*/ 310147 h 572168"/>
              <a:gd name="connsiteX4" fmla="*/ 183052 w 191285"/>
              <a:gd name="connsiteY4" fmla="*/ 427790 h 572168"/>
              <a:gd name="connsiteX5" fmla="*/ 183052 w 191285"/>
              <a:gd name="connsiteY5" fmla="*/ 572168 h 57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285" h="572168">
                <a:moveTo>
                  <a:pt x="17283" y="0"/>
                </a:moveTo>
                <a:cubicBezTo>
                  <a:pt x="9707" y="23617"/>
                  <a:pt x="2132" y="47235"/>
                  <a:pt x="1241" y="85558"/>
                </a:cubicBezTo>
                <a:cubicBezTo>
                  <a:pt x="350" y="123881"/>
                  <a:pt x="-4106" y="192506"/>
                  <a:pt x="11936" y="229937"/>
                </a:cubicBezTo>
                <a:cubicBezTo>
                  <a:pt x="27978" y="267369"/>
                  <a:pt x="68975" y="277172"/>
                  <a:pt x="97494" y="310147"/>
                </a:cubicBezTo>
                <a:cubicBezTo>
                  <a:pt x="126013" y="343123"/>
                  <a:pt x="168792" y="384120"/>
                  <a:pt x="183052" y="427790"/>
                </a:cubicBezTo>
                <a:cubicBezTo>
                  <a:pt x="197312" y="471460"/>
                  <a:pt x="190182" y="521814"/>
                  <a:pt x="183052" y="572168"/>
                </a:cubicBezTo>
              </a:path>
            </a:pathLst>
          </a:custGeom>
          <a:noFill/>
          <a:ln w="254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34D3891-2E55-704A-B0AD-B9AC464DEDDE}"/>
              </a:ext>
            </a:extLst>
          </p:cNvPr>
          <p:cNvGrpSpPr/>
          <p:nvPr/>
        </p:nvGrpSpPr>
        <p:grpSpPr>
          <a:xfrm>
            <a:off x="8252441" y="3580214"/>
            <a:ext cx="750173" cy="3332779"/>
            <a:chOff x="6047438" y="2526314"/>
            <a:chExt cx="750173" cy="3332779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1878666-9057-3C41-BBF3-B163A8433282}"/>
                </a:ext>
              </a:extLst>
            </p:cNvPr>
            <p:cNvCxnSpPr>
              <a:cxnSpLocks/>
              <a:endCxn id="160" idx="0"/>
            </p:cNvCxnSpPr>
            <p:nvPr/>
          </p:nvCxnSpPr>
          <p:spPr>
            <a:xfrm flipV="1">
              <a:off x="6415887" y="2535106"/>
              <a:ext cx="13275" cy="3323987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Freeform 118">
              <a:extLst>
                <a:ext uri="{FF2B5EF4-FFF2-40B4-BE49-F238E27FC236}">
                  <a16:creationId xmlns:a16="http://schemas.microsoft.com/office/drawing/2014/main" id="{E1EC85DA-F0FB-2C41-AEE0-3A1EC14952F2}"/>
                </a:ext>
              </a:extLst>
            </p:cNvPr>
            <p:cNvSpPr/>
            <p:nvPr/>
          </p:nvSpPr>
          <p:spPr>
            <a:xfrm>
              <a:off x="6415887" y="2526314"/>
              <a:ext cx="381724" cy="140176"/>
            </a:xfrm>
            <a:custGeom>
              <a:avLst/>
              <a:gdLst>
                <a:gd name="connsiteX0" fmla="*/ 0 w 381724"/>
                <a:gd name="connsiteY0" fmla="*/ 8792 h 140176"/>
                <a:gd name="connsiteX1" fmla="*/ 291547 w 381724"/>
                <a:gd name="connsiteY1" fmla="*/ 2166 h 140176"/>
                <a:gd name="connsiteX2" fmla="*/ 377686 w 381724"/>
                <a:gd name="connsiteY2" fmla="*/ 41922 h 140176"/>
                <a:gd name="connsiteX3" fmla="*/ 357808 w 381724"/>
                <a:gd name="connsiteY3" fmla="*/ 134688 h 140176"/>
                <a:gd name="connsiteX4" fmla="*/ 271669 w 381724"/>
                <a:gd name="connsiteY4" fmla="*/ 121435 h 140176"/>
                <a:gd name="connsiteX5" fmla="*/ 284921 w 381724"/>
                <a:gd name="connsiteY5" fmla="*/ 55174 h 14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724" h="140176">
                  <a:moveTo>
                    <a:pt x="0" y="8792"/>
                  </a:moveTo>
                  <a:cubicBezTo>
                    <a:pt x="114299" y="2718"/>
                    <a:pt x="228599" y="-3356"/>
                    <a:pt x="291547" y="2166"/>
                  </a:cubicBezTo>
                  <a:cubicBezTo>
                    <a:pt x="354495" y="7688"/>
                    <a:pt x="366643" y="19835"/>
                    <a:pt x="377686" y="41922"/>
                  </a:cubicBezTo>
                  <a:cubicBezTo>
                    <a:pt x="388729" y="64009"/>
                    <a:pt x="375477" y="121436"/>
                    <a:pt x="357808" y="134688"/>
                  </a:cubicBezTo>
                  <a:cubicBezTo>
                    <a:pt x="340139" y="147940"/>
                    <a:pt x="283817" y="134687"/>
                    <a:pt x="271669" y="121435"/>
                  </a:cubicBezTo>
                  <a:cubicBezTo>
                    <a:pt x="259521" y="108183"/>
                    <a:pt x="272221" y="81678"/>
                    <a:pt x="284921" y="55174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20">
              <a:extLst>
                <a:ext uri="{FF2B5EF4-FFF2-40B4-BE49-F238E27FC236}">
                  <a16:creationId xmlns:a16="http://schemas.microsoft.com/office/drawing/2014/main" id="{5DC85691-D9B4-F74A-9A3A-8658656D6760}"/>
                </a:ext>
              </a:extLst>
            </p:cNvPr>
            <p:cNvSpPr/>
            <p:nvPr/>
          </p:nvSpPr>
          <p:spPr>
            <a:xfrm flipH="1">
              <a:off x="6047438" y="2526314"/>
              <a:ext cx="381724" cy="140176"/>
            </a:xfrm>
            <a:custGeom>
              <a:avLst/>
              <a:gdLst>
                <a:gd name="connsiteX0" fmla="*/ 0 w 381724"/>
                <a:gd name="connsiteY0" fmla="*/ 8792 h 140176"/>
                <a:gd name="connsiteX1" fmla="*/ 291547 w 381724"/>
                <a:gd name="connsiteY1" fmla="*/ 2166 h 140176"/>
                <a:gd name="connsiteX2" fmla="*/ 377686 w 381724"/>
                <a:gd name="connsiteY2" fmla="*/ 41922 h 140176"/>
                <a:gd name="connsiteX3" fmla="*/ 357808 w 381724"/>
                <a:gd name="connsiteY3" fmla="*/ 134688 h 140176"/>
                <a:gd name="connsiteX4" fmla="*/ 271669 w 381724"/>
                <a:gd name="connsiteY4" fmla="*/ 121435 h 140176"/>
                <a:gd name="connsiteX5" fmla="*/ 284921 w 381724"/>
                <a:gd name="connsiteY5" fmla="*/ 55174 h 14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724" h="140176">
                  <a:moveTo>
                    <a:pt x="0" y="8792"/>
                  </a:moveTo>
                  <a:cubicBezTo>
                    <a:pt x="114299" y="2718"/>
                    <a:pt x="228599" y="-3356"/>
                    <a:pt x="291547" y="2166"/>
                  </a:cubicBezTo>
                  <a:cubicBezTo>
                    <a:pt x="354495" y="7688"/>
                    <a:pt x="366643" y="19835"/>
                    <a:pt x="377686" y="41922"/>
                  </a:cubicBezTo>
                  <a:cubicBezTo>
                    <a:pt x="388729" y="64009"/>
                    <a:pt x="375477" y="121436"/>
                    <a:pt x="357808" y="134688"/>
                  </a:cubicBezTo>
                  <a:cubicBezTo>
                    <a:pt x="340139" y="147940"/>
                    <a:pt x="283817" y="134687"/>
                    <a:pt x="271669" y="121435"/>
                  </a:cubicBezTo>
                  <a:cubicBezTo>
                    <a:pt x="259521" y="108183"/>
                    <a:pt x="272221" y="81678"/>
                    <a:pt x="284921" y="55174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8008EFF-7740-DC4C-A517-14B5C7BA8947}"/>
              </a:ext>
            </a:extLst>
          </p:cNvPr>
          <p:cNvGrpSpPr/>
          <p:nvPr/>
        </p:nvGrpSpPr>
        <p:grpSpPr>
          <a:xfrm rot="14140454">
            <a:off x="7353159" y="5068795"/>
            <a:ext cx="157089" cy="80590"/>
            <a:chOff x="3047763" y="3884985"/>
            <a:chExt cx="157089" cy="8059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644DB1C-F02C-6D4F-9CBE-66F564CD4A43}"/>
                </a:ext>
              </a:extLst>
            </p:cNvPr>
            <p:cNvGrpSpPr/>
            <p:nvPr/>
          </p:nvGrpSpPr>
          <p:grpSpPr>
            <a:xfrm>
              <a:off x="3124200" y="3884985"/>
              <a:ext cx="80652" cy="80590"/>
              <a:chOff x="3124200" y="3884985"/>
              <a:chExt cx="80652" cy="8059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44E0E7E-6455-4D4B-B604-FF69398A24DF}"/>
                  </a:ext>
                </a:extLst>
              </p:cNvPr>
              <p:cNvSpPr/>
              <p:nvPr/>
            </p:nvSpPr>
            <p:spPr>
              <a:xfrm>
                <a:off x="3124200" y="3884985"/>
                <a:ext cx="27432" cy="805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4CF48A8-D48F-7644-8941-B7F1CCF2322F}"/>
                  </a:ext>
                </a:extLst>
              </p:cNvPr>
              <p:cNvSpPr/>
              <p:nvPr/>
            </p:nvSpPr>
            <p:spPr>
              <a:xfrm>
                <a:off x="3140844" y="3912961"/>
                <a:ext cx="64008" cy="274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2A0859F-A92D-6141-AD87-23C7DB91F87E}"/>
                </a:ext>
              </a:extLst>
            </p:cNvPr>
            <p:cNvGrpSpPr/>
            <p:nvPr/>
          </p:nvGrpSpPr>
          <p:grpSpPr>
            <a:xfrm rot="10800000">
              <a:off x="3047763" y="3884985"/>
              <a:ext cx="80652" cy="80590"/>
              <a:chOff x="3124200" y="3884985"/>
              <a:chExt cx="80652" cy="8059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5217878-84EC-C24E-9627-529D703CF1E2}"/>
                  </a:ext>
                </a:extLst>
              </p:cNvPr>
              <p:cNvSpPr/>
              <p:nvPr/>
            </p:nvSpPr>
            <p:spPr>
              <a:xfrm>
                <a:off x="3124200" y="3884985"/>
                <a:ext cx="27432" cy="805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A818072-9189-A34E-B79C-9B286956F9CF}"/>
                  </a:ext>
                </a:extLst>
              </p:cNvPr>
              <p:cNvSpPr/>
              <p:nvPr/>
            </p:nvSpPr>
            <p:spPr>
              <a:xfrm>
                <a:off x="3140844" y="3912961"/>
                <a:ext cx="64008" cy="274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F9CD934B-E867-BD47-866D-6E8A758B9B41}"/>
              </a:ext>
            </a:extLst>
          </p:cNvPr>
          <p:cNvSpPr/>
          <p:nvPr/>
        </p:nvSpPr>
        <p:spPr>
          <a:xfrm>
            <a:off x="5425860" y="3897859"/>
            <a:ext cx="2273362" cy="3030260"/>
          </a:xfrm>
          <a:custGeom>
            <a:avLst/>
            <a:gdLst>
              <a:gd name="connsiteX0" fmla="*/ 1659345 w 2273362"/>
              <a:gd name="connsiteY0" fmla="*/ 761443 h 3030260"/>
              <a:gd name="connsiteX1" fmla="*/ 1659345 w 2273362"/>
              <a:gd name="connsiteY1" fmla="*/ 676382 h 3030260"/>
              <a:gd name="connsiteX2" fmla="*/ 1728457 w 2273362"/>
              <a:gd name="connsiteY2" fmla="*/ 660434 h 3030260"/>
              <a:gd name="connsiteX3" fmla="*/ 1638080 w 2273362"/>
              <a:gd name="connsiteY3" fmla="*/ 495629 h 3030260"/>
              <a:gd name="connsiteX4" fmla="*/ 1632764 w 2273362"/>
              <a:gd name="connsiteY4" fmla="*/ 394620 h 3030260"/>
              <a:gd name="connsiteX5" fmla="*/ 1595550 w 2273362"/>
              <a:gd name="connsiteY5" fmla="*/ 277662 h 3030260"/>
              <a:gd name="connsiteX6" fmla="*/ 1547704 w 2273362"/>
              <a:gd name="connsiteY6" fmla="*/ 123489 h 3030260"/>
              <a:gd name="connsiteX7" fmla="*/ 1366950 w 2273362"/>
              <a:gd name="connsiteY7" fmla="*/ 6531 h 3030260"/>
              <a:gd name="connsiteX8" fmla="*/ 1085187 w 2273362"/>
              <a:gd name="connsiteY8" fmla="*/ 22480 h 3030260"/>
              <a:gd name="connsiteX9" fmla="*/ 883169 w 2273362"/>
              <a:gd name="connsiteY9" fmla="*/ 86275 h 3030260"/>
              <a:gd name="connsiteX10" fmla="*/ 739629 w 2273362"/>
              <a:gd name="connsiteY10" fmla="*/ 251080 h 3030260"/>
              <a:gd name="connsiteX11" fmla="*/ 728997 w 2273362"/>
              <a:gd name="connsiteY11" fmla="*/ 548792 h 3030260"/>
              <a:gd name="connsiteX12" fmla="*/ 840638 w 2273362"/>
              <a:gd name="connsiteY12" fmla="*/ 756127 h 3030260"/>
              <a:gd name="connsiteX13" fmla="*/ 840638 w 2273362"/>
              <a:gd name="connsiteY13" fmla="*/ 920931 h 3030260"/>
              <a:gd name="connsiteX14" fmla="*/ 808741 w 2273362"/>
              <a:gd name="connsiteY14" fmla="*/ 1080420 h 3030260"/>
              <a:gd name="connsiteX15" fmla="*/ 686466 w 2273362"/>
              <a:gd name="connsiteY15" fmla="*/ 1239908 h 3030260"/>
              <a:gd name="connsiteX16" fmla="*/ 367490 w 2273362"/>
              <a:gd name="connsiteY16" fmla="*/ 1399396 h 3030260"/>
              <a:gd name="connsiteX17" fmla="*/ 186736 w 2273362"/>
              <a:gd name="connsiteY17" fmla="*/ 1516355 h 3030260"/>
              <a:gd name="connsiteX18" fmla="*/ 117625 w 2273362"/>
              <a:gd name="connsiteY18" fmla="*/ 1739638 h 3030260"/>
              <a:gd name="connsiteX19" fmla="*/ 128257 w 2273362"/>
              <a:gd name="connsiteY19" fmla="*/ 2234052 h 3030260"/>
              <a:gd name="connsiteX20" fmla="*/ 122941 w 2273362"/>
              <a:gd name="connsiteY20" fmla="*/ 2553029 h 3030260"/>
              <a:gd name="connsiteX21" fmla="*/ 11299 w 2273362"/>
              <a:gd name="connsiteY21" fmla="*/ 2834792 h 3030260"/>
              <a:gd name="connsiteX22" fmla="*/ 27248 w 2273362"/>
              <a:gd name="connsiteY22" fmla="*/ 2978331 h 3030260"/>
              <a:gd name="connsiteX23" fmla="*/ 218634 w 2273362"/>
              <a:gd name="connsiteY23" fmla="*/ 3026178 h 3030260"/>
              <a:gd name="connsiteX24" fmla="*/ 378122 w 2273362"/>
              <a:gd name="connsiteY24" fmla="*/ 3010229 h 3030260"/>
              <a:gd name="connsiteX25" fmla="*/ 404704 w 2273362"/>
              <a:gd name="connsiteY25" fmla="*/ 2872006 h 3030260"/>
              <a:gd name="connsiteX26" fmla="*/ 420652 w 2273362"/>
              <a:gd name="connsiteY26" fmla="*/ 2659355 h 3030260"/>
              <a:gd name="connsiteX27" fmla="*/ 441918 w 2273362"/>
              <a:gd name="connsiteY27" fmla="*/ 2547713 h 3030260"/>
              <a:gd name="connsiteX28" fmla="*/ 447234 w 2273362"/>
              <a:gd name="connsiteY28" fmla="*/ 2212787 h 3030260"/>
              <a:gd name="connsiteX29" fmla="*/ 399387 w 2273362"/>
              <a:gd name="connsiteY29" fmla="*/ 1962922 h 3030260"/>
              <a:gd name="connsiteX30" fmla="*/ 399387 w 2273362"/>
              <a:gd name="connsiteY30" fmla="*/ 1877862 h 3030260"/>
              <a:gd name="connsiteX31" fmla="*/ 399387 w 2273362"/>
              <a:gd name="connsiteY31" fmla="*/ 1994820 h 3030260"/>
              <a:gd name="connsiteX32" fmla="*/ 447234 w 2273362"/>
              <a:gd name="connsiteY32" fmla="*/ 2191522 h 3030260"/>
              <a:gd name="connsiteX33" fmla="*/ 441918 w 2273362"/>
              <a:gd name="connsiteY33" fmla="*/ 2595559 h 3030260"/>
              <a:gd name="connsiteX34" fmla="*/ 495080 w 2273362"/>
              <a:gd name="connsiteY34" fmla="*/ 2818843 h 3030260"/>
              <a:gd name="connsiteX35" fmla="*/ 516345 w 2273362"/>
              <a:gd name="connsiteY35" fmla="*/ 3004913 h 3030260"/>
              <a:gd name="connsiteX36" fmla="*/ 681150 w 2273362"/>
              <a:gd name="connsiteY36" fmla="*/ 3015545 h 3030260"/>
              <a:gd name="connsiteX37" fmla="*/ 1733773 w 2273362"/>
              <a:gd name="connsiteY37" fmla="*/ 3026178 h 3030260"/>
              <a:gd name="connsiteX38" fmla="*/ 1755038 w 2273362"/>
              <a:gd name="connsiteY38" fmla="*/ 3004913 h 3030260"/>
              <a:gd name="connsiteX39" fmla="*/ 1770987 w 2273362"/>
              <a:gd name="connsiteY39" fmla="*/ 2951750 h 3030260"/>
              <a:gd name="connsiteX40" fmla="*/ 1781620 w 2273362"/>
              <a:gd name="connsiteY40" fmla="*/ 2770996 h 3030260"/>
              <a:gd name="connsiteX41" fmla="*/ 1818834 w 2273362"/>
              <a:gd name="connsiteY41" fmla="*/ 2627457 h 3030260"/>
              <a:gd name="connsiteX42" fmla="*/ 1824150 w 2273362"/>
              <a:gd name="connsiteY42" fmla="*/ 2473285 h 3030260"/>
              <a:gd name="connsiteX43" fmla="*/ 1829466 w 2273362"/>
              <a:gd name="connsiteY43" fmla="*/ 2180889 h 3030260"/>
              <a:gd name="connsiteX44" fmla="*/ 1871997 w 2273362"/>
              <a:gd name="connsiteY44" fmla="*/ 2010768 h 3030260"/>
              <a:gd name="connsiteX45" fmla="*/ 1866680 w 2273362"/>
              <a:gd name="connsiteY45" fmla="*/ 1856596 h 3030260"/>
              <a:gd name="connsiteX46" fmla="*/ 1871997 w 2273362"/>
              <a:gd name="connsiteY46" fmla="*/ 1962922 h 3030260"/>
              <a:gd name="connsiteX47" fmla="*/ 1845415 w 2273362"/>
              <a:gd name="connsiteY47" fmla="*/ 2164941 h 3030260"/>
              <a:gd name="connsiteX48" fmla="*/ 1813518 w 2273362"/>
              <a:gd name="connsiteY48" fmla="*/ 2308480 h 3030260"/>
              <a:gd name="connsiteX49" fmla="*/ 1840099 w 2273362"/>
              <a:gd name="connsiteY49" fmla="*/ 2606192 h 3030260"/>
              <a:gd name="connsiteX50" fmla="*/ 1850731 w 2273362"/>
              <a:gd name="connsiteY50" fmla="*/ 2712517 h 3030260"/>
              <a:gd name="connsiteX51" fmla="*/ 1856048 w 2273362"/>
              <a:gd name="connsiteY51" fmla="*/ 2941117 h 3030260"/>
              <a:gd name="connsiteX52" fmla="*/ 1935792 w 2273362"/>
              <a:gd name="connsiteY52" fmla="*/ 2983648 h 3030260"/>
              <a:gd name="connsiteX53" fmla="*/ 2095280 w 2273362"/>
              <a:gd name="connsiteY53" fmla="*/ 2994280 h 3030260"/>
              <a:gd name="connsiteX54" fmla="*/ 2260085 w 2273362"/>
              <a:gd name="connsiteY54" fmla="*/ 2978331 h 3030260"/>
              <a:gd name="connsiteX55" fmla="*/ 2254769 w 2273362"/>
              <a:gd name="connsiteY55" fmla="*/ 2856057 h 3030260"/>
              <a:gd name="connsiteX56" fmla="*/ 2185657 w 2273362"/>
              <a:gd name="connsiteY56" fmla="*/ 2616824 h 3030260"/>
              <a:gd name="connsiteX57" fmla="*/ 2148443 w 2273362"/>
              <a:gd name="connsiteY57" fmla="*/ 2526448 h 3030260"/>
              <a:gd name="connsiteX58" fmla="*/ 2143127 w 2273362"/>
              <a:gd name="connsiteY58" fmla="*/ 2202155 h 3030260"/>
              <a:gd name="connsiteX59" fmla="*/ 2164392 w 2273362"/>
              <a:gd name="connsiteY59" fmla="*/ 1920392 h 3030260"/>
              <a:gd name="connsiteX60" fmla="*/ 2137811 w 2273362"/>
              <a:gd name="connsiteY60" fmla="*/ 1659894 h 3030260"/>
              <a:gd name="connsiteX61" fmla="*/ 2020852 w 2273362"/>
              <a:gd name="connsiteY61" fmla="*/ 1452559 h 3030260"/>
              <a:gd name="connsiteX62" fmla="*/ 1808201 w 2273362"/>
              <a:gd name="connsiteY62" fmla="*/ 1356866 h 3030260"/>
              <a:gd name="connsiteX63" fmla="*/ 1499857 w 2273362"/>
              <a:gd name="connsiteY63" fmla="*/ 1229275 h 3030260"/>
              <a:gd name="connsiteX64" fmla="*/ 1340369 w 2273362"/>
              <a:gd name="connsiteY64" fmla="*/ 1165480 h 3030260"/>
              <a:gd name="connsiteX65" fmla="*/ 1335052 w 2273362"/>
              <a:gd name="connsiteY65" fmla="*/ 1122950 h 3030260"/>
              <a:gd name="connsiteX66" fmla="*/ 1372266 w 2273362"/>
              <a:gd name="connsiteY66" fmla="*/ 1027257 h 3030260"/>
              <a:gd name="connsiteX67" fmla="*/ 1558336 w 2273362"/>
              <a:gd name="connsiteY67" fmla="*/ 1021941 h 3030260"/>
              <a:gd name="connsiteX68" fmla="*/ 1632764 w 2273362"/>
              <a:gd name="connsiteY68" fmla="*/ 995359 h 3030260"/>
              <a:gd name="connsiteX69" fmla="*/ 1659345 w 2273362"/>
              <a:gd name="connsiteY69" fmla="*/ 942196 h 3030260"/>
              <a:gd name="connsiteX70" fmla="*/ 1638080 w 2273362"/>
              <a:gd name="connsiteY70" fmla="*/ 889034 h 3030260"/>
              <a:gd name="connsiteX71" fmla="*/ 1669978 w 2273362"/>
              <a:gd name="connsiteY71" fmla="*/ 830555 h 3030260"/>
              <a:gd name="connsiteX72" fmla="*/ 1659345 w 2273362"/>
              <a:gd name="connsiteY72" fmla="*/ 761443 h 30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273362" h="3030260">
                <a:moveTo>
                  <a:pt x="1659345" y="761443"/>
                </a:moveTo>
                <a:cubicBezTo>
                  <a:pt x="1657573" y="735747"/>
                  <a:pt x="1647826" y="693217"/>
                  <a:pt x="1659345" y="676382"/>
                </a:cubicBezTo>
                <a:cubicBezTo>
                  <a:pt x="1670864" y="659547"/>
                  <a:pt x="1732001" y="690559"/>
                  <a:pt x="1728457" y="660434"/>
                </a:cubicBezTo>
                <a:cubicBezTo>
                  <a:pt x="1724913" y="630308"/>
                  <a:pt x="1654029" y="539931"/>
                  <a:pt x="1638080" y="495629"/>
                </a:cubicBezTo>
                <a:cubicBezTo>
                  <a:pt x="1622131" y="451327"/>
                  <a:pt x="1639852" y="430948"/>
                  <a:pt x="1632764" y="394620"/>
                </a:cubicBezTo>
                <a:cubicBezTo>
                  <a:pt x="1625676" y="358292"/>
                  <a:pt x="1609727" y="322851"/>
                  <a:pt x="1595550" y="277662"/>
                </a:cubicBezTo>
                <a:cubicBezTo>
                  <a:pt x="1581373" y="232473"/>
                  <a:pt x="1585804" y="168677"/>
                  <a:pt x="1547704" y="123489"/>
                </a:cubicBezTo>
                <a:cubicBezTo>
                  <a:pt x="1509604" y="78301"/>
                  <a:pt x="1444036" y="23366"/>
                  <a:pt x="1366950" y="6531"/>
                </a:cubicBezTo>
                <a:cubicBezTo>
                  <a:pt x="1289864" y="-10304"/>
                  <a:pt x="1165817" y="9189"/>
                  <a:pt x="1085187" y="22480"/>
                </a:cubicBezTo>
                <a:cubicBezTo>
                  <a:pt x="1004557" y="35771"/>
                  <a:pt x="940762" y="48175"/>
                  <a:pt x="883169" y="86275"/>
                </a:cubicBezTo>
                <a:cubicBezTo>
                  <a:pt x="825576" y="124375"/>
                  <a:pt x="765324" y="173994"/>
                  <a:pt x="739629" y="251080"/>
                </a:cubicBezTo>
                <a:cubicBezTo>
                  <a:pt x="713934" y="328166"/>
                  <a:pt x="712162" y="464617"/>
                  <a:pt x="728997" y="548792"/>
                </a:cubicBezTo>
                <a:cubicBezTo>
                  <a:pt x="745832" y="632966"/>
                  <a:pt x="822031" y="694104"/>
                  <a:pt x="840638" y="756127"/>
                </a:cubicBezTo>
                <a:cubicBezTo>
                  <a:pt x="859245" y="818150"/>
                  <a:pt x="845954" y="866882"/>
                  <a:pt x="840638" y="920931"/>
                </a:cubicBezTo>
                <a:cubicBezTo>
                  <a:pt x="835322" y="974980"/>
                  <a:pt x="834436" y="1027257"/>
                  <a:pt x="808741" y="1080420"/>
                </a:cubicBezTo>
                <a:cubicBezTo>
                  <a:pt x="783046" y="1133583"/>
                  <a:pt x="760008" y="1186745"/>
                  <a:pt x="686466" y="1239908"/>
                </a:cubicBezTo>
                <a:cubicBezTo>
                  <a:pt x="612924" y="1293071"/>
                  <a:pt x="450778" y="1353322"/>
                  <a:pt x="367490" y="1399396"/>
                </a:cubicBezTo>
                <a:cubicBezTo>
                  <a:pt x="284202" y="1445470"/>
                  <a:pt x="228380" y="1459648"/>
                  <a:pt x="186736" y="1516355"/>
                </a:cubicBezTo>
                <a:cubicBezTo>
                  <a:pt x="145092" y="1573062"/>
                  <a:pt x="127371" y="1620022"/>
                  <a:pt x="117625" y="1739638"/>
                </a:cubicBezTo>
                <a:cubicBezTo>
                  <a:pt x="107878" y="1859254"/>
                  <a:pt x="127371" y="2098487"/>
                  <a:pt x="128257" y="2234052"/>
                </a:cubicBezTo>
                <a:cubicBezTo>
                  <a:pt x="129143" y="2369617"/>
                  <a:pt x="142434" y="2452906"/>
                  <a:pt x="122941" y="2553029"/>
                </a:cubicBezTo>
                <a:cubicBezTo>
                  <a:pt x="103448" y="2653152"/>
                  <a:pt x="27248" y="2763908"/>
                  <a:pt x="11299" y="2834792"/>
                </a:cubicBezTo>
                <a:cubicBezTo>
                  <a:pt x="-4650" y="2905676"/>
                  <a:pt x="-7308" y="2946433"/>
                  <a:pt x="27248" y="2978331"/>
                </a:cubicBezTo>
                <a:cubicBezTo>
                  <a:pt x="61804" y="3010229"/>
                  <a:pt x="160155" y="3020862"/>
                  <a:pt x="218634" y="3026178"/>
                </a:cubicBezTo>
                <a:cubicBezTo>
                  <a:pt x="277113" y="3031494"/>
                  <a:pt x="347110" y="3035924"/>
                  <a:pt x="378122" y="3010229"/>
                </a:cubicBezTo>
                <a:cubicBezTo>
                  <a:pt x="409134" y="2984534"/>
                  <a:pt x="397616" y="2930485"/>
                  <a:pt x="404704" y="2872006"/>
                </a:cubicBezTo>
                <a:cubicBezTo>
                  <a:pt x="411792" y="2813527"/>
                  <a:pt x="414450" y="2713404"/>
                  <a:pt x="420652" y="2659355"/>
                </a:cubicBezTo>
                <a:cubicBezTo>
                  <a:pt x="426854" y="2605306"/>
                  <a:pt x="437488" y="2622141"/>
                  <a:pt x="441918" y="2547713"/>
                </a:cubicBezTo>
                <a:cubicBezTo>
                  <a:pt x="446348" y="2473285"/>
                  <a:pt x="454322" y="2310252"/>
                  <a:pt x="447234" y="2212787"/>
                </a:cubicBezTo>
                <a:cubicBezTo>
                  <a:pt x="440145" y="2115322"/>
                  <a:pt x="407361" y="2018743"/>
                  <a:pt x="399387" y="1962922"/>
                </a:cubicBezTo>
                <a:cubicBezTo>
                  <a:pt x="391413" y="1907101"/>
                  <a:pt x="399387" y="1877862"/>
                  <a:pt x="399387" y="1877862"/>
                </a:cubicBezTo>
                <a:cubicBezTo>
                  <a:pt x="399387" y="1883178"/>
                  <a:pt x="391413" y="1942543"/>
                  <a:pt x="399387" y="1994820"/>
                </a:cubicBezTo>
                <a:cubicBezTo>
                  <a:pt x="407361" y="2047097"/>
                  <a:pt x="440145" y="2091399"/>
                  <a:pt x="447234" y="2191522"/>
                </a:cubicBezTo>
                <a:cubicBezTo>
                  <a:pt x="454322" y="2291645"/>
                  <a:pt x="433944" y="2491006"/>
                  <a:pt x="441918" y="2595559"/>
                </a:cubicBezTo>
                <a:cubicBezTo>
                  <a:pt x="449892" y="2700112"/>
                  <a:pt x="482675" y="2750617"/>
                  <a:pt x="495080" y="2818843"/>
                </a:cubicBezTo>
                <a:cubicBezTo>
                  <a:pt x="507484" y="2887069"/>
                  <a:pt x="485333" y="2972129"/>
                  <a:pt x="516345" y="3004913"/>
                </a:cubicBezTo>
                <a:cubicBezTo>
                  <a:pt x="547357" y="3037697"/>
                  <a:pt x="681150" y="3015545"/>
                  <a:pt x="681150" y="3015545"/>
                </a:cubicBezTo>
                <a:lnTo>
                  <a:pt x="1733773" y="3026178"/>
                </a:lnTo>
                <a:cubicBezTo>
                  <a:pt x="1912754" y="3024406"/>
                  <a:pt x="1748836" y="3017318"/>
                  <a:pt x="1755038" y="3004913"/>
                </a:cubicBezTo>
                <a:cubicBezTo>
                  <a:pt x="1761240" y="2992508"/>
                  <a:pt x="1766557" y="2990736"/>
                  <a:pt x="1770987" y="2951750"/>
                </a:cubicBezTo>
                <a:cubicBezTo>
                  <a:pt x="1775417" y="2912764"/>
                  <a:pt x="1773646" y="2825045"/>
                  <a:pt x="1781620" y="2770996"/>
                </a:cubicBezTo>
                <a:cubicBezTo>
                  <a:pt x="1789594" y="2716947"/>
                  <a:pt x="1811746" y="2677076"/>
                  <a:pt x="1818834" y="2627457"/>
                </a:cubicBezTo>
                <a:cubicBezTo>
                  <a:pt x="1825922" y="2577839"/>
                  <a:pt x="1822378" y="2547713"/>
                  <a:pt x="1824150" y="2473285"/>
                </a:cubicBezTo>
                <a:cubicBezTo>
                  <a:pt x="1825922" y="2398857"/>
                  <a:pt x="1821492" y="2257975"/>
                  <a:pt x="1829466" y="2180889"/>
                </a:cubicBezTo>
                <a:cubicBezTo>
                  <a:pt x="1837440" y="2103803"/>
                  <a:pt x="1865795" y="2064817"/>
                  <a:pt x="1871997" y="2010768"/>
                </a:cubicBezTo>
                <a:cubicBezTo>
                  <a:pt x="1878199" y="1956719"/>
                  <a:pt x="1866680" y="1864570"/>
                  <a:pt x="1866680" y="1856596"/>
                </a:cubicBezTo>
                <a:cubicBezTo>
                  <a:pt x="1866680" y="1848622"/>
                  <a:pt x="1875541" y="1911531"/>
                  <a:pt x="1871997" y="1962922"/>
                </a:cubicBezTo>
                <a:cubicBezTo>
                  <a:pt x="1868453" y="2014313"/>
                  <a:pt x="1855162" y="2107348"/>
                  <a:pt x="1845415" y="2164941"/>
                </a:cubicBezTo>
                <a:cubicBezTo>
                  <a:pt x="1835669" y="2222534"/>
                  <a:pt x="1814404" y="2234938"/>
                  <a:pt x="1813518" y="2308480"/>
                </a:cubicBezTo>
                <a:cubicBezTo>
                  <a:pt x="1812632" y="2382022"/>
                  <a:pt x="1833897" y="2538853"/>
                  <a:pt x="1840099" y="2606192"/>
                </a:cubicBezTo>
                <a:cubicBezTo>
                  <a:pt x="1846301" y="2673531"/>
                  <a:pt x="1848073" y="2656696"/>
                  <a:pt x="1850731" y="2712517"/>
                </a:cubicBezTo>
                <a:cubicBezTo>
                  <a:pt x="1853389" y="2768338"/>
                  <a:pt x="1841871" y="2895929"/>
                  <a:pt x="1856048" y="2941117"/>
                </a:cubicBezTo>
                <a:cubicBezTo>
                  <a:pt x="1870225" y="2986305"/>
                  <a:pt x="1895920" y="2974788"/>
                  <a:pt x="1935792" y="2983648"/>
                </a:cubicBezTo>
                <a:cubicBezTo>
                  <a:pt x="1975664" y="2992508"/>
                  <a:pt x="2041231" y="2995166"/>
                  <a:pt x="2095280" y="2994280"/>
                </a:cubicBezTo>
                <a:cubicBezTo>
                  <a:pt x="2149329" y="2993394"/>
                  <a:pt x="2233504" y="3001368"/>
                  <a:pt x="2260085" y="2978331"/>
                </a:cubicBezTo>
                <a:cubicBezTo>
                  <a:pt x="2286666" y="2955294"/>
                  <a:pt x="2267174" y="2916308"/>
                  <a:pt x="2254769" y="2856057"/>
                </a:cubicBezTo>
                <a:cubicBezTo>
                  <a:pt x="2242364" y="2795806"/>
                  <a:pt x="2203378" y="2671759"/>
                  <a:pt x="2185657" y="2616824"/>
                </a:cubicBezTo>
                <a:cubicBezTo>
                  <a:pt x="2167936" y="2561889"/>
                  <a:pt x="2155531" y="2595559"/>
                  <a:pt x="2148443" y="2526448"/>
                </a:cubicBezTo>
                <a:cubicBezTo>
                  <a:pt x="2141355" y="2457337"/>
                  <a:pt x="2140469" y="2303164"/>
                  <a:pt x="2143127" y="2202155"/>
                </a:cubicBezTo>
                <a:cubicBezTo>
                  <a:pt x="2145785" y="2101146"/>
                  <a:pt x="2165278" y="2010769"/>
                  <a:pt x="2164392" y="1920392"/>
                </a:cubicBezTo>
                <a:cubicBezTo>
                  <a:pt x="2163506" y="1830015"/>
                  <a:pt x="2161734" y="1737866"/>
                  <a:pt x="2137811" y="1659894"/>
                </a:cubicBezTo>
                <a:cubicBezTo>
                  <a:pt x="2113888" y="1581922"/>
                  <a:pt x="2075787" y="1503064"/>
                  <a:pt x="2020852" y="1452559"/>
                </a:cubicBezTo>
                <a:cubicBezTo>
                  <a:pt x="1965917" y="1402054"/>
                  <a:pt x="1895034" y="1394080"/>
                  <a:pt x="1808201" y="1356866"/>
                </a:cubicBezTo>
                <a:cubicBezTo>
                  <a:pt x="1721369" y="1319652"/>
                  <a:pt x="1499857" y="1229275"/>
                  <a:pt x="1499857" y="1229275"/>
                </a:cubicBezTo>
                <a:cubicBezTo>
                  <a:pt x="1421885" y="1197377"/>
                  <a:pt x="1367837" y="1183201"/>
                  <a:pt x="1340369" y="1165480"/>
                </a:cubicBezTo>
                <a:cubicBezTo>
                  <a:pt x="1312901" y="1147759"/>
                  <a:pt x="1329736" y="1145987"/>
                  <a:pt x="1335052" y="1122950"/>
                </a:cubicBezTo>
                <a:cubicBezTo>
                  <a:pt x="1340368" y="1099913"/>
                  <a:pt x="1335052" y="1044092"/>
                  <a:pt x="1372266" y="1027257"/>
                </a:cubicBezTo>
                <a:cubicBezTo>
                  <a:pt x="1409480" y="1010422"/>
                  <a:pt x="1514920" y="1027257"/>
                  <a:pt x="1558336" y="1021941"/>
                </a:cubicBezTo>
                <a:cubicBezTo>
                  <a:pt x="1601752" y="1016625"/>
                  <a:pt x="1615929" y="1008650"/>
                  <a:pt x="1632764" y="995359"/>
                </a:cubicBezTo>
                <a:cubicBezTo>
                  <a:pt x="1649599" y="982068"/>
                  <a:pt x="1658459" y="959917"/>
                  <a:pt x="1659345" y="942196"/>
                </a:cubicBezTo>
                <a:cubicBezTo>
                  <a:pt x="1660231" y="924475"/>
                  <a:pt x="1636308" y="907641"/>
                  <a:pt x="1638080" y="889034"/>
                </a:cubicBezTo>
                <a:cubicBezTo>
                  <a:pt x="1639852" y="870427"/>
                  <a:pt x="1667320" y="850934"/>
                  <a:pt x="1669978" y="830555"/>
                </a:cubicBezTo>
                <a:cubicBezTo>
                  <a:pt x="1672636" y="810176"/>
                  <a:pt x="1661117" y="787139"/>
                  <a:pt x="1659345" y="761443"/>
                </a:cubicBezTo>
                <a:close/>
              </a:path>
            </a:pathLst>
          </a:custGeom>
          <a:gradFill flip="none" rotWithShape="1">
            <a:gsLst>
              <a:gs pos="0">
                <a:srgbClr val="715246"/>
              </a:gs>
              <a:gs pos="74000">
                <a:srgbClr val="533D34"/>
              </a:gs>
              <a:gs pos="100000">
                <a:srgbClr val="26221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171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2372996" y="29216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2581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enteral nutrition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4230B1A-4671-1F46-8309-0BBB0A36DD00}"/>
              </a:ext>
            </a:extLst>
          </p:cNvPr>
          <p:cNvGrpSpPr/>
          <p:nvPr/>
        </p:nvGrpSpPr>
        <p:grpSpPr>
          <a:xfrm>
            <a:off x="6291962" y="-14234"/>
            <a:ext cx="2853960" cy="506720"/>
            <a:chOff x="6291962" y="-14234"/>
            <a:chExt cx="2853960" cy="506720"/>
          </a:xfrm>
        </p:grpSpPr>
        <p:sp>
          <p:nvSpPr>
            <p:cNvPr id="5" name="Round Same Side Corner Rectangle 4">
              <a:extLst>
                <a:ext uri="{FF2B5EF4-FFF2-40B4-BE49-F238E27FC236}">
                  <a16:creationId xmlns:a16="http://schemas.microsoft.com/office/drawing/2014/main" id="{D7439E07-DCAE-284D-AEA6-8795505252EE}"/>
                </a:ext>
              </a:extLst>
            </p:cNvPr>
            <p:cNvSpPr/>
            <p:nvPr/>
          </p:nvSpPr>
          <p:spPr>
            <a:xfrm rot="10800000">
              <a:off x="6434763" y="-14234"/>
              <a:ext cx="2192754" cy="492442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DA2D01-470A-3B4F-83CB-FEEE77CFFB1D}"/>
                </a:ext>
              </a:extLst>
            </p:cNvPr>
            <p:cNvSpPr/>
            <p:nvPr/>
          </p:nvSpPr>
          <p:spPr>
            <a:xfrm>
              <a:off x="7035978" y="-5276"/>
              <a:ext cx="96833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dirty="0" err="1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onepagericu.com</a:t>
              </a:r>
              <a:endPara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endParaRPr>
            </a:p>
            <a:p>
              <a:pPr algn="r"/>
              <a:r>
                <a:rPr lang="en-US" sz="11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@</a:t>
              </a:r>
              <a:r>
                <a:rPr lang="en-US" sz="1100" dirty="0" err="1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nickmmark</a:t>
              </a:r>
              <a:endPara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0676C7-7723-FF4B-AA77-640DE9469834}"/>
                </a:ext>
              </a:extLst>
            </p:cNvPr>
            <p:cNvSpPr/>
            <p:nvPr/>
          </p:nvSpPr>
          <p:spPr>
            <a:xfrm>
              <a:off x="7871020" y="3908"/>
              <a:ext cx="782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800" dirty="0"/>
                <a:t>Link to the most current version →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062B137-187E-A74F-8E8B-4A3244F0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40696" y="-12740"/>
              <a:ext cx="505226" cy="505226"/>
            </a:xfrm>
            <a:prstGeom prst="rect">
              <a:avLst/>
            </a:prstGeom>
          </p:spPr>
        </p:pic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3C644AF-F015-4C4B-A5F5-43DE519FF824}"/>
                </a:ext>
              </a:extLst>
            </p:cNvPr>
            <p:cNvSpPr/>
            <p:nvPr/>
          </p:nvSpPr>
          <p:spPr>
            <a:xfrm>
              <a:off x="6291962" y="196200"/>
              <a:ext cx="263357" cy="219262"/>
            </a:xfrm>
            <a:custGeom>
              <a:avLst/>
              <a:gdLst>
                <a:gd name="connsiteX0" fmla="*/ 106 w 184256"/>
                <a:gd name="connsiteY0" fmla="*/ 46626 h 153405"/>
                <a:gd name="connsiteX1" fmla="*/ 82656 w 184256"/>
                <a:gd name="connsiteY1" fmla="*/ 65676 h 153405"/>
                <a:gd name="connsiteX2" fmla="*/ 101706 w 184256"/>
                <a:gd name="connsiteY2" fmla="*/ 148226 h 153405"/>
                <a:gd name="connsiteX3" fmla="*/ 184256 w 184256"/>
                <a:gd name="connsiteY3" fmla="*/ 129176 h 153405"/>
                <a:gd name="connsiteX4" fmla="*/ 101706 w 184256"/>
                <a:gd name="connsiteY4" fmla="*/ 2176 h 153405"/>
                <a:gd name="connsiteX5" fmla="*/ 106 w 184256"/>
                <a:gd name="connsiteY5" fmla="*/ 46626 h 15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256" h="153405">
                  <a:moveTo>
                    <a:pt x="106" y="46626"/>
                  </a:moveTo>
                  <a:cubicBezTo>
                    <a:pt x="-3069" y="57209"/>
                    <a:pt x="65723" y="48743"/>
                    <a:pt x="82656" y="65676"/>
                  </a:cubicBezTo>
                  <a:cubicBezTo>
                    <a:pt x="99589" y="82609"/>
                    <a:pt x="84773" y="137643"/>
                    <a:pt x="101706" y="148226"/>
                  </a:cubicBezTo>
                  <a:cubicBezTo>
                    <a:pt x="118639" y="158809"/>
                    <a:pt x="184256" y="153518"/>
                    <a:pt x="184256" y="129176"/>
                  </a:cubicBezTo>
                  <a:cubicBezTo>
                    <a:pt x="184256" y="104834"/>
                    <a:pt x="131339" y="14876"/>
                    <a:pt x="101706" y="2176"/>
                  </a:cubicBezTo>
                  <a:cubicBezTo>
                    <a:pt x="72073" y="-10524"/>
                    <a:pt x="3281" y="36043"/>
                    <a:pt x="106" y="466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5050D3E-96CA-3444-8324-ABC25516A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61319" y="227319"/>
              <a:ext cx="126795" cy="12679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426F0346-43C4-D444-8FDB-1E8BC0741F27}"/>
              </a:ext>
            </a:extLst>
          </p:cNvPr>
          <p:cNvSpPr/>
          <p:nvPr/>
        </p:nvSpPr>
        <p:spPr>
          <a:xfrm rot="16200000">
            <a:off x="8239181" y="5947273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(2022-02-05) </a:t>
            </a:r>
            <a:r>
              <a:rPr lang="en-US" sz="800" dirty="0">
                <a:hlinkClick r:id="rId9"/>
              </a:rPr>
              <a:t>CC BY-SA 3.0</a:t>
            </a:r>
            <a:endParaRPr lang="en-US" sz="800" dirty="0">
              <a:latin typeface="+mj-lt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3722E230-0E5C-E146-AEC6-9FC83B5BE98D}"/>
              </a:ext>
            </a:extLst>
          </p:cNvPr>
          <p:cNvGraphicFramePr>
            <a:graphicFrameLocks noGrp="1"/>
          </p:cNvGraphicFramePr>
          <p:nvPr/>
        </p:nvGraphicFramePr>
        <p:xfrm>
          <a:off x="30849" y="3666995"/>
          <a:ext cx="4202841" cy="3169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5954">
                  <a:extLst>
                    <a:ext uri="{9D8B030D-6E8A-4147-A177-3AD203B41FA5}">
                      <a16:colId xmlns:a16="http://schemas.microsoft.com/office/drawing/2014/main" val="2045230276"/>
                    </a:ext>
                  </a:extLst>
                </a:gridCol>
                <a:gridCol w="1586887">
                  <a:extLst>
                    <a:ext uri="{9D8B030D-6E8A-4147-A177-3AD203B41FA5}">
                      <a16:colId xmlns:a16="http://schemas.microsoft.com/office/drawing/2014/main" val="647544404"/>
                    </a:ext>
                  </a:extLst>
                </a:gridCol>
              </a:tblGrid>
              <a:tr h="179350">
                <a:tc>
                  <a:txBody>
                    <a:bodyPr/>
                    <a:lstStyle/>
                    <a:p>
                      <a:r>
                        <a:rPr lang="en-US" sz="800" dirty="0"/>
                        <a:t>Formula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372922"/>
                  </a:ext>
                </a:extLst>
              </a:tr>
              <a:tr h="198395">
                <a:tc>
                  <a:txBody>
                    <a:bodyPr/>
                    <a:lstStyle/>
                    <a:p>
                      <a:r>
                        <a:rPr lang="en-US" sz="800" b="1" dirty="0"/>
                        <a:t>Standard</a:t>
                      </a:r>
                      <a:r>
                        <a:rPr lang="en-US" sz="800" b="0" dirty="0"/>
                        <a:t> (1 kcal/mL) – similar to typical US diet in terms of </a:t>
                      </a:r>
                      <a:r>
                        <a:rPr lang="en-US" sz="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carbs</a:t>
                      </a:r>
                      <a:r>
                        <a:rPr lang="en-US" sz="800" b="0" dirty="0"/>
                        <a:t>/</a:t>
                      </a: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lipid</a:t>
                      </a:r>
                      <a:r>
                        <a:rPr lang="en-US" sz="800" b="0" dirty="0"/>
                        <a:t>/</a:t>
                      </a:r>
                      <a:r>
                        <a:rPr lang="en-US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protein</a:t>
                      </a:r>
                      <a:r>
                        <a:rPr lang="en-US" sz="800" b="0" dirty="0"/>
                        <a:t>, Used in most ICU patients</a:t>
                      </a:r>
                    </a:p>
                    <a:p>
                      <a:endParaRPr lang="en-US" sz="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Ensure, </a:t>
                      </a:r>
                      <a:r>
                        <a:rPr lang="en-US" sz="800" dirty="0" err="1"/>
                        <a:t>Isosource</a:t>
                      </a:r>
                      <a:r>
                        <a:rPr lang="en-US" sz="800" dirty="0"/>
                        <a:t>, Boost, </a:t>
                      </a:r>
                      <a:r>
                        <a:rPr lang="en-US" sz="800" dirty="0" err="1"/>
                        <a:t>Osmolite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506937"/>
                  </a:ext>
                </a:extLst>
              </a:tr>
              <a:tr h="286960">
                <a:tc>
                  <a:txBody>
                    <a:bodyPr/>
                    <a:lstStyle/>
                    <a:p>
                      <a:r>
                        <a:rPr lang="en-US" sz="800" b="1" dirty="0"/>
                        <a:t>Concentrated</a:t>
                      </a:r>
                      <a:r>
                        <a:rPr lang="en-US" sz="800" b="0" dirty="0"/>
                        <a:t> (1.5-2.0 kcal/mL) – same contents, less volume</a:t>
                      </a:r>
                      <a:r>
                        <a:rPr lang="en-US" sz="800" b="1" dirty="0"/>
                        <a:t>, </a:t>
                      </a:r>
                      <a:r>
                        <a:rPr lang="en-US" sz="800" b="0" dirty="0"/>
                        <a:t>useful in patients on fluid restriction</a:t>
                      </a:r>
                    </a:p>
                    <a:p>
                      <a:endParaRPr lang="en-US" sz="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Ensure plus, Impact 1.5, </a:t>
                      </a:r>
                      <a:r>
                        <a:rPr lang="en-US" sz="800" dirty="0" err="1"/>
                        <a:t>Twocal</a:t>
                      </a:r>
                      <a:r>
                        <a:rPr lang="en-US" sz="800" dirty="0"/>
                        <a:t> HN, </a:t>
                      </a:r>
                      <a:r>
                        <a:rPr lang="en-US" sz="800" dirty="0" err="1"/>
                        <a:t>Nutren</a:t>
                      </a:r>
                      <a:r>
                        <a:rPr lang="en-US" sz="800" dirty="0"/>
                        <a:t>, Renal, </a:t>
                      </a:r>
                      <a:r>
                        <a:rPr lang="en-US" sz="800" dirty="0" err="1"/>
                        <a:t>Nutren</a:t>
                      </a:r>
                      <a:r>
                        <a:rPr lang="en-US" sz="800" dirty="0"/>
                        <a:t> 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000459"/>
                  </a:ext>
                </a:extLst>
              </a:tr>
              <a:tr h="286960">
                <a:tc>
                  <a:txBody>
                    <a:bodyPr/>
                    <a:lstStyle/>
                    <a:p>
                      <a:r>
                        <a:rPr lang="en-US" sz="800" b="1" dirty="0"/>
                        <a:t>High protein</a:t>
                      </a:r>
                      <a:r>
                        <a:rPr lang="en-US" sz="800" b="0" dirty="0"/>
                        <a:t> - </a:t>
                      </a:r>
                      <a:r>
                        <a:rPr lang="en-US" sz="800" dirty="0"/>
                        <a:t>useful for patients with high </a:t>
                      </a:r>
                      <a:r>
                        <a:rPr lang="en-US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protein</a:t>
                      </a:r>
                      <a:r>
                        <a:rPr lang="en-US" sz="800" dirty="0"/>
                        <a:t> needs (&gt;1.5 g/kg/day)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err="1"/>
                        <a:t>Isosource</a:t>
                      </a:r>
                      <a:r>
                        <a:rPr lang="en-US" sz="800" dirty="0"/>
                        <a:t> HN, </a:t>
                      </a:r>
                      <a:r>
                        <a:rPr lang="en-US" sz="800" dirty="0" err="1"/>
                        <a:t>Osmolite</a:t>
                      </a:r>
                      <a:r>
                        <a:rPr lang="en-US" sz="800" dirty="0"/>
                        <a:t> HN, Replete, Boost HP, Peptamen VHP, Ensure HP, Promote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929773"/>
                  </a:ext>
                </a:extLst>
              </a:tr>
              <a:tr h="286960">
                <a:tc>
                  <a:txBody>
                    <a:bodyPr/>
                    <a:lstStyle/>
                    <a:p>
                      <a:r>
                        <a:rPr lang="en-US" sz="800" b="1" dirty="0"/>
                        <a:t>Pre-digested</a:t>
                      </a:r>
                      <a:r>
                        <a:rPr lang="en-US" sz="800" dirty="0"/>
                        <a:t> (1-1.5 kcal/ml) - </a:t>
                      </a:r>
                      <a:r>
                        <a:rPr lang="en-US" sz="800" dirty="0">
                          <a:effectLst/>
                        </a:rPr>
                        <a:t>Low </a:t>
                      </a: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lipid</a:t>
                      </a:r>
                      <a:r>
                        <a:rPr lang="en-US" sz="800" dirty="0">
                          <a:effectLst/>
                        </a:rPr>
                        <a:t> content, partially digested/easily absorbed </a:t>
                      </a:r>
                      <a:r>
                        <a:rPr lang="en-US" sz="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peptides</a:t>
                      </a:r>
                      <a:r>
                        <a:rPr lang="en-US" sz="800" dirty="0">
                          <a:effectLst/>
                        </a:rPr>
                        <a:t>, Used in malabsorption</a:t>
                      </a:r>
                    </a:p>
                    <a:p>
                      <a:endParaRPr lang="en-US" sz="6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Peptamen, </a:t>
                      </a:r>
                      <a:r>
                        <a:rPr lang="en-US" sz="800" dirty="0" err="1"/>
                        <a:t>Vivonex</a:t>
                      </a:r>
                      <a:r>
                        <a:rPr lang="en-US" sz="800" dirty="0"/>
                        <a:t> PLUS, </a:t>
                      </a:r>
                      <a:r>
                        <a:rPr lang="en-US" sz="800" dirty="0" err="1"/>
                        <a:t>Vivonex</a:t>
                      </a:r>
                      <a:r>
                        <a:rPr lang="en-US" sz="800" dirty="0"/>
                        <a:t> TEN, </a:t>
                      </a:r>
                      <a:r>
                        <a:rPr lang="en-US" sz="800" dirty="0" err="1"/>
                        <a:t>Alitraq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016769"/>
                  </a:ext>
                </a:extLst>
              </a:tr>
              <a:tr h="286960">
                <a:tc>
                  <a:txBody>
                    <a:bodyPr/>
                    <a:lstStyle/>
                    <a:p>
                      <a:r>
                        <a:rPr lang="en-US" sz="800" b="1" dirty="0"/>
                        <a:t>High fiber </a:t>
                      </a:r>
                      <a:r>
                        <a:rPr lang="en-US" sz="800" dirty="0"/>
                        <a:t>– contains soluble &amp; insoluble </a:t>
                      </a:r>
                      <a:r>
                        <a:rPr lang="en-US" sz="800" b="1" dirty="0"/>
                        <a:t>fiber</a:t>
                      </a:r>
                      <a:r>
                        <a:rPr lang="en-US" sz="800" dirty="0"/>
                        <a:t>, used when there is persistent diarrhea on other feeds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/>
                        <a:t>Jevity</a:t>
                      </a:r>
                      <a:r>
                        <a:rPr lang="en-US" sz="800" dirty="0"/>
                        <a:t>, Ensure with fiber, Promote with fiber, </a:t>
                      </a:r>
                      <a:r>
                        <a:rPr lang="en-US" sz="800" dirty="0" err="1"/>
                        <a:t>Nutren</a:t>
                      </a:r>
                      <a:r>
                        <a:rPr lang="en-US" sz="800" dirty="0"/>
                        <a:t> 1.0 fiber, </a:t>
                      </a:r>
                      <a:r>
                        <a:rPr lang="en-US" sz="800" dirty="0" err="1"/>
                        <a:t>Compleat</a:t>
                      </a:r>
                      <a:r>
                        <a:rPr lang="en-US" sz="800" dirty="0"/>
                        <a:t>, </a:t>
                      </a:r>
                      <a:r>
                        <a:rPr lang="en-US" sz="800" dirty="0" err="1"/>
                        <a:t>Ultracal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977203"/>
                  </a:ext>
                </a:extLst>
              </a:tr>
              <a:tr h="286960">
                <a:tc>
                  <a:txBody>
                    <a:bodyPr/>
                    <a:lstStyle/>
                    <a:p>
                      <a:r>
                        <a:rPr lang="en-US" sz="800" b="1" dirty="0"/>
                        <a:t>Renal</a:t>
                      </a:r>
                      <a:r>
                        <a:rPr lang="en-US" sz="800" dirty="0"/>
                        <a:t> – Concentrated (1.5-2.0 kcal/mL), low K+ &amp; PO4, low </a:t>
                      </a:r>
                      <a:r>
                        <a:rPr lang="en-US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protein</a:t>
                      </a:r>
                      <a:r>
                        <a:rPr lang="en-US" sz="800" dirty="0"/>
                        <a:t>, used for people with renal failure</a:t>
                      </a:r>
                    </a:p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Nepro, </a:t>
                      </a:r>
                      <a:r>
                        <a:rPr lang="en-US" sz="800" dirty="0" err="1"/>
                        <a:t>Magnacal</a:t>
                      </a:r>
                      <a:r>
                        <a:rPr lang="en-US" sz="800" dirty="0"/>
                        <a:t> Renal, </a:t>
                      </a:r>
                      <a:r>
                        <a:rPr lang="en-US" sz="800" dirty="0" err="1"/>
                        <a:t>Suplena</a:t>
                      </a:r>
                      <a:r>
                        <a:rPr lang="en-US" sz="800" dirty="0"/>
                        <a:t>, </a:t>
                      </a:r>
                      <a:r>
                        <a:rPr lang="en-US" sz="800" dirty="0" err="1"/>
                        <a:t>Novasource</a:t>
                      </a:r>
                      <a:r>
                        <a:rPr lang="en-US" sz="800" dirty="0"/>
                        <a:t> Renal, </a:t>
                      </a:r>
                      <a:r>
                        <a:rPr lang="en-US" sz="800" dirty="0" err="1"/>
                        <a:t>Renalcal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95890"/>
                  </a:ext>
                </a:extLst>
              </a:tr>
              <a:tr h="286960">
                <a:tc>
                  <a:txBody>
                    <a:bodyPr/>
                    <a:lstStyle/>
                    <a:p>
                      <a:r>
                        <a:rPr lang="en-US" sz="800" b="1" dirty="0"/>
                        <a:t>Diabetic</a:t>
                      </a:r>
                      <a:r>
                        <a:rPr lang="en-US" sz="800" dirty="0"/>
                        <a:t> – lower </a:t>
                      </a:r>
                      <a:r>
                        <a:rPr lang="en-US" sz="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carbohydrate</a:t>
                      </a:r>
                      <a:r>
                        <a:rPr lang="en-US" sz="800" dirty="0"/>
                        <a:t> content, used in diabetics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Choice DM, Glucerna Select, </a:t>
                      </a:r>
                      <a:r>
                        <a:rPr lang="en-US" sz="800" dirty="0" err="1"/>
                        <a:t>Glytrol</a:t>
                      </a:r>
                      <a:r>
                        <a:rPr lang="en-US" sz="800" dirty="0"/>
                        <a:t>, </a:t>
                      </a:r>
                      <a:r>
                        <a:rPr lang="en-US" sz="800" dirty="0" err="1"/>
                        <a:t>Diabetisource</a:t>
                      </a:r>
                      <a:r>
                        <a:rPr lang="en-US" sz="800" dirty="0"/>
                        <a:t> AC,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142770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33B5659A-EA99-1C43-8C72-8B493F62045C}"/>
              </a:ext>
            </a:extLst>
          </p:cNvPr>
          <p:cNvSpPr/>
          <p:nvPr/>
        </p:nvSpPr>
        <p:spPr>
          <a:xfrm>
            <a:off x="-40537" y="230573"/>
            <a:ext cx="3748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/>
          </a:p>
          <a:p>
            <a:r>
              <a:rPr lang="en-US" sz="800" dirty="0"/>
              <a:t>· Adequate nutrition is essential to maintain normal physiologic functions</a:t>
            </a:r>
          </a:p>
          <a:p>
            <a:r>
              <a:rPr lang="en-US" sz="800" dirty="0"/>
              <a:t>· Enteric feeding also helps maintain an important immunological barrier</a:t>
            </a:r>
          </a:p>
          <a:p>
            <a:r>
              <a:rPr lang="en-US" sz="800" dirty="0"/>
              <a:t>· 30-50% of ICU pts are malnourished; malnutrition associated w/ </a:t>
            </a:r>
            <a:r>
              <a:rPr lang="en-US" sz="800" dirty="0">
                <a:hlinkClick r:id="rId10"/>
              </a:rPr>
              <a:t>worse outcomes</a:t>
            </a:r>
            <a:endParaRPr lang="en-US" sz="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006004-45E5-AC49-AACF-C7BFAC8DF558}"/>
              </a:ext>
            </a:extLst>
          </p:cNvPr>
          <p:cNvSpPr/>
          <p:nvPr/>
        </p:nvSpPr>
        <p:spPr>
          <a:xfrm>
            <a:off x="-57561" y="946192"/>
            <a:ext cx="36851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· Early enteral nutrition (&lt;48 </a:t>
            </a:r>
            <a:r>
              <a:rPr lang="en-US" sz="800" dirty="0" err="1"/>
              <a:t>hrs</a:t>
            </a:r>
            <a:r>
              <a:rPr lang="en-US" sz="800" dirty="0"/>
              <a:t> after onset of critical illness) is associated with </a:t>
            </a:r>
            <a:r>
              <a:rPr lang="en-US" sz="800" b="1" dirty="0"/>
              <a:t>reduced mortality </a:t>
            </a:r>
            <a:r>
              <a:rPr lang="en-US" sz="800" dirty="0"/>
              <a:t>and </a:t>
            </a:r>
            <a:r>
              <a:rPr lang="en-US" sz="800" b="1" dirty="0"/>
              <a:t>reduced incidence of infections </a:t>
            </a:r>
            <a:r>
              <a:rPr lang="en-US" sz="800" dirty="0"/>
              <a:t>(particularly pneumonia).</a:t>
            </a:r>
          </a:p>
          <a:p>
            <a:r>
              <a:rPr lang="en-US" sz="800" dirty="0"/>
              <a:t>· Deliberate underfeeding is not associated with improved outcomes (</a:t>
            </a:r>
            <a:r>
              <a:rPr lang="en-US" sz="800" dirty="0">
                <a:hlinkClick r:id="rId11"/>
              </a:rPr>
              <a:t>PERMIT 2015</a:t>
            </a:r>
            <a:r>
              <a:rPr lang="en-US" sz="800" dirty="0"/>
              <a:t>)</a:t>
            </a:r>
          </a:p>
          <a:p>
            <a:r>
              <a:rPr lang="en-US" sz="800" dirty="0"/>
              <a:t>· No survival advantage with early parenteral nutrition (</a:t>
            </a:r>
            <a:r>
              <a:rPr lang="en-US" sz="800" dirty="0">
                <a:hlinkClick r:id="rId12"/>
              </a:rPr>
              <a:t>EPN 2011</a:t>
            </a:r>
            <a:r>
              <a:rPr lang="en-US" sz="800" dirty="0"/>
              <a:t>). </a:t>
            </a:r>
          </a:p>
          <a:p>
            <a:r>
              <a:rPr lang="en-US" sz="800" dirty="0"/>
              <a:t>· Enteral nutrition can be safely given while in the </a:t>
            </a:r>
            <a:r>
              <a:rPr lang="en-US" sz="800" dirty="0">
                <a:hlinkClick r:id="rId13"/>
              </a:rPr>
              <a:t>prone position</a:t>
            </a:r>
            <a:r>
              <a:rPr lang="en-US" sz="800" dirty="0"/>
              <a:t> or </a:t>
            </a:r>
            <a:r>
              <a:rPr lang="en-US" sz="800" dirty="0">
                <a:hlinkClick r:id="rId14"/>
              </a:rPr>
              <a:t>receiving TTM</a:t>
            </a:r>
            <a:r>
              <a:rPr lang="en-US" sz="800" dirty="0"/>
              <a:t>.</a:t>
            </a:r>
          </a:p>
          <a:p>
            <a:r>
              <a:rPr lang="en-US" sz="800" dirty="0"/>
              <a:t>· EN can also be given </a:t>
            </a:r>
            <a:r>
              <a:rPr lang="en-US" sz="800" dirty="0">
                <a:hlinkClick r:id="rId15"/>
              </a:rPr>
              <a:t>while on neuromuscular blockers or while on ECMO</a:t>
            </a:r>
            <a:r>
              <a:rPr lang="en-US" sz="800" dirty="0"/>
              <a:t>.</a:t>
            </a:r>
          </a:p>
          <a:p>
            <a:endParaRPr lang="en-US" sz="800" dirty="0"/>
          </a:p>
          <a:p>
            <a:endParaRPr lang="en-US" sz="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30CD7C-87B3-664D-BFE2-47F47079B686}"/>
              </a:ext>
            </a:extLst>
          </p:cNvPr>
          <p:cNvGrpSpPr/>
          <p:nvPr/>
        </p:nvGrpSpPr>
        <p:grpSpPr>
          <a:xfrm>
            <a:off x="5761452" y="5669396"/>
            <a:ext cx="159488" cy="398721"/>
            <a:chOff x="489098" y="5672470"/>
            <a:chExt cx="159488" cy="398721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DB34C40-FD4A-BA46-87F6-2D47FFD14D16}"/>
                </a:ext>
              </a:extLst>
            </p:cNvPr>
            <p:cNvSpPr/>
            <p:nvPr/>
          </p:nvSpPr>
          <p:spPr>
            <a:xfrm>
              <a:off x="489098" y="5688419"/>
              <a:ext cx="159488" cy="382772"/>
            </a:xfrm>
            <a:custGeom>
              <a:avLst/>
              <a:gdLst>
                <a:gd name="connsiteX0" fmla="*/ 0 w 159488"/>
                <a:gd name="connsiteY0" fmla="*/ 0 h 382772"/>
                <a:gd name="connsiteX1" fmla="*/ 63795 w 159488"/>
                <a:gd name="connsiteY1" fmla="*/ 42530 h 382772"/>
                <a:gd name="connsiteX2" fmla="*/ 74428 w 159488"/>
                <a:gd name="connsiteY2" fmla="*/ 95693 h 382772"/>
                <a:gd name="connsiteX3" fmla="*/ 85060 w 159488"/>
                <a:gd name="connsiteY3" fmla="*/ 297711 h 382772"/>
                <a:gd name="connsiteX4" fmla="*/ 159488 w 159488"/>
                <a:gd name="connsiteY4" fmla="*/ 382772 h 38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88" h="382772">
                  <a:moveTo>
                    <a:pt x="0" y="0"/>
                  </a:moveTo>
                  <a:cubicBezTo>
                    <a:pt x="25695" y="13290"/>
                    <a:pt x="51390" y="26581"/>
                    <a:pt x="63795" y="42530"/>
                  </a:cubicBezTo>
                  <a:cubicBezTo>
                    <a:pt x="76200" y="58479"/>
                    <a:pt x="70884" y="53163"/>
                    <a:pt x="74428" y="95693"/>
                  </a:cubicBezTo>
                  <a:cubicBezTo>
                    <a:pt x="77972" y="138223"/>
                    <a:pt x="70883" y="249865"/>
                    <a:pt x="85060" y="297711"/>
                  </a:cubicBezTo>
                  <a:cubicBezTo>
                    <a:pt x="99237" y="345557"/>
                    <a:pt x="129362" y="364164"/>
                    <a:pt x="159488" y="382772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3B16224-49A5-6745-93B2-9634EAD9FEA1}"/>
                </a:ext>
              </a:extLst>
            </p:cNvPr>
            <p:cNvSpPr/>
            <p:nvPr/>
          </p:nvSpPr>
          <p:spPr>
            <a:xfrm>
              <a:off x="552893" y="5672470"/>
              <a:ext cx="53163" cy="106325"/>
            </a:xfrm>
            <a:custGeom>
              <a:avLst/>
              <a:gdLst>
                <a:gd name="connsiteX0" fmla="*/ 53163 w 53163"/>
                <a:gd name="connsiteY0" fmla="*/ 0 h 106325"/>
                <a:gd name="connsiteX1" fmla="*/ 21265 w 53163"/>
                <a:gd name="connsiteY1" fmla="*/ 47846 h 106325"/>
                <a:gd name="connsiteX2" fmla="*/ 0 w 53163"/>
                <a:gd name="connsiteY2" fmla="*/ 106325 h 10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63" h="106325">
                  <a:moveTo>
                    <a:pt x="53163" y="0"/>
                  </a:moveTo>
                  <a:cubicBezTo>
                    <a:pt x="41644" y="15062"/>
                    <a:pt x="30125" y="30125"/>
                    <a:pt x="21265" y="47846"/>
                  </a:cubicBezTo>
                  <a:cubicBezTo>
                    <a:pt x="12405" y="65567"/>
                    <a:pt x="6202" y="85946"/>
                    <a:pt x="0" y="106325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D9B181-AC96-F342-9652-9A7305E7D5A5}"/>
              </a:ext>
            </a:extLst>
          </p:cNvPr>
          <p:cNvGrpSpPr/>
          <p:nvPr/>
        </p:nvGrpSpPr>
        <p:grpSpPr>
          <a:xfrm flipH="1">
            <a:off x="7211025" y="5685344"/>
            <a:ext cx="159488" cy="398721"/>
            <a:chOff x="489098" y="5672470"/>
            <a:chExt cx="159488" cy="398721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4CD1CDB-8CD9-9345-AC0A-ECA59F7CEAB5}"/>
                </a:ext>
              </a:extLst>
            </p:cNvPr>
            <p:cNvSpPr/>
            <p:nvPr/>
          </p:nvSpPr>
          <p:spPr>
            <a:xfrm>
              <a:off x="489098" y="5688419"/>
              <a:ext cx="159488" cy="382772"/>
            </a:xfrm>
            <a:custGeom>
              <a:avLst/>
              <a:gdLst>
                <a:gd name="connsiteX0" fmla="*/ 0 w 159488"/>
                <a:gd name="connsiteY0" fmla="*/ 0 h 382772"/>
                <a:gd name="connsiteX1" fmla="*/ 63795 w 159488"/>
                <a:gd name="connsiteY1" fmla="*/ 42530 h 382772"/>
                <a:gd name="connsiteX2" fmla="*/ 74428 w 159488"/>
                <a:gd name="connsiteY2" fmla="*/ 95693 h 382772"/>
                <a:gd name="connsiteX3" fmla="*/ 85060 w 159488"/>
                <a:gd name="connsiteY3" fmla="*/ 297711 h 382772"/>
                <a:gd name="connsiteX4" fmla="*/ 159488 w 159488"/>
                <a:gd name="connsiteY4" fmla="*/ 382772 h 38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88" h="382772">
                  <a:moveTo>
                    <a:pt x="0" y="0"/>
                  </a:moveTo>
                  <a:cubicBezTo>
                    <a:pt x="25695" y="13290"/>
                    <a:pt x="51390" y="26581"/>
                    <a:pt x="63795" y="42530"/>
                  </a:cubicBezTo>
                  <a:cubicBezTo>
                    <a:pt x="76200" y="58479"/>
                    <a:pt x="70884" y="53163"/>
                    <a:pt x="74428" y="95693"/>
                  </a:cubicBezTo>
                  <a:cubicBezTo>
                    <a:pt x="77972" y="138223"/>
                    <a:pt x="70883" y="249865"/>
                    <a:pt x="85060" y="297711"/>
                  </a:cubicBezTo>
                  <a:cubicBezTo>
                    <a:pt x="99237" y="345557"/>
                    <a:pt x="129362" y="364164"/>
                    <a:pt x="159488" y="382772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A16E0F4-95BD-F14F-9FCF-B735823C7E0C}"/>
                </a:ext>
              </a:extLst>
            </p:cNvPr>
            <p:cNvSpPr/>
            <p:nvPr/>
          </p:nvSpPr>
          <p:spPr>
            <a:xfrm>
              <a:off x="563525" y="5672470"/>
              <a:ext cx="53163" cy="106325"/>
            </a:xfrm>
            <a:custGeom>
              <a:avLst/>
              <a:gdLst>
                <a:gd name="connsiteX0" fmla="*/ 53163 w 53163"/>
                <a:gd name="connsiteY0" fmla="*/ 0 h 106325"/>
                <a:gd name="connsiteX1" fmla="*/ 21265 w 53163"/>
                <a:gd name="connsiteY1" fmla="*/ 47846 h 106325"/>
                <a:gd name="connsiteX2" fmla="*/ 0 w 53163"/>
                <a:gd name="connsiteY2" fmla="*/ 106325 h 10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63" h="106325">
                  <a:moveTo>
                    <a:pt x="53163" y="0"/>
                  </a:moveTo>
                  <a:cubicBezTo>
                    <a:pt x="41644" y="15062"/>
                    <a:pt x="30125" y="30125"/>
                    <a:pt x="21265" y="47846"/>
                  </a:cubicBezTo>
                  <a:cubicBezTo>
                    <a:pt x="12405" y="65567"/>
                    <a:pt x="6202" y="85946"/>
                    <a:pt x="0" y="106325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C810699C-3992-2D43-BFA1-CD7C0C4B43CD}"/>
              </a:ext>
            </a:extLst>
          </p:cNvPr>
          <p:cNvSpPr/>
          <p:nvPr/>
        </p:nvSpPr>
        <p:spPr>
          <a:xfrm>
            <a:off x="5628545" y="6482786"/>
            <a:ext cx="181156" cy="101009"/>
          </a:xfrm>
          <a:custGeom>
            <a:avLst/>
            <a:gdLst>
              <a:gd name="connsiteX0" fmla="*/ 0 w 181156"/>
              <a:gd name="connsiteY0" fmla="*/ 0 h 101009"/>
              <a:gd name="connsiteX1" fmla="*/ 159488 w 181156"/>
              <a:gd name="connsiteY1" fmla="*/ 53162 h 101009"/>
              <a:gd name="connsiteX2" fmla="*/ 175437 w 181156"/>
              <a:gd name="connsiteY2" fmla="*/ 101009 h 1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156" h="101009">
                <a:moveTo>
                  <a:pt x="0" y="0"/>
                </a:moveTo>
                <a:cubicBezTo>
                  <a:pt x="65124" y="18163"/>
                  <a:pt x="130249" y="36327"/>
                  <a:pt x="159488" y="53162"/>
                </a:cubicBezTo>
                <a:cubicBezTo>
                  <a:pt x="188728" y="69997"/>
                  <a:pt x="182082" y="85503"/>
                  <a:pt x="175437" y="101009"/>
                </a:cubicBezTo>
              </a:path>
            </a:pathLst>
          </a:custGeom>
          <a:noFill/>
          <a:ln>
            <a:solidFill>
              <a:srgbClr val="262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799CDC-87F9-CC43-ADE2-187E089E331C}"/>
              </a:ext>
            </a:extLst>
          </p:cNvPr>
          <p:cNvGrpSpPr/>
          <p:nvPr/>
        </p:nvGrpSpPr>
        <p:grpSpPr>
          <a:xfrm>
            <a:off x="6011317" y="5127134"/>
            <a:ext cx="1103347" cy="186070"/>
            <a:chOff x="744279" y="5114260"/>
            <a:chExt cx="1103347" cy="186070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8EF364F-E2D4-8F4D-8507-29C8CE856C87}"/>
                </a:ext>
              </a:extLst>
            </p:cNvPr>
            <p:cNvSpPr/>
            <p:nvPr/>
          </p:nvSpPr>
          <p:spPr>
            <a:xfrm>
              <a:off x="744279" y="5254611"/>
              <a:ext cx="457200" cy="45719"/>
            </a:xfrm>
            <a:custGeom>
              <a:avLst/>
              <a:gdLst>
                <a:gd name="connsiteX0" fmla="*/ 0 w 467832"/>
                <a:gd name="connsiteY0" fmla="*/ 128 h 42658"/>
                <a:gd name="connsiteX1" fmla="*/ 132906 w 467832"/>
                <a:gd name="connsiteY1" fmla="*/ 42658 h 42658"/>
                <a:gd name="connsiteX2" fmla="*/ 313660 w 467832"/>
                <a:gd name="connsiteY2" fmla="*/ 128 h 42658"/>
                <a:gd name="connsiteX3" fmla="*/ 467832 w 467832"/>
                <a:gd name="connsiteY3" fmla="*/ 32026 h 4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832" h="42658">
                  <a:moveTo>
                    <a:pt x="0" y="128"/>
                  </a:moveTo>
                  <a:cubicBezTo>
                    <a:pt x="40314" y="21393"/>
                    <a:pt x="80629" y="42658"/>
                    <a:pt x="132906" y="42658"/>
                  </a:cubicBezTo>
                  <a:cubicBezTo>
                    <a:pt x="185183" y="42658"/>
                    <a:pt x="257839" y="1900"/>
                    <a:pt x="313660" y="128"/>
                  </a:cubicBezTo>
                  <a:cubicBezTo>
                    <a:pt x="369481" y="-1644"/>
                    <a:pt x="418656" y="15191"/>
                    <a:pt x="467832" y="32026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007D1AB-392A-C94C-A1B2-049B1FAD60C0}"/>
                </a:ext>
              </a:extLst>
            </p:cNvPr>
            <p:cNvSpPr/>
            <p:nvPr/>
          </p:nvSpPr>
          <p:spPr>
            <a:xfrm flipH="1">
              <a:off x="1390426" y="5242754"/>
              <a:ext cx="457200" cy="45719"/>
            </a:xfrm>
            <a:custGeom>
              <a:avLst/>
              <a:gdLst>
                <a:gd name="connsiteX0" fmla="*/ 0 w 467832"/>
                <a:gd name="connsiteY0" fmla="*/ 128 h 42658"/>
                <a:gd name="connsiteX1" fmla="*/ 132906 w 467832"/>
                <a:gd name="connsiteY1" fmla="*/ 42658 h 42658"/>
                <a:gd name="connsiteX2" fmla="*/ 313660 w 467832"/>
                <a:gd name="connsiteY2" fmla="*/ 128 h 42658"/>
                <a:gd name="connsiteX3" fmla="*/ 467832 w 467832"/>
                <a:gd name="connsiteY3" fmla="*/ 32026 h 4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832" h="42658">
                  <a:moveTo>
                    <a:pt x="0" y="128"/>
                  </a:moveTo>
                  <a:cubicBezTo>
                    <a:pt x="40314" y="21393"/>
                    <a:pt x="80629" y="42658"/>
                    <a:pt x="132906" y="42658"/>
                  </a:cubicBezTo>
                  <a:cubicBezTo>
                    <a:pt x="185183" y="42658"/>
                    <a:pt x="257839" y="1900"/>
                    <a:pt x="313660" y="128"/>
                  </a:cubicBezTo>
                  <a:cubicBezTo>
                    <a:pt x="369481" y="-1644"/>
                    <a:pt x="418656" y="15191"/>
                    <a:pt x="467832" y="32026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D5080FE-DFB8-E34F-AA9C-1F4C65BA7E81}"/>
                </a:ext>
              </a:extLst>
            </p:cNvPr>
            <p:cNvSpPr/>
            <p:nvPr/>
          </p:nvSpPr>
          <p:spPr>
            <a:xfrm>
              <a:off x="1180214" y="5114260"/>
              <a:ext cx="191386" cy="156041"/>
            </a:xfrm>
            <a:custGeom>
              <a:avLst/>
              <a:gdLst>
                <a:gd name="connsiteX0" fmla="*/ 0 w 191386"/>
                <a:gd name="connsiteY0" fmla="*/ 0 h 156041"/>
                <a:gd name="connsiteX1" fmla="*/ 79744 w 191386"/>
                <a:gd name="connsiteY1" fmla="*/ 148856 h 156041"/>
                <a:gd name="connsiteX2" fmla="*/ 138223 w 191386"/>
                <a:gd name="connsiteY2" fmla="*/ 122275 h 156041"/>
                <a:gd name="connsiteX3" fmla="*/ 175437 w 191386"/>
                <a:gd name="connsiteY3" fmla="*/ 31898 h 156041"/>
                <a:gd name="connsiteX4" fmla="*/ 191386 w 191386"/>
                <a:gd name="connsiteY4" fmla="*/ 0 h 15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86" h="156041">
                  <a:moveTo>
                    <a:pt x="0" y="0"/>
                  </a:moveTo>
                  <a:cubicBezTo>
                    <a:pt x="28353" y="64238"/>
                    <a:pt x="56707" y="128477"/>
                    <a:pt x="79744" y="148856"/>
                  </a:cubicBezTo>
                  <a:cubicBezTo>
                    <a:pt x="102781" y="169235"/>
                    <a:pt x="122274" y="141768"/>
                    <a:pt x="138223" y="122275"/>
                  </a:cubicBezTo>
                  <a:cubicBezTo>
                    <a:pt x="154172" y="102782"/>
                    <a:pt x="166577" y="52277"/>
                    <a:pt x="175437" y="31898"/>
                  </a:cubicBezTo>
                  <a:cubicBezTo>
                    <a:pt x="184297" y="11519"/>
                    <a:pt x="187841" y="5759"/>
                    <a:pt x="191386" y="0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DDEE4F24-6D6E-1241-9841-DE40F90611B9}"/>
              </a:ext>
            </a:extLst>
          </p:cNvPr>
          <p:cNvSpPr/>
          <p:nvPr/>
        </p:nvSpPr>
        <p:spPr>
          <a:xfrm>
            <a:off x="5984736" y="6030902"/>
            <a:ext cx="462516" cy="106325"/>
          </a:xfrm>
          <a:custGeom>
            <a:avLst/>
            <a:gdLst>
              <a:gd name="connsiteX0" fmla="*/ 0 w 462516"/>
              <a:gd name="connsiteY0" fmla="*/ 106325 h 106325"/>
              <a:gd name="connsiteX1" fmla="*/ 287079 w 462516"/>
              <a:gd name="connsiteY1" fmla="*/ 85060 h 106325"/>
              <a:gd name="connsiteX2" fmla="*/ 462516 w 462516"/>
              <a:gd name="connsiteY2" fmla="*/ 0 h 10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516" h="106325">
                <a:moveTo>
                  <a:pt x="0" y="106325"/>
                </a:moveTo>
                <a:cubicBezTo>
                  <a:pt x="104996" y="104553"/>
                  <a:pt x="209993" y="102781"/>
                  <a:pt x="287079" y="85060"/>
                </a:cubicBezTo>
                <a:cubicBezTo>
                  <a:pt x="364165" y="67339"/>
                  <a:pt x="413340" y="33669"/>
                  <a:pt x="462516" y="0"/>
                </a:cubicBezTo>
              </a:path>
            </a:pathLst>
          </a:custGeom>
          <a:noFill/>
          <a:ln>
            <a:solidFill>
              <a:srgbClr val="262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C7EBD31-172E-D848-AAB1-7C9497DB76DF}"/>
              </a:ext>
            </a:extLst>
          </p:cNvPr>
          <p:cNvGrpSpPr/>
          <p:nvPr/>
        </p:nvGrpSpPr>
        <p:grpSpPr>
          <a:xfrm>
            <a:off x="6502256" y="4413933"/>
            <a:ext cx="125749" cy="220075"/>
            <a:chOff x="1235218" y="4401059"/>
            <a:chExt cx="125749" cy="220075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AE8B8E3-6A03-2548-857B-6EEEFE68AE9E}"/>
                </a:ext>
              </a:extLst>
            </p:cNvPr>
            <p:cNvSpPr/>
            <p:nvPr/>
          </p:nvSpPr>
          <p:spPr>
            <a:xfrm>
              <a:off x="1235218" y="4401059"/>
              <a:ext cx="125749" cy="220075"/>
            </a:xfrm>
            <a:custGeom>
              <a:avLst/>
              <a:gdLst>
                <a:gd name="connsiteX0" fmla="*/ 125749 w 125749"/>
                <a:gd name="connsiteY0" fmla="*/ 53983 h 220075"/>
                <a:gd name="connsiteX1" fmla="*/ 67270 w 125749"/>
                <a:gd name="connsiteY1" fmla="*/ 820 h 220075"/>
                <a:gd name="connsiteX2" fmla="*/ 3475 w 125749"/>
                <a:gd name="connsiteY2" fmla="*/ 27401 h 220075"/>
                <a:gd name="connsiteX3" fmla="*/ 14108 w 125749"/>
                <a:gd name="connsiteY3" fmla="*/ 101829 h 220075"/>
                <a:gd name="connsiteX4" fmla="*/ 61954 w 125749"/>
                <a:gd name="connsiteY4" fmla="*/ 192206 h 220075"/>
                <a:gd name="connsiteX5" fmla="*/ 93852 w 125749"/>
                <a:gd name="connsiteY5" fmla="*/ 218788 h 220075"/>
                <a:gd name="connsiteX6" fmla="*/ 120433 w 125749"/>
                <a:gd name="connsiteY6" fmla="*/ 213471 h 22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49" h="220075">
                  <a:moveTo>
                    <a:pt x="125749" y="53983"/>
                  </a:moveTo>
                  <a:cubicBezTo>
                    <a:pt x="106699" y="29616"/>
                    <a:pt x="87649" y="5250"/>
                    <a:pt x="67270" y="820"/>
                  </a:cubicBezTo>
                  <a:cubicBezTo>
                    <a:pt x="46891" y="-3610"/>
                    <a:pt x="12335" y="10566"/>
                    <a:pt x="3475" y="27401"/>
                  </a:cubicBezTo>
                  <a:cubicBezTo>
                    <a:pt x="-5385" y="44236"/>
                    <a:pt x="4362" y="74362"/>
                    <a:pt x="14108" y="101829"/>
                  </a:cubicBezTo>
                  <a:cubicBezTo>
                    <a:pt x="23854" y="129296"/>
                    <a:pt x="48663" y="172713"/>
                    <a:pt x="61954" y="192206"/>
                  </a:cubicBezTo>
                  <a:cubicBezTo>
                    <a:pt x="75245" y="211699"/>
                    <a:pt x="84105" y="215244"/>
                    <a:pt x="93852" y="218788"/>
                  </a:cubicBezTo>
                  <a:cubicBezTo>
                    <a:pt x="103598" y="222332"/>
                    <a:pt x="112015" y="217901"/>
                    <a:pt x="120433" y="213471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9A5F96B-56C3-634D-AFC2-D620B4FABB75}"/>
                </a:ext>
              </a:extLst>
            </p:cNvPr>
            <p:cNvSpPr/>
            <p:nvPr/>
          </p:nvSpPr>
          <p:spPr>
            <a:xfrm>
              <a:off x="1254642" y="4428317"/>
              <a:ext cx="90377" cy="130769"/>
            </a:xfrm>
            <a:custGeom>
              <a:avLst/>
              <a:gdLst>
                <a:gd name="connsiteX0" fmla="*/ 31898 w 90377"/>
                <a:gd name="connsiteY0" fmla="*/ 90520 h 130769"/>
                <a:gd name="connsiteX1" fmla="*/ 0 w 90377"/>
                <a:gd name="connsiteY1" fmla="*/ 32041 h 130769"/>
                <a:gd name="connsiteX2" fmla="*/ 31898 w 90377"/>
                <a:gd name="connsiteY2" fmla="*/ 143 h 130769"/>
                <a:gd name="connsiteX3" fmla="*/ 74428 w 90377"/>
                <a:gd name="connsiteY3" fmla="*/ 21409 h 130769"/>
                <a:gd name="connsiteX4" fmla="*/ 79744 w 90377"/>
                <a:gd name="connsiteY4" fmla="*/ 47990 h 130769"/>
                <a:gd name="connsiteX5" fmla="*/ 63795 w 90377"/>
                <a:gd name="connsiteY5" fmla="*/ 47990 h 130769"/>
                <a:gd name="connsiteX6" fmla="*/ 74428 w 90377"/>
                <a:gd name="connsiteY6" fmla="*/ 127734 h 130769"/>
                <a:gd name="connsiteX7" fmla="*/ 90377 w 90377"/>
                <a:gd name="connsiteY7" fmla="*/ 106469 h 13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377" h="130769">
                  <a:moveTo>
                    <a:pt x="31898" y="90520"/>
                  </a:moveTo>
                  <a:cubicBezTo>
                    <a:pt x="15949" y="68812"/>
                    <a:pt x="0" y="47104"/>
                    <a:pt x="0" y="32041"/>
                  </a:cubicBezTo>
                  <a:cubicBezTo>
                    <a:pt x="0" y="16978"/>
                    <a:pt x="19493" y="1915"/>
                    <a:pt x="31898" y="143"/>
                  </a:cubicBezTo>
                  <a:cubicBezTo>
                    <a:pt x="44303" y="-1629"/>
                    <a:pt x="66454" y="13434"/>
                    <a:pt x="74428" y="21409"/>
                  </a:cubicBezTo>
                  <a:cubicBezTo>
                    <a:pt x="82402" y="29383"/>
                    <a:pt x="81516" y="43560"/>
                    <a:pt x="79744" y="47990"/>
                  </a:cubicBezTo>
                  <a:cubicBezTo>
                    <a:pt x="77972" y="52420"/>
                    <a:pt x="64681" y="34699"/>
                    <a:pt x="63795" y="47990"/>
                  </a:cubicBezTo>
                  <a:cubicBezTo>
                    <a:pt x="62909" y="61281"/>
                    <a:pt x="74428" y="127734"/>
                    <a:pt x="74428" y="127734"/>
                  </a:cubicBezTo>
                  <a:cubicBezTo>
                    <a:pt x="78858" y="137481"/>
                    <a:pt x="84617" y="121975"/>
                    <a:pt x="90377" y="106469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50656179-1113-F943-BF16-93212AA0F2A7}"/>
              </a:ext>
            </a:extLst>
          </p:cNvPr>
          <p:cNvSpPr/>
          <p:nvPr/>
        </p:nvSpPr>
        <p:spPr>
          <a:xfrm>
            <a:off x="7322463" y="6493418"/>
            <a:ext cx="166780" cy="58479"/>
          </a:xfrm>
          <a:custGeom>
            <a:avLst/>
            <a:gdLst>
              <a:gd name="connsiteX0" fmla="*/ 166780 w 166780"/>
              <a:gd name="connsiteY0" fmla="*/ 0 h 58479"/>
              <a:gd name="connsiteX1" fmla="*/ 23240 w 166780"/>
              <a:gd name="connsiteY1" fmla="*/ 42530 h 58479"/>
              <a:gd name="connsiteX2" fmla="*/ 1975 w 166780"/>
              <a:gd name="connsiteY2" fmla="*/ 58479 h 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780" h="58479">
                <a:moveTo>
                  <a:pt x="166780" y="0"/>
                </a:moveTo>
                <a:lnTo>
                  <a:pt x="23240" y="42530"/>
                </a:lnTo>
                <a:cubicBezTo>
                  <a:pt x="-4227" y="52276"/>
                  <a:pt x="-1126" y="55377"/>
                  <a:pt x="1975" y="58479"/>
                </a:cubicBezTo>
              </a:path>
            </a:pathLst>
          </a:custGeom>
          <a:noFill/>
          <a:ln>
            <a:solidFill>
              <a:srgbClr val="262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86268FD6-3601-644E-8812-740A0722C557}"/>
              </a:ext>
            </a:extLst>
          </p:cNvPr>
          <p:cNvSpPr/>
          <p:nvPr/>
        </p:nvSpPr>
        <p:spPr>
          <a:xfrm>
            <a:off x="6194794" y="4411281"/>
            <a:ext cx="955396" cy="2481638"/>
          </a:xfrm>
          <a:custGeom>
            <a:avLst/>
            <a:gdLst>
              <a:gd name="connsiteX0" fmla="*/ 528903 w 955396"/>
              <a:gd name="connsiteY0" fmla="*/ 402193 h 2481638"/>
              <a:gd name="connsiteX1" fmla="*/ 560800 w 955396"/>
              <a:gd name="connsiteY1" fmla="*/ 279919 h 2481638"/>
              <a:gd name="connsiteX2" fmla="*/ 651177 w 955396"/>
              <a:gd name="connsiteY2" fmla="*/ 237388 h 2481638"/>
              <a:gd name="connsiteX3" fmla="*/ 773452 w 955396"/>
              <a:gd name="connsiteY3" fmla="*/ 258653 h 2481638"/>
              <a:gd name="connsiteX4" fmla="*/ 863828 w 955396"/>
              <a:gd name="connsiteY4" fmla="*/ 317133 h 2481638"/>
              <a:gd name="connsiteX5" fmla="*/ 890410 w 955396"/>
              <a:gd name="connsiteY5" fmla="*/ 301184 h 2481638"/>
              <a:gd name="connsiteX6" fmla="*/ 821298 w 955396"/>
              <a:gd name="connsiteY6" fmla="*/ 248021 h 2481638"/>
              <a:gd name="connsiteX7" fmla="*/ 667126 w 955396"/>
              <a:gd name="connsiteY7" fmla="*/ 205491 h 2481638"/>
              <a:gd name="connsiteX8" fmla="*/ 576749 w 955396"/>
              <a:gd name="connsiteY8" fmla="*/ 226756 h 2481638"/>
              <a:gd name="connsiteX9" fmla="*/ 518270 w 955396"/>
              <a:gd name="connsiteY9" fmla="*/ 269286 h 2481638"/>
              <a:gd name="connsiteX10" fmla="*/ 544852 w 955396"/>
              <a:gd name="connsiteY10" fmla="*/ 205491 h 2481638"/>
              <a:gd name="connsiteX11" fmla="*/ 661810 w 955396"/>
              <a:gd name="connsiteY11" fmla="*/ 173593 h 2481638"/>
              <a:gd name="connsiteX12" fmla="*/ 853196 w 955396"/>
              <a:gd name="connsiteY12" fmla="*/ 173593 h 2481638"/>
              <a:gd name="connsiteX13" fmla="*/ 954205 w 955396"/>
              <a:gd name="connsiteY13" fmla="*/ 162960 h 2481638"/>
              <a:gd name="connsiteX14" fmla="*/ 901042 w 955396"/>
              <a:gd name="connsiteY14" fmla="*/ 72584 h 2481638"/>
              <a:gd name="connsiteX15" fmla="*/ 789400 w 955396"/>
              <a:gd name="connsiteY15" fmla="*/ 8788 h 2481638"/>
              <a:gd name="connsiteX16" fmla="*/ 661810 w 955396"/>
              <a:gd name="connsiteY16" fmla="*/ 3472 h 2481638"/>
              <a:gd name="connsiteX17" fmla="*/ 619280 w 955396"/>
              <a:gd name="connsiteY17" fmla="*/ 8788 h 2481638"/>
              <a:gd name="connsiteX18" fmla="*/ 582066 w 955396"/>
              <a:gd name="connsiteY18" fmla="*/ 99165 h 2481638"/>
              <a:gd name="connsiteX19" fmla="*/ 544852 w 955396"/>
              <a:gd name="connsiteY19" fmla="*/ 136379 h 2481638"/>
              <a:gd name="connsiteX20" fmla="*/ 470424 w 955396"/>
              <a:gd name="connsiteY20" fmla="*/ 162960 h 2481638"/>
              <a:gd name="connsiteX21" fmla="*/ 433210 w 955396"/>
              <a:gd name="connsiteY21" fmla="*/ 322449 h 2481638"/>
              <a:gd name="connsiteX22" fmla="*/ 390680 w 955396"/>
              <a:gd name="connsiteY22" fmla="*/ 710537 h 2481638"/>
              <a:gd name="connsiteX23" fmla="*/ 390680 w 955396"/>
              <a:gd name="connsiteY23" fmla="*/ 1204951 h 2481638"/>
              <a:gd name="connsiteX24" fmla="*/ 385363 w 955396"/>
              <a:gd name="connsiteY24" fmla="*/ 1545193 h 2481638"/>
              <a:gd name="connsiteX25" fmla="*/ 438526 w 955396"/>
              <a:gd name="connsiteY25" fmla="*/ 1651519 h 2481638"/>
              <a:gd name="connsiteX26" fmla="*/ 470424 w 955396"/>
              <a:gd name="connsiteY26" fmla="*/ 1694049 h 2481638"/>
              <a:gd name="connsiteX27" fmla="*/ 470424 w 955396"/>
              <a:gd name="connsiteY27" fmla="*/ 1747212 h 2481638"/>
              <a:gd name="connsiteX28" fmla="*/ 411945 w 955396"/>
              <a:gd name="connsiteY28" fmla="*/ 1811007 h 2481638"/>
              <a:gd name="connsiteX29" fmla="*/ 385363 w 955396"/>
              <a:gd name="connsiteY29" fmla="*/ 1933281 h 2481638"/>
              <a:gd name="connsiteX30" fmla="*/ 348149 w 955396"/>
              <a:gd name="connsiteY30" fmla="*/ 2018342 h 2481638"/>
              <a:gd name="connsiteX31" fmla="*/ 273721 w 955396"/>
              <a:gd name="connsiteY31" fmla="*/ 2050240 h 2481638"/>
              <a:gd name="connsiteX32" fmla="*/ 204610 w 955396"/>
              <a:gd name="connsiteY32" fmla="*/ 2034291 h 2481638"/>
              <a:gd name="connsiteX33" fmla="*/ 167396 w 955396"/>
              <a:gd name="connsiteY33" fmla="*/ 2034291 h 2481638"/>
              <a:gd name="connsiteX34" fmla="*/ 119549 w 955396"/>
              <a:gd name="connsiteY34" fmla="*/ 1997077 h 2481638"/>
              <a:gd name="connsiteX35" fmla="*/ 45121 w 955396"/>
              <a:gd name="connsiteY35" fmla="*/ 2018342 h 2481638"/>
              <a:gd name="connsiteX36" fmla="*/ 2591 w 955396"/>
              <a:gd name="connsiteY36" fmla="*/ 2092770 h 2481638"/>
              <a:gd name="connsiteX37" fmla="*/ 7907 w 955396"/>
              <a:gd name="connsiteY37" fmla="*/ 2289472 h 2481638"/>
              <a:gd name="connsiteX38" fmla="*/ 34489 w 955396"/>
              <a:gd name="connsiteY38" fmla="*/ 2395798 h 2481638"/>
              <a:gd name="connsiteX39" fmla="*/ 108917 w 955396"/>
              <a:gd name="connsiteY39" fmla="*/ 2422379 h 2481638"/>
              <a:gd name="connsiteX40" fmla="*/ 220559 w 955396"/>
              <a:gd name="connsiteY40" fmla="*/ 2427695 h 2481638"/>
              <a:gd name="connsiteX41" fmla="*/ 321568 w 955396"/>
              <a:gd name="connsiteY41" fmla="*/ 2369216 h 2481638"/>
              <a:gd name="connsiteX42" fmla="*/ 395996 w 955396"/>
              <a:gd name="connsiteY42" fmla="*/ 2316053 h 2481638"/>
              <a:gd name="connsiteX43" fmla="*/ 395996 w 955396"/>
              <a:gd name="connsiteY43" fmla="*/ 2358584 h 2481638"/>
              <a:gd name="connsiteX44" fmla="*/ 380047 w 955396"/>
              <a:gd name="connsiteY44" fmla="*/ 2417063 h 2481638"/>
              <a:gd name="connsiteX45" fmla="*/ 348149 w 955396"/>
              <a:gd name="connsiteY45" fmla="*/ 2475542 h 2481638"/>
              <a:gd name="connsiteX46" fmla="*/ 459791 w 955396"/>
              <a:gd name="connsiteY46" fmla="*/ 2470226 h 2481638"/>
              <a:gd name="connsiteX47" fmla="*/ 502321 w 955396"/>
              <a:gd name="connsiteY47" fmla="*/ 2390481 h 2481638"/>
              <a:gd name="connsiteX48" fmla="*/ 497005 w 955396"/>
              <a:gd name="connsiteY48" fmla="*/ 2273523 h 2481638"/>
              <a:gd name="connsiteX49" fmla="*/ 417261 w 955396"/>
              <a:gd name="connsiteY49" fmla="*/ 2225677 h 2481638"/>
              <a:gd name="connsiteX50" fmla="*/ 332200 w 955396"/>
              <a:gd name="connsiteY50" fmla="*/ 2220360 h 2481638"/>
              <a:gd name="connsiteX51" fmla="*/ 263089 w 955396"/>
              <a:gd name="connsiteY51" fmla="*/ 2289472 h 2481638"/>
              <a:gd name="connsiteX52" fmla="*/ 172712 w 955396"/>
              <a:gd name="connsiteY52" fmla="*/ 2337319 h 2481638"/>
              <a:gd name="connsiteX53" fmla="*/ 119549 w 955396"/>
              <a:gd name="connsiteY53" fmla="*/ 2310737 h 2481638"/>
              <a:gd name="connsiteX54" fmla="*/ 103600 w 955396"/>
              <a:gd name="connsiteY54" fmla="*/ 2209728 h 2481638"/>
              <a:gd name="connsiteX55" fmla="*/ 92968 w 955396"/>
              <a:gd name="connsiteY55" fmla="*/ 2114035 h 2481638"/>
              <a:gd name="connsiteX56" fmla="*/ 130182 w 955396"/>
              <a:gd name="connsiteY56" fmla="*/ 2114035 h 2481638"/>
              <a:gd name="connsiteX57" fmla="*/ 156763 w 955396"/>
              <a:gd name="connsiteY57" fmla="*/ 2135300 h 2481638"/>
              <a:gd name="connsiteX58" fmla="*/ 252456 w 955396"/>
              <a:gd name="connsiteY58" fmla="*/ 2193779 h 2481638"/>
              <a:gd name="connsiteX59" fmla="*/ 390680 w 955396"/>
              <a:gd name="connsiteY59" fmla="*/ 2209728 h 2481638"/>
              <a:gd name="connsiteX60" fmla="*/ 560800 w 955396"/>
              <a:gd name="connsiteY60" fmla="*/ 2167198 h 2481638"/>
              <a:gd name="connsiteX61" fmla="*/ 619280 w 955396"/>
              <a:gd name="connsiteY61" fmla="*/ 2092770 h 2481638"/>
              <a:gd name="connsiteX62" fmla="*/ 826614 w 955396"/>
              <a:gd name="connsiteY62" fmla="*/ 1789742 h 2481638"/>
              <a:gd name="connsiteX63" fmla="*/ 752187 w 955396"/>
              <a:gd name="connsiteY63" fmla="*/ 1593040 h 2481638"/>
              <a:gd name="connsiteX64" fmla="*/ 592698 w 955396"/>
              <a:gd name="connsiteY64" fmla="*/ 1555826 h 2481638"/>
              <a:gd name="connsiteX65" fmla="*/ 523587 w 955396"/>
              <a:gd name="connsiteY65" fmla="*/ 1593040 h 2481638"/>
              <a:gd name="connsiteX66" fmla="*/ 502321 w 955396"/>
              <a:gd name="connsiteY66" fmla="*/ 1624937 h 2481638"/>
              <a:gd name="connsiteX67" fmla="*/ 459791 w 955396"/>
              <a:gd name="connsiteY67" fmla="*/ 1550509 h 2481638"/>
              <a:gd name="connsiteX68" fmla="*/ 465107 w 955396"/>
              <a:gd name="connsiteY68" fmla="*/ 986984 h 2481638"/>
              <a:gd name="connsiteX69" fmla="*/ 475740 w 955396"/>
              <a:gd name="connsiteY69" fmla="*/ 513835 h 2481638"/>
              <a:gd name="connsiteX70" fmla="*/ 528903 w 955396"/>
              <a:gd name="connsiteY70" fmla="*/ 402193 h 248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955396" h="2481638">
                <a:moveTo>
                  <a:pt x="528903" y="402193"/>
                </a:moveTo>
                <a:cubicBezTo>
                  <a:pt x="543080" y="363207"/>
                  <a:pt x="540421" y="307386"/>
                  <a:pt x="560800" y="279919"/>
                </a:cubicBezTo>
                <a:cubicBezTo>
                  <a:pt x="581179" y="252451"/>
                  <a:pt x="615735" y="240932"/>
                  <a:pt x="651177" y="237388"/>
                </a:cubicBezTo>
                <a:cubicBezTo>
                  <a:pt x="686619" y="233844"/>
                  <a:pt x="738010" y="245362"/>
                  <a:pt x="773452" y="258653"/>
                </a:cubicBezTo>
                <a:cubicBezTo>
                  <a:pt x="808894" y="271944"/>
                  <a:pt x="844335" y="310045"/>
                  <a:pt x="863828" y="317133"/>
                </a:cubicBezTo>
                <a:cubicBezTo>
                  <a:pt x="883321" y="324221"/>
                  <a:pt x="897498" y="312703"/>
                  <a:pt x="890410" y="301184"/>
                </a:cubicBezTo>
                <a:cubicBezTo>
                  <a:pt x="883322" y="289665"/>
                  <a:pt x="858512" y="263970"/>
                  <a:pt x="821298" y="248021"/>
                </a:cubicBezTo>
                <a:cubicBezTo>
                  <a:pt x="784084" y="232072"/>
                  <a:pt x="707884" y="209035"/>
                  <a:pt x="667126" y="205491"/>
                </a:cubicBezTo>
                <a:cubicBezTo>
                  <a:pt x="626368" y="201947"/>
                  <a:pt x="601558" y="216124"/>
                  <a:pt x="576749" y="226756"/>
                </a:cubicBezTo>
                <a:cubicBezTo>
                  <a:pt x="551940" y="237388"/>
                  <a:pt x="523586" y="272830"/>
                  <a:pt x="518270" y="269286"/>
                </a:cubicBezTo>
                <a:cubicBezTo>
                  <a:pt x="512954" y="265742"/>
                  <a:pt x="520929" y="221440"/>
                  <a:pt x="544852" y="205491"/>
                </a:cubicBezTo>
                <a:cubicBezTo>
                  <a:pt x="568775" y="189542"/>
                  <a:pt x="610419" y="178909"/>
                  <a:pt x="661810" y="173593"/>
                </a:cubicBezTo>
                <a:cubicBezTo>
                  <a:pt x="713201" y="168277"/>
                  <a:pt x="804464" y="175365"/>
                  <a:pt x="853196" y="173593"/>
                </a:cubicBezTo>
                <a:cubicBezTo>
                  <a:pt x="901928" y="171821"/>
                  <a:pt x="946231" y="179795"/>
                  <a:pt x="954205" y="162960"/>
                </a:cubicBezTo>
                <a:cubicBezTo>
                  <a:pt x="962179" y="146125"/>
                  <a:pt x="928509" y="98279"/>
                  <a:pt x="901042" y="72584"/>
                </a:cubicBezTo>
                <a:cubicBezTo>
                  <a:pt x="873575" y="46889"/>
                  <a:pt x="829272" y="20307"/>
                  <a:pt x="789400" y="8788"/>
                </a:cubicBezTo>
                <a:cubicBezTo>
                  <a:pt x="749528" y="-2731"/>
                  <a:pt x="690163" y="3472"/>
                  <a:pt x="661810" y="3472"/>
                </a:cubicBezTo>
                <a:cubicBezTo>
                  <a:pt x="633457" y="3472"/>
                  <a:pt x="632571" y="-7161"/>
                  <a:pt x="619280" y="8788"/>
                </a:cubicBezTo>
                <a:cubicBezTo>
                  <a:pt x="605989" y="24737"/>
                  <a:pt x="594471" y="77900"/>
                  <a:pt x="582066" y="99165"/>
                </a:cubicBezTo>
                <a:cubicBezTo>
                  <a:pt x="569661" y="120430"/>
                  <a:pt x="563459" y="125747"/>
                  <a:pt x="544852" y="136379"/>
                </a:cubicBezTo>
                <a:cubicBezTo>
                  <a:pt x="526245" y="147011"/>
                  <a:pt x="489031" y="131948"/>
                  <a:pt x="470424" y="162960"/>
                </a:cubicBezTo>
                <a:cubicBezTo>
                  <a:pt x="451817" y="193972"/>
                  <a:pt x="446501" y="231186"/>
                  <a:pt x="433210" y="322449"/>
                </a:cubicBezTo>
                <a:cubicBezTo>
                  <a:pt x="419919" y="413712"/>
                  <a:pt x="397768" y="563453"/>
                  <a:pt x="390680" y="710537"/>
                </a:cubicBezTo>
                <a:cubicBezTo>
                  <a:pt x="383592" y="857621"/>
                  <a:pt x="391566" y="1065842"/>
                  <a:pt x="390680" y="1204951"/>
                </a:cubicBezTo>
                <a:cubicBezTo>
                  <a:pt x="389794" y="1344060"/>
                  <a:pt x="377389" y="1470765"/>
                  <a:pt x="385363" y="1545193"/>
                </a:cubicBezTo>
                <a:cubicBezTo>
                  <a:pt x="393337" y="1619621"/>
                  <a:pt x="424349" y="1626710"/>
                  <a:pt x="438526" y="1651519"/>
                </a:cubicBezTo>
                <a:cubicBezTo>
                  <a:pt x="452703" y="1676328"/>
                  <a:pt x="465108" y="1678100"/>
                  <a:pt x="470424" y="1694049"/>
                </a:cubicBezTo>
                <a:cubicBezTo>
                  <a:pt x="475740" y="1709998"/>
                  <a:pt x="480170" y="1727719"/>
                  <a:pt x="470424" y="1747212"/>
                </a:cubicBezTo>
                <a:cubicBezTo>
                  <a:pt x="460677" y="1766705"/>
                  <a:pt x="426122" y="1779996"/>
                  <a:pt x="411945" y="1811007"/>
                </a:cubicBezTo>
                <a:cubicBezTo>
                  <a:pt x="397768" y="1842018"/>
                  <a:pt x="395996" y="1898725"/>
                  <a:pt x="385363" y="1933281"/>
                </a:cubicBezTo>
                <a:cubicBezTo>
                  <a:pt x="374730" y="1967837"/>
                  <a:pt x="366756" y="1998849"/>
                  <a:pt x="348149" y="2018342"/>
                </a:cubicBezTo>
                <a:cubicBezTo>
                  <a:pt x="329542" y="2037835"/>
                  <a:pt x="297644" y="2047582"/>
                  <a:pt x="273721" y="2050240"/>
                </a:cubicBezTo>
                <a:cubicBezTo>
                  <a:pt x="249798" y="2052898"/>
                  <a:pt x="222331" y="2036949"/>
                  <a:pt x="204610" y="2034291"/>
                </a:cubicBezTo>
                <a:cubicBezTo>
                  <a:pt x="186889" y="2031633"/>
                  <a:pt x="181573" y="2040493"/>
                  <a:pt x="167396" y="2034291"/>
                </a:cubicBezTo>
                <a:cubicBezTo>
                  <a:pt x="153219" y="2028089"/>
                  <a:pt x="139928" y="1999735"/>
                  <a:pt x="119549" y="1997077"/>
                </a:cubicBezTo>
                <a:cubicBezTo>
                  <a:pt x="99170" y="1994419"/>
                  <a:pt x="64614" y="2002393"/>
                  <a:pt x="45121" y="2018342"/>
                </a:cubicBezTo>
                <a:cubicBezTo>
                  <a:pt x="25628" y="2034291"/>
                  <a:pt x="8793" y="2047582"/>
                  <a:pt x="2591" y="2092770"/>
                </a:cubicBezTo>
                <a:cubicBezTo>
                  <a:pt x="-3611" y="2137958"/>
                  <a:pt x="2591" y="2238967"/>
                  <a:pt x="7907" y="2289472"/>
                </a:cubicBezTo>
                <a:cubicBezTo>
                  <a:pt x="13223" y="2339977"/>
                  <a:pt x="17654" y="2373647"/>
                  <a:pt x="34489" y="2395798"/>
                </a:cubicBezTo>
                <a:cubicBezTo>
                  <a:pt x="51324" y="2417949"/>
                  <a:pt x="77905" y="2417063"/>
                  <a:pt x="108917" y="2422379"/>
                </a:cubicBezTo>
                <a:cubicBezTo>
                  <a:pt x="139929" y="2427695"/>
                  <a:pt x="185117" y="2436555"/>
                  <a:pt x="220559" y="2427695"/>
                </a:cubicBezTo>
                <a:cubicBezTo>
                  <a:pt x="256001" y="2418835"/>
                  <a:pt x="292329" y="2387823"/>
                  <a:pt x="321568" y="2369216"/>
                </a:cubicBezTo>
                <a:cubicBezTo>
                  <a:pt x="350807" y="2350609"/>
                  <a:pt x="383591" y="2317825"/>
                  <a:pt x="395996" y="2316053"/>
                </a:cubicBezTo>
                <a:cubicBezTo>
                  <a:pt x="408401" y="2314281"/>
                  <a:pt x="398654" y="2341749"/>
                  <a:pt x="395996" y="2358584"/>
                </a:cubicBezTo>
                <a:cubicBezTo>
                  <a:pt x="393338" y="2375419"/>
                  <a:pt x="388021" y="2397570"/>
                  <a:pt x="380047" y="2417063"/>
                </a:cubicBezTo>
                <a:cubicBezTo>
                  <a:pt x="372073" y="2436556"/>
                  <a:pt x="334858" y="2466682"/>
                  <a:pt x="348149" y="2475542"/>
                </a:cubicBezTo>
                <a:cubicBezTo>
                  <a:pt x="361440" y="2484402"/>
                  <a:pt x="434096" y="2484403"/>
                  <a:pt x="459791" y="2470226"/>
                </a:cubicBezTo>
                <a:cubicBezTo>
                  <a:pt x="485486" y="2456049"/>
                  <a:pt x="496119" y="2423265"/>
                  <a:pt x="502321" y="2390481"/>
                </a:cubicBezTo>
                <a:cubicBezTo>
                  <a:pt x="508523" y="2357697"/>
                  <a:pt x="511182" y="2300990"/>
                  <a:pt x="497005" y="2273523"/>
                </a:cubicBezTo>
                <a:cubicBezTo>
                  <a:pt x="482828" y="2246056"/>
                  <a:pt x="444728" y="2234538"/>
                  <a:pt x="417261" y="2225677"/>
                </a:cubicBezTo>
                <a:cubicBezTo>
                  <a:pt x="389793" y="2216817"/>
                  <a:pt x="357895" y="2209728"/>
                  <a:pt x="332200" y="2220360"/>
                </a:cubicBezTo>
                <a:cubicBezTo>
                  <a:pt x="306505" y="2230992"/>
                  <a:pt x="289670" y="2269979"/>
                  <a:pt x="263089" y="2289472"/>
                </a:cubicBezTo>
                <a:cubicBezTo>
                  <a:pt x="236508" y="2308965"/>
                  <a:pt x="196635" y="2333775"/>
                  <a:pt x="172712" y="2337319"/>
                </a:cubicBezTo>
                <a:cubicBezTo>
                  <a:pt x="148789" y="2340863"/>
                  <a:pt x="131068" y="2332002"/>
                  <a:pt x="119549" y="2310737"/>
                </a:cubicBezTo>
                <a:cubicBezTo>
                  <a:pt x="108030" y="2289472"/>
                  <a:pt x="108030" y="2242512"/>
                  <a:pt x="103600" y="2209728"/>
                </a:cubicBezTo>
                <a:cubicBezTo>
                  <a:pt x="99170" y="2176944"/>
                  <a:pt x="88538" y="2129984"/>
                  <a:pt x="92968" y="2114035"/>
                </a:cubicBezTo>
                <a:cubicBezTo>
                  <a:pt x="97398" y="2098086"/>
                  <a:pt x="119550" y="2110491"/>
                  <a:pt x="130182" y="2114035"/>
                </a:cubicBezTo>
                <a:cubicBezTo>
                  <a:pt x="140814" y="2117579"/>
                  <a:pt x="136384" y="2122009"/>
                  <a:pt x="156763" y="2135300"/>
                </a:cubicBezTo>
                <a:cubicBezTo>
                  <a:pt x="177142" y="2148591"/>
                  <a:pt x="213470" y="2181374"/>
                  <a:pt x="252456" y="2193779"/>
                </a:cubicBezTo>
                <a:cubicBezTo>
                  <a:pt x="291442" y="2206184"/>
                  <a:pt x="339289" y="2214158"/>
                  <a:pt x="390680" y="2209728"/>
                </a:cubicBezTo>
                <a:cubicBezTo>
                  <a:pt x="442071" y="2205298"/>
                  <a:pt x="522700" y="2186691"/>
                  <a:pt x="560800" y="2167198"/>
                </a:cubicBezTo>
                <a:cubicBezTo>
                  <a:pt x="598900" y="2147705"/>
                  <a:pt x="574978" y="2155679"/>
                  <a:pt x="619280" y="2092770"/>
                </a:cubicBezTo>
                <a:cubicBezTo>
                  <a:pt x="663582" y="2029861"/>
                  <a:pt x="804463" y="1873030"/>
                  <a:pt x="826614" y="1789742"/>
                </a:cubicBezTo>
                <a:cubicBezTo>
                  <a:pt x="848765" y="1706454"/>
                  <a:pt x="791173" y="1632026"/>
                  <a:pt x="752187" y="1593040"/>
                </a:cubicBezTo>
                <a:cubicBezTo>
                  <a:pt x="713201" y="1554054"/>
                  <a:pt x="630798" y="1555826"/>
                  <a:pt x="592698" y="1555826"/>
                </a:cubicBezTo>
                <a:cubicBezTo>
                  <a:pt x="554598" y="1555826"/>
                  <a:pt x="538650" y="1581521"/>
                  <a:pt x="523587" y="1593040"/>
                </a:cubicBezTo>
                <a:cubicBezTo>
                  <a:pt x="508524" y="1604559"/>
                  <a:pt x="512954" y="1632025"/>
                  <a:pt x="502321" y="1624937"/>
                </a:cubicBezTo>
                <a:cubicBezTo>
                  <a:pt x="491688" y="1617849"/>
                  <a:pt x="465993" y="1656834"/>
                  <a:pt x="459791" y="1550509"/>
                </a:cubicBezTo>
                <a:cubicBezTo>
                  <a:pt x="453589" y="1444184"/>
                  <a:pt x="462449" y="1159763"/>
                  <a:pt x="465107" y="986984"/>
                </a:cubicBezTo>
                <a:cubicBezTo>
                  <a:pt x="467765" y="814205"/>
                  <a:pt x="462449" y="615730"/>
                  <a:pt x="475740" y="513835"/>
                </a:cubicBezTo>
                <a:cubicBezTo>
                  <a:pt x="489031" y="411940"/>
                  <a:pt x="514726" y="441179"/>
                  <a:pt x="528903" y="402193"/>
                </a:cubicBezTo>
                <a:close/>
              </a:path>
            </a:pathLst>
          </a:custGeom>
          <a:solidFill>
            <a:srgbClr val="F6CCD1"/>
          </a:solidFill>
          <a:ln>
            <a:solidFill>
              <a:srgbClr val="D59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8F50EFB-C091-E94D-A7DB-CBAF481677D1}"/>
              </a:ext>
            </a:extLst>
          </p:cNvPr>
          <p:cNvGrpSpPr/>
          <p:nvPr/>
        </p:nvGrpSpPr>
        <p:grpSpPr>
          <a:xfrm>
            <a:off x="6234168" y="4528071"/>
            <a:ext cx="1222583" cy="2294956"/>
            <a:chOff x="967130" y="4515197"/>
            <a:chExt cx="1222583" cy="229495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3849A99-D897-5241-B84A-ED500768807F}"/>
                </a:ext>
              </a:extLst>
            </p:cNvPr>
            <p:cNvGrpSpPr/>
            <p:nvPr/>
          </p:nvGrpSpPr>
          <p:grpSpPr>
            <a:xfrm>
              <a:off x="967130" y="4515197"/>
              <a:ext cx="1222583" cy="2294956"/>
              <a:chOff x="967130" y="4515197"/>
              <a:chExt cx="1222583" cy="229495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6D3512E-0BE7-8043-91B7-48FA2539DB1C}"/>
                  </a:ext>
                </a:extLst>
              </p:cNvPr>
              <p:cNvGrpSpPr/>
              <p:nvPr/>
            </p:nvGrpSpPr>
            <p:grpSpPr>
              <a:xfrm>
                <a:off x="967130" y="4515197"/>
                <a:ext cx="1222583" cy="2294956"/>
                <a:chOff x="967130" y="4515197"/>
                <a:chExt cx="1222583" cy="2294956"/>
              </a:xfrm>
            </p:grpSpPr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AB74D005-34FA-334F-B20C-7FCE43132E99}"/>
                    </a:ext>
                  </a:extLst>
                </p:cNvPr>
                <p:cNvSpPr/>
                <p:nvPr/>
              </p:nvSpPr>
              <p:spPr>
                <a:xfrm rot="930593">
                  <a:off x="1879470" y="4683132"/>
                  <a:ext cx="310243" cy="329838"/>
                </a:xfrm>
                <a:custGeom>
                  <a:avLst/>
                  <a:gdLst>
                    <a:gd name="connsiteX0" fmla="*/ 0 w 310243"/>
                    <a:gd name="connsiteY0" fmla="*/ 0 h 329838"/>
                    <a:gd name="connsiteX1" fmla="*/ 42455 w 310243"/>
                    <a:gd name="connsiteY1" fmla="*/ 94706 h 329838"/>
                    <a:gd name="connsiteX2" fmla="*/ 75112 w 310243"/>
                    <a:gd name="connsiteY2" fmla="*/ 195943 h 329838"/>
                    <a:gd name="connsiteX3" fmla="*/ 120832 w 310243"/>
                    <a:gd name="connsiteY3" fmla="*/ 248195 h 329838"/>
                    <a:gd name="connsiteX4" fmla="*/ 241663 w 310243"/>
                    <a:gd name="connsiteY4" fmla="*/ 284118 h 329838"/>
                    <a:gd name="connsiteX5" fmla="*/ 310243 w 310243"/>
                    <a:gd name="connsiteY5" fmla="*/ 329838 h 329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0243" h="329838">
                      <a:moveTo>
                        <a:pt x="0" y="0"/>
                      </a:moveTo>
                      <a:cubicBezTo>
                        <a:pt x="14968" y="31024"/>
                        <a:pt x="29936" y="62049"/>
                        <a:pt x="42455" y="94706"/>
                      </a:cubicBezTo>
                      <a:cubicBezTo>
                        <a:pt x="54974" y="127363"/>
                        <a:pt x="62049" y="170362"/>
                        <a:pt x="75112" y="195943"/>
                      </a:cubicBezTo>
                      <a:cubicBezTo>
                        <a:pt x="88175" y="221524"/>
                        <a:pt x="93073" y="233499"/>
                        <a:pt x="120832" y="248195"/>
                      </a:cubicBezTo>
                      <a:cubicBezTo>
                        <a:pt x="148591" y="262891"/>
                        <a:pt x="210095" y="270511"/>
                        <a:pt x="241663" y="284118"/>
                      </a:cubicBezTo>
                      <a:cubicBezTo>
                        <a:pt x="273231" y="297725"/>
                        <a:pt x="291737" y="313781"/>
                        <a:pt x="310243" y="329838"/>
                      </a:cubicBezTo>
                    </a:path>
                  </a:pathLst>
                </a:custGeom>
                <a:noFill/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848AB3D0-B768-EA49-A2C1-9364997FD4E0}"/>
                    </a:ext>
                  </a:extLst>
                </p:cNvPr>
                <p:cNvGrpSpPr/>
                <p:nvPr/>
              </p:nvGrpSpPr>
              <p:grpSpPr>
                <a:xfrm>
                  <a:off x="967130" y="4515197"/>
                  <a:ext cx="1005210" cy="2294956"/>
                  <a:chOff x="967130" y="4515197"/>
                  <a:chExt cx="1005210" cy="2294956"/>
                </a:xfrm>
              </p:grpSpPr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E1FE03E2-4FAB-F747-BDBC-072D7CF5365A}"/>
                      </a:ext>
                    </a:extLst>
                  </p:cNvPr>
                  <p:cNvSpPr/>
                  <p:nvPr/>
                </p:nvSpPr>
                <p:spPr>
                  <a:xfrm>
                    <a:off x="967130" y="4515197"/>
                    <a:ext cx="1005210" cy="2294956"/>
                  </a:xfrm>
                  <a:custGeom>
                    <a:avLst/>
                    <a:gdLst>
                      <a:gd name="connsiteX0" fmla="*/ 1005210 w 1005210"/>
                      <a:gd name="connsiteY0" fmla="*/ 179077 h 2294956"/>
                      <a:gd name="connsiteX1" fmla="*/ 803191 w 1005210"/>
                      <a:gd name="connsiteY1" fmla="*/ 8956 h 2294956"/>
                      <a:gd name="connsiteX2" fmla="*/ 532061 w 1005210"/>
                      <a:gd name="connsiteY2" fmla="*/ 35538 h 2294956"/>
                      <a:gd name="connsiteX3" fmla="*/ 441684 w 1005210"/>
                      <a:gd name="connsiteY3" fmla="*/ 136547 h 2294956"/>
                      <a:gd name="connsiteX4" fmla="*/ 388521 w 1005210"/>
                      <a:gd name="connsiteY4" fmla="*/ 567166 h 2294956"/>
                      <a:gd name="connsiteX5" fmla="*/ 383205 w 1005210"/>
                      <a:gd name="connsiteY5" fmla="*/ 1338026 h 2294956"/>
                      <a:gd name="connsiteX6" fmla="*/ 404470 w 1005210"/>
                      <a:gd name="connsiteY6" fmla="*/ 1497515 h 2294956"/>
                      <a:gd name="connsiteX7" fmla="*/ 489530 w 1005210"/>
                      <a:gd name="connsiteY7" fmla="*/ 1571943 h 2294956"/>
                      <a:gd name="connsiteX8" fmla="*/ 574591 w 1005210"/>
                      <a:gd name="connsiteY8" fmla="*/ 1662319 h 2294956"/>
                      <a:gd name="connsiteX9" fmla="*/ 548010 w 1005210"/>
                      <a:gd name="connsiteY9" fmla="*/ 1816491 h 2294956"/>
                      <a:gd name="connsiteX10" fmla="*/ 431051 w 1005210"/>
                      <a:gd name="connsiteY10" fmla="*/ 1965347 h 2294956"/>
                      <a:gd name="connsiteX11" fmla="*/ 260930 w 1005210"/>
                      <a:gd name="connsiteY11" fmla="*/ 2007877 h 2294956"/>
                      <a:gd name="connsiteX12" fmla="*/ 112075 w 1005210"/>
                      <a:gd name="connsiteY12" fmla="*/ 1965347 h 2294956"/>
                      <a:gd name="connsiteX13" fmla="*/ 21698 w 1005210"/>
                      <a:gd name="connsiteY13" fmla="*/ 1949398 h 2294956"/>
                      <a:gd name="connsiteX14" fmla="*/ 433 w 1005210"/>
                      <a:gd name="connsiteY14" fmla="*/ 2050408 h 2294956"/>
                      <a:gd name="connsiteX15" fmla="*/ 21698 w 1005210"/>
                      <a:gd name="connsiteY15" fmla="*/ 2220529 h 2294956"/>
                      <a:gd name="connsiteX16" fmla="*/ 159921 w 1005210"/>
                      <a:gd name="connsiteY16" fmla="*/ 2257743 h 2294956"/>
                      <a:gd name="connsiteX17" fmla="*/ 319410 w 1005210"/>
                      <a:gd name="connsiteY17" fmla="*/ 2167366 h 2294956"/>
                      <a:gd name="connsiteX18" fmla="*/ 393837 w 1005210"/>
                      <a:gd name="connsiteY18" fmla="*/ 2172682 h 2294956"/>
                      <a:gd name="connsiteX19" fmla="*/ 409786 w 1005210"/>
                      <a:gd name="connsiteY19" fmla="*/ 2257743 h 2294956"/>
                      <a:gd name="connsiteX20" fmla="*/ 388521 w 1005210"/>
                      <a:gd name="connsiteY20" fmla="*/ 2294956 h 2294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05210" h="2294956">
                        <a:moveTo>
                          <a:pt x="1005210" y="179077"/>
                        </a:moveTo>
                        <a:cubicBezTo>
                          <a:pt x="943629" y="105978"/>
                          <a:pt x="882049" y="32879"/>
                          <a:pt x="803191" y="8956"/>
                        </a:cubicBezTo>
                        <a:cubicBezTo>
                          <a:pt x="724333" y="-14967"/>
                          <a:pt x="592312" y="14273"/>
                          <a:pt x="532061" y="35538"/>
                        </a:cubicBezTo>
                        <a:cubicBezTo>
                          <a:pt x="471810" y="56803"/>
                          <a:pt x="465607" y="47942"/>
                          <a:pt x="441684" y="136547"/>
                        </a:cubicBezTo>
                        <a:cubicBezTo>
                          <a:pt x="417761" y="225152"/>
                          <a:pt x="398267" y="366920"/>
                          <a:pt x="388521" y="567166"/>
                        </a:cubicBezTo>
                        <a:cubicBezTo>
                          <a:pt x="378775" y="767412"/>
                          <a:pt x="380547" y="1182968"/>
                          <a:pt x="383205" y="1338026"/>
                        </a:cubicBezTo>
                        <a:cubicBezTo>
                          <a:pt x="385863" y="1493084"/>
                          <a:pt x="386749" y="1458529"/>
                          <a:pt x="404470" y="1497515"/>
                        </a:cubicBezTo>
                        <a:cubicBezTo>
                          <a:pt x="422191" y="1536501"/>
                          <a:pt x="461176" y="1544476"/>
                          <a:pt x="489530" y="1571943"/>
                        </a:cubicBezTo>
                        <a:cubicBezTo>
                          <a:pt x="517883" y="1599410"/>
                          <a:pt x="564844" y="1621561"/>
                          <a:pt x="574591" y="1662319"/>
                        </a:cubicBezTo>
                        <a:cubicBezTo>
                          <a:pt x="584338" y="1703077"/>
                          <a:pt x="571933" y="1765986"/>
                          <a:pt x="548010" y="1816491"/>
                        </a:cubicBezTo>
                        <a:cubicBezTo>
                          <a:pt x="524087" y="1866996"/>
                          <a:pt x="478898" y="1933449"/>
                          <a:pt x="431051" y="1965347"/>
                        </a:cubicBezTo>
                        <a:cubicBezTo>
                          <a:pt x="383204" y="1997245"/>
                          <a:pt x="314093" y="2007877"/>
                          <a:pt x="260930" y="2007877"/>
                        </a:cubicBezTo>
                        <a:cubicBezTo>
                          <a:pt x="207767" y="2007877"/>
                          <a:pt x="151947" y="1975093"/>
                          <a:pt x="112075" y="1965347"/>
                        </a:cubicBezTo>
                        <a:cubicBezTo>
                          <a:pt x="72203" y="1955601"/>
                          <a:pt x="40305" y="1935221"/>
                          <a:pt x="21698" y="1949398"/>
                        </a:cubicBezTo>
                        <a:cubicBezTo>
                          <a:pt x="3091" y="1963575"/>
                          <a:pt x="433" y="2005220"/>
                          <a:pt x="433" y="2050408"/>
                        </a:cubicBezTo>
                        <a:cubicBezTo>
                          <a:pt x="433" y="2095596"/>
                          <a:pt x="-4883" y="2185973"/>
                          <a:pt x="21698" y="2220529"/>
                        </a:cubicBezTo>
                        <a:cubicBezTo>
                          <a:pt x="48279" y="2255085"/>
                          <a:pt x="110302" y="2266604"/>
                          <a:pt x="159921" y="2257743"/>
                        </a:cubicBezTo>
                        <a:cubicBezTo>
                          <a:pt x="209540" y="2248883"/>
                          <a:pt x="280424" y="2181543"/>
                          <a:pt x="319410" y="2167366"/>
                        </a:cubicBezTo>
                        <a:cubicBezTo>
                          <a:pt x="358396" y="2153189"/>
                          <a:pt x="378774" y="2157619"/>
                          <a:pt x="393837" y="2172682"/>
                        </a:cubicBezTo>
                        <a:cubicBezTo>
                          <a:pt x="408900" y="2187745"/>
                          <a:pt x="410672" y="2237364"/>
                          <a:pt x="409786" y="2257743"/>
                        </a:cubicBezTo>
                        <a:cubicBezTo>
                          <a:pt x="408900" y="2278122"/>
                          <a:pt x="398710" y="2286539"/>
                          <a:pt x="388521" y="2294956"/>
                        </a:cubicBezTo>
                      </a:path>
                    </a:pathLst>
                  </a:custGeom>
                  <a:noFill/>
                  <a:ln w="38100" cap="rnd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C6232775-4287-1744-9B0E-BF91C8B25E88}"/>
                      </a:ext>
                    </a:extLst>
                  </p:cNvPr>
                  <p:cNvSpPr/>
                  <p:nvPr/>
                </p:nvSpPr>
                <p:spPr>
                  <a:xfrm>
                    <a:off x="967130" y="4515197"/>
                    <a:ext cx="1005210" cy="2294956"/>
                  </a:xfrm>
                  <a:custGeom>
                    <a:avLst/>
                    <a:gdLst>
                      <a:gd name="connsiteX0" fmla="*/ 1005210 w 1005210"/>
                      <a:gd name="connsiteY0" fmla="*/ 179077 h 2294956"/>
                      <a:gd name="connsiteX1" fmla="*/ 803191 w 1005210"/>
                      <a:gd name="connsiteY1" fmla="*/ 8956 h 2294956"/>
                      <a:gd name="connsiteX2" fmla="*/ 532061 w 1005210"/>
                      <a:gd name="connsiteY2" fmla="*/ 35538 h 2294956"/>
                      <a:gd name="connsiteX3" fmla="*/ 441684 w 1005210"/>
                      <a:gd name="connsiteY3" fmla="*/ 136547 h 2294956"/>
                      <a:gd name="connsiteX4" fmla="*/ 388521 w 1005210"/>
                      <a:gd name="connsiteY4" fmla="*/ 567166 h 2294956"/>
                      <a:gd name="connsiteX5" fmla="*/ 383205 w 1005210"/>
                      <a:gd name="connsiteY5" fmla="*/ 1338026 h 2294956"/>
                      <a:gd name="connsiteX6" fmla="*/ 404470 w 1005210"/>
                      <a:gd name="connsiteY6" fmla="*/ 1497515 h 2294956"/>
                      <a:gd name="connsiteX7" fmla="*/ 489530 w 1005210"/>
                      <a:gd name="connsiteY7" fmla="*/ 1571943 h 2294956"/>
                      <a:gd name="connsiteX8" fmla="*/ 574591 w 1005210"/>
                      <a:gd name="connsiteY8" fmla="*/ 1662319 h 2294956"/>
                      <a:gd name="connsiteX9" fmla="*/ 548010 w 1005210"/>
                      <a:gd name="connsiteY9" fmla="*/ 1816491 h 2294956"/>
                      <a:gd name="connsiteX10" fmla="*/ 431051 w 1005210"/>
                      <a:gd name="connsiteY10" fmla="*/ 1965347 h 2294956"/>
                      <a:gd name="connsiteX11" fmla="*/ 260930 w 1005210"/>
                      <a:gd name="connsiteY11" fmla="*/ 2007877 h 2294956"/>
                      <a:gd name="connsiteX12" fmla="*/ 112075 w 1005210"/>
                      <a:gd name="connsiteY12" fmla="*/ 1965347 h 2294956"/>
                      <a:gd name="connsiteX13" fmla="*/ 21698 w 1005210"/>
                      <a:gd name="connsiteY13" fmla="*/ 1949398 h 2294956"/>
                      <a:gd name="connsiteX14" fmla="*/ 433 w 1005210"/>
                      <a:gd name="connsiteY14" fmla="*/ 2050408 h 2294956"/>
                      <a:gd name="connsiteX15" fmla="*/ 21698 w 1005210"/>
                      <a:gd name="connsiteY15" fmla="*/ 2220529 h 2294956"/>
                      <a:gd name="connsiteX16" fmla="*/ 159921 w 1005210"/>
                      <a:gd name="connsiteY16" fmla="*/ 2257743 h 2294956"/>
                      <a:gd name="connsiteX17" fmla="*/ 319410 w 1005210"/>
                      <a:gd name="connsiteY17" fmla="*/ 2167366 h 2294956"/>
                      <a:gd name="connsiteX18" fmla="*/ 393837 w 1005210"/>
                      <a:gd name="connsiteY18" fmla="*/ 2172682 h 2294956"/>
                      <a:gd name="connsiteX19" fmla="*/ 409786 w 1005210"/>
                      <a:gd name="connsiteY19" fmla="*/ 2257743 h 2294956"/>
                      <a:gd name="connsiteX20" fmla="*/ 388521 w 1005210"/>
                      <a:gd name="connsiteY20" fmla="*/ 2294956 h 2294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05210" h="2294956">
                        <a:moveTo>
                          <a:pt x="1005210" y="179077"/>
                        </a:moveTo>
                        <a:cubicBezTo>
                          <a:pt x="943629" y="105978"/>
                          <a:pt x="882049" y="32879"/>
                          <a:pt x="803191" y="8956"/>
                        </a:cubicBezTo>
                        <a:cubicBezTo>
                          <a:pt x="724333" y="-14967"/>
                          <a:pt x="592312" y="14273"/>
                          <a:pt x="532061" y="35538"/>
                        </a:cubicBezTo>
                        <a:cubicBezTo>
                          <a:pt x="471810" y="56803"/>
                          <a:pt x="465607" y="47942"/>
                          <a:pt x="441684" y="136547"/>
                        </a:cubicBezTo>
                        <a:cubicBezTo>
                          <a:pt x="417761" y="225152"/>
                          <a:pt x="398267" y="366920"/>
                          <a:pt x="388521" y="567166"/>
                        </a:cubicBezTo>
                        <a:cubicBezTo>
                          <a:pt x="378775" y="767412"/>
                          <a:pt x="380547" y="1182968"/>
                          <a:pt x="383205" y="1338026"/>
                        </a:cubicBezTo>
                        <a:cubicBezTo>
                          <a:pt x="385863" y="1493084"/>
                          <a:pt x="386749" y="1458529"/>
                          <a:pt x="404470" y="1497515"/>
                        </a:cubicBezTo>
                        <a:cubicBezTo>
                          <a:pt x="422191" y="1536501"/>
                          <a:pt x="461176" y="1544476"/>
                          <a:pt x="489530" y="1571943"/>
                        </a:cubicBezTo>
                        <a:cubicBezTo>
                          <a:pt x="517883" y="1599410"/>
                          <a:pt x="564844" y="1621561"/>
                          <a:pt x="574591" y="1662319"/>
                        </a:cubicBezTo>
                        <a:cubicBezTo>
                          <a:pt x="584338" y="1703077"/>
                          <a:pt x="571933" y="1765986"/>
                          <a:pt x="548010" y="1816491"/>
                        </a:cubicBezTo>
                        <a:cubicBezTo>
                          <a:pt x="524087" y="1866996"/>
                          <a:pt x="478898" y="1933449"/>
                          <a:pt x="431051" y="1965347"/>
                        </a:cubicBezTo>
                        <a:cubicBezTo>
                          <a:pt x="383204" y="1997245"/>
                          <a:pt x="314093" y="2007877"/>
                          <a:pt x="260930" y="2007877"/>
                        </a:cubicBezTo>
                        <a:cubicBezTo>
                          <a:pt x="207767" y="2007877"/>
                          <a:pt x="151947" y="1975093"/>
                          <a:pt x="112075" y="1965347"/>
                        </a:cubicBezTo>
                        <a:cubicBezTo>
                          <a:pt x="72203" y="1955601"/>
                          <a:pt x="40305" y="1935221"/>
                          <a:pt x="21698" y="1949398"/>
                        </a:cubicBezTo>
                        <a:cubicBezTo>
                          <a:pt x="3091" y="1963575"/>
                          <a:pt x="433" y="2005220"/>
                          <a:pt x="433" y="2050408"/>
                        </a:cubicBezTo>
                        <a:cubicBezTo>
                          <a:pt x="433" y="2095596"/>
                          <a:pt x="-4883" y="2185973"/>
                          <a:pt x="21698" y="2220529"/>
                        </a:cubicBezTo>
                        <a:cubicBezTo>
                          <a:pt x="48279" y="2255085"/>
                          <a:pt x="110302" y="2266604"/>
                          <a:pt x="159921" y="2257743"/>
                        </a:cubicBezTo>
                        <a:cubicBezTo>
                          <a:pt x="209540" y="2248883"/>
                          <a:pt x="280424" y="2181543"/>
                          <a:pt x="319410" y="2167366"/>
                        </a:cubicBezTo>
                        <a:cubicBezTo>
                          <a:pt x="358396" y="2153189"/>
                          <a:pt x="378774" y="2157619"/>
                          <a:pt x="393837" y="2172682"/>
                        </a:cubicBezTo>
                        <a:cubicBezTo>
                          <a:pt x="408900" y="2187745"/>
                          <a:pt x="410672" y="2237364"/>
                          <a:pt x="409786" y="2257743"/>
                        </a:cubicBezTo>
                        <a:cubicBezTo>
                          <a:pt x="408900" y="2278122"/>
                          <a:pt x="398710" y="2286539"/>
                          <a:pt x="388521" y="2294956"/>
                        </a:cubicBezTo>
                      </a:path>
                    </a:pathLst>
                  </a:custGeom>
                  <a:noFill/>
                  <a:ln w="38100" cmpd="dbl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7" name="Trapezoid 46">
                  <a:extLst>
                    <a:ext uri="{FF2B5EF4-FFF2-40B4-BE49-F238E27FC236}">
                      <a16:creationId xmlns:a16="http://schemas.microsoft.com/office/drawing/2014/main" id="{B77DD9A7-8008-E443-8C33-F166B0EC3E6B}"/>
                    </a:ext>
                  </a:extLst>
                </p:cNvPr>
                <p:cNvSpPr/>
                <p:nvPr/>
              </p:nvSpPr>
              <p:spPr>
                <a:xfrm rot="19191517">
                  <a:off x="2012786" y="4677755"/>
                  <a:ext cx="45719" cy="185997"/>
                </a:xfrm>
                <a:prstGeom prst="trapezoid">
                  <a:avLst/>
                </a:prstGeom>
                <a:solidFill>
                  <a:srgbClr val="DBE3F3"/>
                </a:solidFill>
                <a:ln>
                  <a:solidFill>
                    <a:srgbClr val="7C7C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60">
                  <a:extLst>
                    <a:ext uri="{FF2B5EF4-FFF2-40B4-BE49-F238E27FC236}">
                      <a16:creationId xmlns:a16="http://schemas.microsoft.com/office/drawing/2014/main" id="{43BC0B00-D5FC-2B42-9DA6-13B6A65A1439}"/>
                    </a:ext>
                  </a:extLst>
                </p:cNvPr>
                <p:cNvSpPr/>
                <p:nvPr/>
              </p:nvSpPr>
              <p:spPr>
                <a:xfrm rot="19721405">
                  <a:off x="2098022" y="4992120"/>
                  <a:ext cx="45719" cy="69859"/>
                </a:xfrm>
                <a:prstGeom prst="trapezoid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C3E1337-098C-C84E-B790-5C89A4ED5E31}"/>
                  </a:ext>
                </a:extLst>
              </p:cNvPr>
              <p:cNvSpPr/>
              <p:nvPr/>
            </p:nvSpPr>
            <p:spPr>
              <a:xfrm rot="1200000">
                <a:off x="1376655" y="6784437"/>
                <a:ext cx="18288" cy="18288"/>
              </a:xfrm>
              <a:prstGeom prst="ellipse">
                <a:avLst/>
              </a:prstGeom>
              <a:solidFill>
                <a:srgbClr val="DBE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DC3EA23-F30C-2F4E-974C-2188650DA131}"/>
                  </a:ext>
                </a:extLst>
              </p:cNvPr>
              <p:cNvSpPr/>
              <p:nvPr/>
            </p:nvSpPr>
            <p:spPr>
              <a:xfrm>
                <a:off x="1379830" y="6749512"/>
                <a:ext cx="18288" cy="18288"/>
              </a:xfrm>
              <a:prstGeom prst="ellipse">
                <a:avLst/>
              </a:prstGeom>
              <a:solidFill>
                <a:srgbClr val="DBE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A2BE733-D026-D64B-A7C6-65DF08FBB145}"/>
                  </a:ext>
                </a:extLst>
              </p:cNvPr>
              <p:cNvSpPr/>
              <p:nvPr/>
            </p:nvSpPr>
            <p:spPr>
              <a:xfrm>
                <a:off x="1376655" y="6714587"/>
                <a:ext cx="18288" cy="18288"/>
              </a:xfrm>
              <a:prstGeom prst="ellipse">
                <a:avLst/>
              </a:prstGeom>
              <a:solidFill>
                <a:srgbClr val="DBE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1CD1574-6923-814E-B663-1D941AEB87EC}"/>
                </a:ext>
              </a:extLst>
            </p:cNvPr>
            <p:cNvSpPr/>
            <p:nvPr/>
          </p:nvSpPr>
          <p:spPr>
            <a:xfrm>
              <a:off x="1366054" y="6680128"/>
              <a:ext cx="18288" cy="18288"/>
            </a:xfrm>
            <a:prstGeom prst="ellipse">
              <a:avLst/>
            </a:prstGeom>
            <a:solidFill>
              <a:srgbClr val="DB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6EA151E9-7475-1949-AC45-D2E37633CE08}"/>
              </a:ext>
            </a:extLst>
          </p:cNvPr>
          <p:cNvSpPr/>
          <p:nvPr/>
        </p:nvSpPr>
        <p:spPr>
          <a:xfrm>
            <a:off x="6722673" y="4968776"/>
            <a:ext cx="746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Vent port</a:t>
            </a:r>
            <a:endParaRPr lang="en-US" sz="7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C75C728-DDFD-D94B-B369-B126E7D6DE15}"/>
              </a:ext>
            </a:extLst>
          </p:cNvPr>
          <p:cNvCxnSpPr>
            <a:cxnSpLocks/>
          </p:cNvCxnSpPr>
          <p:nvPr/>
        </p:nvCxnSpPr>
        <p:spPr>
          <a:xfrm>
            <a:off x="6017248" y="4543598"/>
            <a:ext cx="610757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D6D75E58-45AB-6F49-A9A1-32B62BBE758E}"/>
              </a:ext>
            </a:extLst>
          </p:cNvPr>
          <p:cNvSpPr/>
          <p:nvPr/>
        </p:nvSpPr>
        <p:spPr>
          <a:xfrm>
            <a:off x="7175608" y="4337993"/>
            <a:ext cx="7466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Suction &amp; feeding port</a:t>
            </a:r>
            <a:endParaRPr lang="en-US" sz="7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FA6CAD9-1481-D94E-B273-6D28BFCE8024}"/>
              </a:ext>
            </a:extLst>
          </p:cNvPr>
          <p:cNvGrpSpPr/>
          <p:nvPr/>
        </p:nvGrpSpPr>
        <p:grpSpPr>
          <a:xfrm>
            <a:off x="8421099" y="5020591"/>
            <a:ext cx="442057" cy="394646"/>
            <a:chOff x="3134861" y="3814283"/>
            <a:chExt cx="442057" cy="394646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88077C4-CF33-3D4B-B0D5-61D94ABC97D7}"/>
                </a:ext>
              </a:extLst>
            </p:cNvPr>
            <p:cNvSpPr/>
            <p:nvPr/>
          </p:nvSpPr>
          <p:spPr>
            <a:xfrm>
              <a:off x="3134861" y="3833813"/>
              <a:ext cx="442057" cy="375116"/>
            </a:xfrm>
            <a:custGeom>
              <a:avLst/>
              <a:gdLst>
                <a:gd name="connsiteX0" fmla="*/ 173255 w 355617"/>
                <a:gd name="connsiteY0" fmla="*/ 0 h 354946"/>
                <a:gd name="connsiteX1" fmla="*/ 285736 w 355617"/>
                <a:gd name="connsiteY1" fmla="*/ 13947 h 354946"/>
                <a:gd name="connsiteX2" fmla="*/ 355617 w 355617"/>
                <a:gd name="connsiteY2" fmla="*/ 42882 h 354946"/>
                <a:gd name="connsiteX3" fmla="*/ 355617 w 355617"/>
                <a:gd name="connsiteY3" fmla="*/ 312064 h 354946"/>
                <a:gd name="connsiteX4" fmla="*/ 285736 w 355617"/>
                <a:gd name="connsiteY4" fmla="*/ 340999 h 354946"/>
                <a:gd name="connsiteX5" fmla="*/ 173255 w 355617"/>
                <a:gd name="connsiteY5" fmla="*/ 354946 h 354946"/>
                <a:gd name="connsiteX6" fmla="*/ 60774 w 355617"/>
                <a:gd name="connsiteY6" fmla="*/ 340999 h 354946"/>
                <a:gd name="connsiteX7" fmla="*/ 0 w 355617"/>
                <a:gd name="connsiteY7" fmla="*/ 315835 h 354946"/>
                <a:gd name="connsiteX8" fmla="*/ 0 w 355617"/>
                <a:gd name="connsiteY8" fmla="*/ 39111 h 354946"/>
                <a:gd name="connsiteX9" fmla="*/ 60774 w 355617"/>
                <a:gd name="connsiteY9" fmla="*/ 13947 h 354946"/>
                <a:gd name="connsiteX10" fmla="*/ 173255 w 355617"/>
                <a:gd name="connsiteY10" fmla="*/ 0 h 35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617" h="354946">
                  <a:moveTo>
                    <a:pt x="173255" y="0"/>
                  </a:moveTo>
                  <a:cubicBezTo>
                    <a:pt x="213154" y="0"/>
                    <a:pt x="251164" y="4966"/>
                    <a:pt x="285736" y="13947"/>
                  </a:cubicBezTo>
                  <a:lnTo>
                    <a:pt x="355617" y="42882"/>
                  </a:lnTo>
                  <a:lnTo>
                    <a:pt x="355617" y="312064"/>
                  </a:lnTo>
                  <a:lnTo>
                    <a:pt x="285736" y="340999"/>
                  </a:lnTo>
                  <a:cubicBezTo>
                    <a:pt x="251164" y="349980"/>
                    <a:pt x="213154" y="354946"/>
                    <a:pt x="173255" y="354946"/>
                  </a:cubicBezTo>
                  <a:cubicBezTo>
                    <a:pt x="133356" y="354946"/>
                    <a:pt x="95346" y="349980"/>
                    <a:pt x="60774" y="340999"/>
                  </a:cubicBezTo>
                  <a:lnTo>
                    <a:pt x="0" y="315835"/>
                  </a:lnTo>
                  <a:lnTo>
                    <a:pt x="0" y="39111"/>
                  </a:lnTo>
                  <a:lnTo>
                    <a:pt x="60774" y="13947"/>
                  </a:lnTo>
                  <a:cubicBezTo>
                    <a:pt x="95346" y="4966"/>
                    <a:pt x="133356" y="0"/>
                    <a:pt x="17325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618CFF6-2D2A-3744-8174-817B5D8A7CD7}"/>
                </a:ext>
              </a:extLst>
            </p:cNvPr>
            <p:cNvSpPr/>
            <p:nvPr/>
          </p:nvSpPr>
          <p:spPr>
            <a:xfrm>
              <a:off x="3159008" y="3852168"/>
              <a:ext cx="397737" cy="336859"/>
            </a:xfrm>
            <a:custGeom>
              <a:avLst/>
              <a:gdLst>
                <a:gd name="connsiteX0" fmla="*/ 173255 w 355617"/>
                <a:gd name="connsiteY0" fmla="*/ 0 h 354946"/>
                <a:gd name="connsiteX1" fmla="*/ 285736 w 355617"/>
                <a:gd name="connsiteY1" fmla="*/ 13947 h 354946"/>
                <a:gd name="connsiteX2" fmla="*/ 355617 w 355617"/>
                <a:gd name="connsiteY2" fmla="*/ 42882 h 354946"/>
                <a:gd name="connsiteX3" fmla="*/ 355617 w 355617"/>
                <a:gd name="connsiteY3" fmla="*/ 312064 h 354946"/>
                <a:gd name="connsiteX4" fmla="*/ 285736 w 355617"/>
                <a:gd name="connsiteY4" fmla="*/ 340999 h 354946"/>
                <a:gd name="connsiteX5" fmla="*/ 173255 w 355617"/>
                <a:gd name="connsiteY5" fmla="*/ 354946 h 354946"/>
                <a:gd name="connsiteX6" fmla="*/ 60774 w 355617"/>
                <a:gd name="connsiteY6" fmla="*/ 340999 h 354946"/>
                <a:gd name="connsiteX7" fmla="*/ 0 w 355617"/>
                <a:gd name="connsiteY7" fmla="*/ 315835 h 354946"/>
                <a:gd name="connsiteX8" fmla="*/ 0 w 355617"/>
                <a:gd name="connsiteY8" fmla="*/ 39111 h 354946"/>
                <a:gd name="connsiteX9" fmla="*/ 60774 w 355617"/>
                <a:gd name="connsiteY9" fmla="*/ 13947 h 354946"/>
                <a:gd name="connsiteX10" fmla="*/ 173255 w 355617"/>
                <a:gd name="connsiteY10" fmla="*/ 0 h 35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617" h="354946">
                  <a:moveTo>
                    <a:pt x="173255" y="0"/>
                  </a:moveTo>
                  <a:cubicBezTo>
                    <a:pt x="213154" y="0"/>
                    <a:pt x="251164" y="4966"/>
                    <a:pt x="285736" y="13947"/>
                  </a:cubicBezTo>
                  <a:lnTo>
                    <a:pt x="355617" y="42882"/>
                  </a:lnTo>
                  <a:lnTo>
                    <a:pt x="355617" y="312064"/>
                  </a:lnTo>
                  <a:lnTo>
                    <a:pt x="285736" y="340999"/>
                  </a:lnTo>
                  <a:cubicBezTo>
                    <a:pt x="251164" y="349980"/>
                    <a:pt x="213154" y="354946"/>
                    <a:pt x="173255" y="354946"/>
                  </a:cubicBezTo>
                  <a:cubicBezTo>
                    <a:pt x="133356" y="354946"/>
                    <a:pt x="95346" y="349980"/>
                    <a:pt x="60774" y="340999"/>
                  </a:cubicBezTo>
                  <a:lnTo>
                    <a:pt x="0" y="315835"/>
                  </a:lnTo>
                  <a:lnTo>
                    <a:pt x="0" y="39111"/>
                  </a:lnTo>
                  <a:lnTo>
                    <a:pt x="60774" y="13947"/>
                  </a:lnTo>
                  <a:cubicBezTo>
                    <a:pt x="95346" y="4966"/>
                    <a:pt x="133356" y="0"/>
                    <a:pt x="173255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EE69532-48EB-2C46-BAF0-A3BD0C69DCF1}"/>
                </a:ext>
              </a:extLst>
            </p:cNvPr>
            <p:cNvSpPr/>
            <p:nvPr/>
          </p:nvSpPr>
          <p:spPr>
            <a:xfrm>
              <a:off x="3228204" y="3874712"/>
              <a:ext cx="258505" cy="2940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7B7B14A-36FE-B145-99F5-773D66E3AD07}"/>
                </a:ext>
              </a:extLst>
            </p:cNvPr>
            <p:cNvSpPr/>
            <p:nvPr/>
          </p:nvSpPr>
          <p:spPr>
            <a:xfrm>
              <a:off x="3176112" y="3903810"/>
              <a:ext cx="36576" cy="365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3CFA670-3D32-DD47-A9AF-D73958F76F13}"/>
                </a:ext>
              </a:extLst>
            </p:cNvPr>
            <p:cNvSpPr/>
            <p:nvPr/>
          </p:nvSpPr>
          <p:spPr>
            <a:xfrm>
              <a:off x="3176112" y="3969656"/>
              <a:ext cx="36576" cy="365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F2FC42E-F7C5-A04C-929E-820DF9686666}"/>
                </a:ext>
              </a:extLst>
            </p:cNvPr>
            <p:cNvSpPr/>
            <p:nvPr/>
          </p:nvSpPr>
          <p:spPr>
            <a:xfrm>
              <a:off x="3176112" y="4035502"/>
              <a:ext cx="36576" cy="365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4ACFBB4-582E-F047-8995-353F11E30221}"/>
                </a:ext>
              </a:extLst>
            </p:cNvPr>
            <p:cNvSpPr/>
            <p:nvPr/>
          </p:nvSpPr>
          <p:spPr>
            <a:xfrm>
              <a:off x="3176112" y="4101349"/>
              <a:ext cx="36576" cy="365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89D4B2-8EDF-EE4A-AB7E-C5B2C0CC38B8}"/>
                </a:ext>
              </a:extLst>
            </p:cNvPr>
            <p:cNvSpPr/>
            <p:nvPr/>
          </p:nvSpPr>
          <p:spPr>
            <a:xfrm>
              <a:off x="3500114" y="4064773"/>
              <a:ext cx="36576" cy="365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04B7375-290E-F241-9912-97A62C43A8FC}"/>
                </a:ext>
              </a:extLst>
            </p:cNvPr>
            <p:cNvSpPr txBox="1"/>
            <p:nvPr/>
          </p:nvSpPr>
          <p:spPr>
            <a:xfrm>
              <a:off x="3183818" y="3814283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F Digital Readout Medium" pitchFamily="49" charset="0"/>
                </a:rPr>
                <a:t>80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480E2F4-1F5A-C34D-9B73-EC90066F8BAA}"/>
                </a:ext>
              </a:extLst>
            </p:cNvPr>
            <p:cNvSpPr txBox="1"/>
            <p:nvPr/>
          </p:nvSpPr>
          <p:spPr>
            <a:xfrm>
              <a:off x="3281628" y="3895333"/>
              <a:ext cx="269626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>
                  <a:latin typeface="DIN Condensed" pitchFamily="2" charset="0"/>
                </a:rPr>
                <a:t>ml/</a:t>
              </a:r>
              <a:r>
                <a:rPr lang="en-US" sz="400" dirty="0" err="1">
                  <a:latin typeface="DIN Condensed" pitchFamily="2" charset="0"/>
                </a:rPr>
                <a:t>hr</a:t>
              </a:r>
              <a:endParaRPr lang="en-US" sz="400" dirty="0">
                <a:latin typeface="DIN Condensed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3477FF9-4D9A-FE43-B0AD-97D6BB71D506}"/>
              </a:ext>
            </a:extLst>
          </p:cNvPr>
          <p:cNvGrpSpPr/>
          <p:nvPr/>
        </p:nvGrpSpPr>
        <p:grpSpPr>
          <a:xfrm rot="19072936">
            <a:off x="7377464" y="4785039"/>
            <a:ext cx="47795" cy="223845"/>
            <a:chOff x="2707503" y="3771297"/>
            <a:chExt cx="47795" cy="223845"/>
          </a:xfrm>
        </p:grpSpPr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DE8B2F2-50A1-1A41-BA6F-C93581B25A5A}"/>
                </a:ext>
              </a:extLst>
            </p:cNvPr>
            <p:cNvSpPr/>
            <p:nvPr/>
          </p:nvSpPr>
          <p:spPr>
            <a:xfrm>
              <a:off x="2707503" y="3771297"/>
              <a:ext cx="47272" cy="113688"/>
            </a:xfrm>
            <a:custGeom>
              <a:avLst/>
              <a:gdLst>
                <a:gd name="connsiteX0" fmla="*/ 21809 w 47272"/>
                <a:gd name="connsiteY0" fmla="*/ 0 h 113688"/>
                <a:gd name="connsiteX1" fmla="*/ 25463 w 47272"/>
                <a:gd name="connsiteY1" fmla="*/ 0 h 113688"/>
                <a:gd name="connsiteX2" fmla="*/ 47272 w 47272"/>
                <a:gd name="connsiteY2" fmla="*/ 113688 h 113688"/>
                <a:gd name="connsiteX3" fmla="*/ 0 w 47272"/>
                <a:gd name="connsiteY3" fmla="*/ 113688 h 11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72" h="113688">
                  <a:moveTo>
                    <a:pt x="21809" y="0"/>
                  </a:moveTo>
                  <a:lnTo>
                    <a:pt x="25463" y="0"/>
                  </a:lnTo>
                  <a:lnTo>
                    <a:pt x="47272" y="113688"/>
                  </a:lnTo>
                  <a:lnTo>
                    <a:pt x="0" y="1136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25A1D76-5782-264A-ADDC-DFA0A6C32540}"/>
                </a:ext>
              </a:extLst>
            </p:cNvPr>
            <p:cNvSpPr/>
            <p:nvPr/>
          </p:nvSpPr>
          <p:spPr>
            <a:xfrm rot="10800000">
              <a:off x="2707503" y="3886950"/>
              <a:ext cx="47272" cy="108192"/>
            </a:xfrm>
            <a:custGeom>
              <a:avLst/>
              <a:gdLst>
                <a:gd name="connsiteX0" fmla="*/ 47272 w 47272"/>
                <a:gd name="connsiteY0" fmla="*/ 108192 h 108192"/>
                <a:gd name="connsiteX1" fmla="*/ 0 w 47272"/>
                <a:gd name="connsiteY1" fmla="*/ 108192 h 108192"/>
                <a:gd name="connsiteX2" fmla="*/ 20755 w 47272"/>
                <a:gd name="connsiteY2" fmla="*/ 0 h 108192"/>
                <a:gd name="connsiteX3" fmla="*/ 26518 w 47272"/>
                <a:gd name="connsiteY3" fmla="*/ 0 h 10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72" h="108192">
                  <a:moveTo>
                    <a:pt x="47272" y="108192"/>
                  </a:moveTo>
                  <a:lnTo>
                    <a:pt x="0" y="108192"/>
                  </a:lnTo>
                  <a:lnTo>
                    <a:pt x="20755" y="0"/>
                  </a:lnTo>
                  <a:lnTo>
                    <a:pt x="2651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73BEA9C-EB87-7C49-9231-6020C75C332B}"/>
                </a:ext>
              </a:extLst>
            </p:cNvPr>
            <p:cNvCxnSpPr/>
            <p:nvPr/>
          </p:nvCxnSpPr>
          <p:spPr>
            <a:xfrm>
              <a:off x="2719103" y="3817938"/>
              <a:ext cx="2618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E4C1866-6C7E-F14E-83FA-47676DF1E6B3}"/>
                </a:ext>
              </a:extLst>
            </p:cNvPr>
            <p:cNvCxnSpPr/>
            <p:nvPr/>
          </p:nvCxnSpPr>
          <p:spPr>
            <a:xfrm>
              <a:off x="2719103" y="3951288"/>
              <a:ext cx="2618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A27AEAA-FFBA-DD42-B541-76D1DD0B82AC}"/>
                </a:ext>
              </a:extLst>
            </p:cNvPr>
            <p:cNvCxnSpPr/>
            <p:nvPr/>
          </p:nvCxnSpPr>
          <p:spPr>
            <a:xfrm>
              <a:off x="2719103" y="3843338"/>
              <a:ext cx="2618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38F4C56-ADC3-D24F-A027-FF28A9CC7FC0}"/>
                </a:ext>
              </a:extLst>
            </p:cNvPr>
            <p:cNvCxnSpPr/>
            <p:nvPr/>
          </p:nvCxnSpPr>
          <p:spPr>
            <a:xfrm>
              <a:off x="2719103" y="3925888"/>
              <a:ext cx="2618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1520050-B0A7-2E48-930B-63E4F33DA1C6}"/>
                </a:ext>
              </a:extLst>
            </p:cNvPr>
            <p:cNvCxnSpPr/>
            <p:nvPr/>
          </p:nvCxnSpPr>
          <p:spPr>
            <a:xfrm>
              <a:off x="2709578" y="3865563"/>
              <a:ext cx="4572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EBBC6BA-7DE1-9043-86AA-493F29BC0AEA}"/>
                </a:ext>
              </a:extLst>
            </p:cNvPr>
            <p:cNvCxnSpPr/>
            <p:nvPr/>
          </p:nvCxnSpPr>
          <p:spPr>
            <a:xfrm>
              <a:off x="2709578" y="3906838"/>
              <a:ext cx="4572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Freeform 111">
            <a:extLst>
              <a:ext uri="{FF2B5EF4-FFF2-40B4-BE49-F238E27FC236}">
                <a16:creationId xmlns:a16="http://schemas.microsoft.com/office/drawing/2014/main" id="{A45092D8-CD85-A44A-97DD-D2F40A069DB8}"/>
              </a:ext>
            </a:extLst>
          </p:cNvPr>
          <p:cNvSpPr/>
          <p:nvPr/>
        </p:nvSpPr>
        <p:spPr>
          <a:xfrm rot="515224" flipH="1" flipV="1">
            <a:off x="7114043" y="4813467"/>
            <a:ext cx="64847" cy="210764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453D30F1-2EE8-0149-BE34-FEB4CFADCB50}"/>
              </a:ext>
            </a:extLst>
          </p:cNvPr>
          <p:cNvSpPr/>
          <p:nvPr/>
        </p:nvSpPr>
        <p:spPr>
          <a:xfrm rot="13208888" flipH="1" flipV="1">
            <a:off x="7391966" y="4548347"/>
            <a:ext cx="64847" cy="210764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C28A96C5-3789-3148-9D68-DF10615C7E79}"/>
              </a:ext>
            </a:extLst>
          </p:cNvPr>
          <p:cNvSpPr/>
          <p:nvPr/>
        </p:nvSpPr>
        <p:spPr>
          <a:xfrm rot="18367440" flipH="1" flipV="1">
            <a:off x="7413404" y="5172014"/>
            <a:ext cx="96913" cy="15752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D7EA85F-9660-6546-BC7B-A3F62D4D1087}"/>
              </a:ext>
            </a:extLst>
          </p:cNvPr>
          <p:cNvGrpSpPr/>
          <p:nvPr/>
        </p:nvGrpSpPr>
        <p:grpSpPr>
          <a:xfrm>
            <a:off x="8169005" y="3666995"/>
            <a:ext cx="387158" cy="986770"/>
            <a:chOff x="2895894" y="3961442"/>
            <a:chExt cx="387158" cy="986770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5462EBD-23FA-414A-98DB-B025747E6E3F}"/>
                </a:ext>
              </a:extLst>
            </p:cNvPr>
            <p:cNvGrpSpPr/>
            <p:nvPr/>
          </p:nvGrpSpPr>
          <p:grpSpPr>
            <a:xfrm>
              <a:off x="2895894" y="3961442"/>
              <a:ext cx="387158" cy="933750"/>
              <a:chOff x="3813540" y="4705475"/>
              <a:chExt cx="387158" cy="933750"/>
            </a:xfrm>
          </p:grpSpPr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3BDC93E3-98DA-FC47-815E-0884B2BF03AA}"/>
                  </a:ext>
                </a:extLst>
              </p:cNvPr>
              <p:cNvSpPr/>
              <p:nvPr/>
            </p:nvSpPr>
            <p:spPr>
              <a:xfrm>
                <a:off x="3813540" y="4915203"/>
                <a:ext cx="387158" cy="724022"/>
              </a:xfrm>
              <a:custGeom>
                <a:avLst/>
                <a:gdLst>
                  <a:gd name="connsiteX0" fmla="*/ 93442 w 387158"/>
                  <a:gd name="connsiteY0" fmla="*/ 0 h 724022"/>
                  <a:gd name="connsiteX1" fmla="*/ 281864 w 387158"/>
                  <a:gd name="connsiteY1" fmla="*/ 0 h 724022"/>
                  <a:gd name="connsiteX2" fmla="*/ 281864 w 387158"/>
                  <a:gd name="connsiteY2" fmla="*/ 26449 h 724022"/>
                  <a:gd name="connsiteX3" fmla="*/ 330460 w 387158"/>
                  <a:gd name="connsiteY3" fmla="*/ 50635 h 724022"/>
                  <a:gd name="connsiteX4" fmla="*/ 387158 w 387158"/>
                  <a:gd name="connsiteY4" fmla="*/ 151679 h 724022"/>
                  <a:gd name="connsiteX5" fmla="*/ 386900 w 387158"/>
                  <a:gd name="connsiteY5" fmla="*/ 153568 h 724022"/>
                  <a:gd name="connsiteX6" fmla="*/ 387158 w 387158"/>
                  <a:gd name="connsiteY6" fmla="*/ 153568 h 724022"/>
                  <a:gd name="connsiteX7" fmla="*/ 387158 w 387158"/>
                  <a:gd name="connsiteY7" fmla="*/ 653954 h 724022"/>
                  <a:gd name="connsiteX8" fmla="*/ 317090 w 387158"/>
                  <a:gd name="connsiteY8" fmla="*/ 724022 h 724022"/>
                  <a:gd name="connsiteX9" fmla="*/ 70069 w 387158"/>
                  <a:gd name="connsiteY9" fmla="*/ 724022 h 724022"/>
                  <a:gd name="connsiteX10" fmla="*/ 1 w 387158"/>
                  <a:gd name="connsiteY10" fmla="*/ 653954 h 724022"/>
                  <a:gd name="connsiteX11" fmla="*/ 1 w 387158"/>
                  <a:gd name="connsiteY11" fmla="*/ 153568 h 724022"/>
                  <a:gd name="connsiteX12" fmla="*/ 258 w 387158"/>
                  <a:gd name="connsiteY12" fmla="*/ 153568 h 724022"/>
                  <a:gd name="connsiteX13" fmla="*/ 0 w 387158"/>
                  <a:gd name="connsiteY13" fmla="*/ 151679 h 724022"/>
                  <a:gd name="connsiteX14" fmla="*/ 56698 w 387158"/>
                  <a:gd name="connsiteY14" fmla="*/ 50635 h 724022"/>
                  <a:gd name="connsiteX15" fmla="*/ 93442 w 387158"/>
                  <a:gd name="connsiteY15" fmla="*/ 32348 h 72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7158" h="724022">
                    <a:moveTo>
                      <a:pt x="93442" y="0"/>
                    </a:moveTo>
                    <a:lnTo>
                      <a:pt x="281864" y="0"/>
                    </a:lnTo>
                    <a:lnTo>
                      <a:pt x="281864" y="26449"/>
                    </a:lnTo>
                    <a:lnTo>
                      <a:pt x="330460" y="50635"/>
                    </a:lnTo>
                    <a:cubicBezTo>
                      <a:pt x="365491" y="76495"/>
                      <a:pt x="387158" y="112219"/>
                      <a:pt x="387158" y="151679"/>
                    </a:cubicBezTo>
                    <a:lnTo>
                      <a:pt x="386900" y="153568"/>
                    </a:lnTo>
                    <a:lnTo>
                      <a:pt x="387158" y="153568"/>
                    </a:lnTo>
                    <a:lnTo>
                      <a:pt x="387158" y="653954"/>
                    </a:lnTo>
                    <a:cubicBezTo>
                      <a:pt x="387158" y="692651"/>
                      <a:pt x="355787" y="724022"/>
                      <a:pt x="317090" y="724022"/>
                    </a:cubicBezTo>
                    <a:lnTo>
                      <a:pt x="70069" y="724022"/>
                    </a:lnTo>
                    <a:cubicBezTo>
                      <a:pt x="31372" y="724022"/>
                      <a:pt x="1" y="692651"/>
                      <a:pt x="1" y="653954"/>
                    </a:cubicBezTo>
                    <a:lnTo>
                      <a:pt x="1" y="153568"/>
                    </a:lnTo>
                    <a:lnTo>
                      <a:pt x="258" y="153568"/>
                    </a:lnTo>
                    <a:lnTo>
                      <a:pt x="0" y="151679"/>
                    </a:lnTo>
                    <a:cubicBezTo>
                      <a:pt x="0" y="112219"/>
                      <a:pt x="21667" y="76495"/>
                      <a:pt x="56698" y="50635"/>
                    </a:cubicBezTo>
                    <a:lnTo>
                      <a:pt x="93442" y="323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466714D-DCCA-9D40-9F62-533F9025D827}"/>
                  </a:ext>
                </a:extLst>
              </p:cNvPr>
              <p:cNvSpPr/>
              <p:nvPr/>
            </p:nvSpPr>
            <p:spPr>
              <a:xfrm>
                <a:off x="3940175" y="4885579"/>
                <a:ext cx="123825" cy="85039"/>
              </a:xfrm>
              <a:prstGeom prst="rect">
                <a:avLst/>
              </a:prstGeom>
              <a:solidFill>
                <a:srgbClr val="8077B3"/>
              </a:solidFill>
              <a:ln>
                <a:solidFill>
                  <a:srgbClr val="544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DD850C77-BDE5-DD41-A127-A36B13892194}"/>
                  </a:ext>
                </a:extLst>
              </p:cNvPr>
              <p:cNvSpPr/>
              <p:nvPr/>
            </p:nvSpPr>
            <p:spPr>
              <a:xfrm>
                <a:off x="3872400" y="4705475"/>
                <a:ext cx="134161" cy="167201"/>
              </a:xfrm>
              <a:custGeom>
                <a:avLst/>
                <a:gdLst>
                  <a:gd name="connsiteX0" fmla="*/ 134161 w 134161"/>
                  <a:gd name="connsiteY0" fmla="*/ 0 h 303044"/>
                  <a:gd name="connsiteX1" fmla="*/ 86536 w 134161"/>
                  <a:gd name="connsiteY1" fmla="*/ 38100 h 303044"/>
                  <a:gd name="connsiteX2" fmla="*/ 80186 w 134161"/>
                  <a:gd name="connsiteY2" fmla="*/ 92075 h 303044"/>
                  <a:gd name="connsiteX3" fmla="*/ 32561 w 134161"/>
                  <a:gd name="connsiteY3" fmla="*/ 123825 h 303044"/>
                  <a:gd name="connsiteX4" fmla="*/ 7161 w 134161"/>
                  <a:gd name="connsiteY4" fmla="*/ 171450 h 303044"/>
                  <a:gd name="connsiteX5" fmla="*/ 811 w 134161"/>
                  <a:gd name="connsiteY5" fmla="*/ 263525 h 303044"/>
                  <a:gd name="connsiteX6" fmla="*/ 3986 w 134161"/>
                  <a:gd name="connsiteY6" fmla="*/ 298450 h 303044"/>
                  <a:gd name="connsiteX7" fmla="*/ 35736 w 134161"/>
                  <a:gd name="connsiteY7" fmla="*/ 301625 h 30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161" h="303044">
                    <a:moveTo>
                      <a:pt x="134161" y="0"/>
                    </a:moveTo>
                    <a:cubicBezTo>
                      <a:pt x="114846" y="11377"/>
                      <a:pt x="95532" y="22754"/>
                      <a:pt x="86536" y="38100"/>
                    </a:cubicBezTo>
                    <a:cubicBezTo>
                      <a:pt x="77540" y="53446"/>
                      <a:pt x="89182" y="77788"/>
                      <a:pt x="80186" y="92075"/>
                    </a:cubicBezTo>
                    <a:cubicBezTo>
                      <a:pt x="71190" y="106362"/>
                      <a:pt x="44732" y="110596"/>
                      <a:pt x="32561" y="123825"/>
                    </a:cubicBezTo>
                    <a:cubicBezTo>
                      <a:pt x="20390" y="137054"/>
                      <a:pt x="12453" y="148167"/>
                      <a:pt x="7161" y="171450"/>
                    </a:cubicBezTo>
                    <a:cubicBezTo>
                      <a:pt x="1869" y="194733"/>
                      <a:pt x="1340" y="242358"/>
                      <a:pt x="811" y="263525"/>
                    </a:cubicBezTo>
                    <a:cubicBezTo>
                      <a:pt x="282" y="284692"/>
                      <a:pt x="-1835" y="292100"/>
                      <a:pt x="3986" y="298450"/>
                    </a:cubicBezTo>
                    <a:cubicBezTo>
                      <a:pt x="9807" y="304800"/>
                      <a:pt x="22771" y="303212"/>
                      <a:pt x="35736" y="301625"/>
                    </a:cubicBezTo>
                  </a:path>
                </a:pathLst>
              </a:custGeom>
              <a:noFill/>
              <a:ln>
                <a:solidFill>
                  <a:srgbClr val="544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82682D87-CD72-5645-BCD5-6AF6DEF7003E}"/>
                  </a:ext>
                </a:extLst>
              </p:cNvPr>
              <p:cNvSpPr/>
              <p:nvPr/>
            </p:nvSpPr>
            <p:spPr>
              <a:xfrm flipH="1">
                <a:off x="4001394" y="4705475"/>
                <a:ext cx="134161" cy="167201"/>
              </a:xfrm>
              <a:custGeom>
                <a:avLst/>
                <a:gdLst>
                  <a:gd name="connsiteX0" fmla="*/ 134161 w 134161"/>
                  <a:gd name="connsiteY0" fmla="*/ 0 h 303044"/>
                  <a:gd name="connsiteX1" fmla="*/ 86536 w 134161"/>
                  <a:gd name="connsiteY1" fmla="*/ 38100 h 303044"/>
                  <a:gd name="connsiteX2" fmla="*/ 80186 w 134161"/>
                  <a:gd name="connsiteY2" fmla="*/ 92075 h 303044"/>
                  <a:gd name="connsiteX3" fmla="*/ 32561 w 134161"/>
                  <a:gd name="connsiteY3" fmla="*/ 123825 h 303044"/>
                  <a:gd name="connsiteX4" fmla="*/ 7161 w 134161"/>
                  <a:gd name="connsiteY4" fmla="*/ 171450 h 303044"/>
                  <a:gd name="connsiteX5" fmla="*/ 811 w 134161"/>
                  <a:gd name="connsiteY5" fmla="*/ 263525 h 303044"/>
                  <a:gd name="connsiteX6" fmla="*/ 3986 w 134161"/>
                  <a:gd name="connsiteY6" fmla="*/ 298450 h 303044"/>
                  <a:gd name="connsiteX7" fmla="*/ 35736 w 134161"/>
                  <a:gd name="connsiteY7" fmla="*/ 301625 h 30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161" h="303044">
                    <a:moveTo>
                      <a:pt x="134161" y="0"/>
                    </a:moveTo>
                    <a:cubicBezTo>
                      <a:pt x="114846" y="11377"/>
                      <a:pt x="95532" y="22754"/>
                      <a:pt x="86536" y="38100"/>
                    </a:cubicBezTo>
                    <a:cubicBezTo>
                      <a:pt x="77540" y="53446"/>
                      <a:pt x="89182" y="77788"/>
                      <a:pt x="80186" y="92075"/>
                    </a:cubicBezTo>
                    <a:cubicBezTo>
                      <a:pt x="71190" y="106362"/>
                      <a:pt x="44732" y="110596"/>
                      <a:pt x="32561" y="123825"/>
                    </a:cubicBezTo>
                    <a:cubicBezTo>
                      <a:pt x="20390" y="137054"/>
                      <a:pt x="12453" y="148167"/>
                      <a:pt x="7161" y="171450"/>
                    </a:cubicBezTo>
                    <a:cubicBezTo>
                      <a:pt x="1869" y="194733"/>
                      <a:pt x="1340" y="242358"/>
                      <a:pt x="811" y="263525"/>
                    </a:cubicBezTo>
                    <a:cubicBezTo>
                      <a:pt x="282" y="284692"/>
                      <a:pt x="-1835" y="292100"/>
                      <a:pt x="3986" y="298450"/>
                    </a:cubicBezTo>
                    <a:cubicBezTo>
                      <a:pt x="9807" y="304800"/>
                      <a:pt x="22771" y="303212"/>
                      <a:pt x="35736" y="301625"/>
                    </a:cubicBezTo>
                  </a:path>
                </a:pathLst>
              </a:custGeom>
              <a:noFill/>
              <a:ln>
                <a:solidFill>
                  <a:srgbClr val="544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3E48214-C843-FA40-B42C-31E5B06B92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2286" y="4898495"/>
                <a:ext cx="134889" cy="14365"/>
              </a:xfrm>
              <a:prstGeom prst="line">
                <a:avLst/>
              </a:prstGeom>
              <a:ln>
                <a:solidFill>
                  <a:srgbClr val="5443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A500254F-EFE3-CF49-A651-F98C19E16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2766" y="4919680"/>
                <a:ext cx="134889" cy="14365"/>
              </a:xfrm>
              <a:prstGeom prst="line">
                <a:avLst/>
              </a:prstGeom>
              <a:ln>
                <a:solidFill>
                  <a:srgbClr val="5443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751C5FAB-4FC2-ED46-B151-848D591DEC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2286" y="4942351"/>
                <a:ext cx="134889" cy="14365"/>
              </a:xfrm>
              <a:prstGeom prst="line">
                <a:avLst/>
              </a:prstGeom>
              <a:ln>
                <a:solidFill>
                  <a:srgbClr val="5443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EBD943C2-1873-A94B-A55D-8554C755A6E3}"/>
                  </a:ext>
                </a:extLst>
              </p:cNvPr>
              <p:cNvSpPr/>
              <p:nvPr/>
            </p:nvSpPr>
            <p:spPr>
              <a:xfrm>
                <a:off x="3819799" y="5394325"/>
                <a:ext cx="373523" cy="238822"/>
              </a:xfrm>
              <a:custGeom>
                <a:avLst/>
                <a:gdLst>
                  <a:gd name="connsiteX0" fmla="*/ 342802 w 373523"/>
                  <a:gd name="connsiteY0" fmla="*/ 20153 h 309670"/>
                  <a:gd name="connsiteX1" fmla="*/ 370348 w 373523"/>
                  <a:gd name="connsiteY1" fmla="*/ 32936 h 309670"/>
                  <a:gd name="connsiteX2" fmla="*/ 303652 w 373523"/>
                  <a:gd name="connsiteY2" fmla="*/ 35238 h 309670"/>
                  <a:gd name="connsiteX3" fmla="*/ 315255 w 373523"/>
                  <a:gd name="connsiteY3" fmla="*/ 30539 h 309670"/>
                  <a:gd name="connsiteX4" fmla="*/ 342802 w 373523"/>
                  <a:gd name="connsiteY4" fmla="*/ 20153 h 309670"/>
                  <a:gd name="connsiteX5" fmla="*/ 202008 w 373523"/>
                  <a:gd name="connsiteY5" fmla="*/ 979 h 309670"/>
                  <a:gd name="connsiteX6" fmla="*/ 232616 w 373523"/>
                  <a:gd name="connsiteY6" fmla="*/ 13762 h 309670"/>
                  <a:gd name="connsiteX7" fmla="*/ 256910 w 373523"/>
                  <a:gd name="connsiteY7" fmla="*/ 28542 h 309670"/>
                  <a:gd name="connsiteX8" fmla="*/ 276538 w 373523"/>
                  <a:gd name="connsiteY8" fmla="*/ 36174 h 309670"/>
                  <a:gd name="connsiteX9" fmla="*/ 204078 w 373523"/>
                  <a:gd name="connsiteY9" fmla="*/ 38675 h 309670"/>
                  <a:gd name="connsiteX10" fmla="*/ 282970 w 373523"/>
                  <a:gd name="connsiteY10" fmla="*/ 38675 h 309670"/>
                  <a:gd name="connsiteX11" fmla="*/ 276538 w 373523"/>
                  <a:gd name="connsiteY11" fmla="*/ 36174 h 309670"/>
                  <a:gd name="connsiteX12" fmla="*/ 303652 w 373523"/>
                  <a:gd name="connsiteY12" fmla="*/ 35238 h 309670"/>
                  <a:gd name="connsiteX13" fmla="*/ 299473 w 373523"/>
                  <a:gd name="connsiteY13" fmla="*/ 36931 h 309670"/>
                  <a:gd name="connsiteX14" fmla="*/ 288684 w 373523"/>
                  <a:gd name="connsiteY14" fmla="*/ 38675 h 309670"/>
                  <a:gd name="connsiteX15" fmla="*/ 373523 w 373523"/>
                  <a:gd name="connsiteY15" fmla="*/ 38675 h 309670"/>
                  <a:gd name="connsiteX16" fmla="*/ 373523 w 373523"/>
                  <a:gd name="connsiteY16" fmla="*/ 235927 h 309670"/>
                  <a:gd name="connsiteX17" fmla="*/ 299780 w 373523"/>
                  <a:gd name="connsiteY17" fmla="*/ 309670 h 309670"/>
                  <a:gd name="connsiteX18" fmla="*/ 76918 w 373523"/>
                  <a:gd name="connsiteY18" fmla="*/ 309670 h 309670"/>
                  <a:gd name="connsiteX19" fmla="*/ 3175 w 373523"/>
                  <a:gd name="connsiteY19" fmla="*/ 235927 h 309670"/>
                  <a:gd name="connsiteX20" fmla="*/ 3175 w 373523"/>
                  <a:gd name="connsiteY20" fmla="*/ 45610 h 309670"/>
                  <a:gd name="connsiteX21" fmla="*/ 0 w 373523"/>
                  <a:gd name="connsiteY21" fmla="*/ 45719 h 309670"/>
                  <a:gd name="connsiteX22" fmla="*/ 3175 w 373523"/>
                  <a:gd name="connsiteY22" fmla="*/ 43592 h 309670"/>
                  <a:gd name="connsiteX23" fmla="*/ 3175 w 373523"/>
                  <a:gd name="connsiteY23" fmla="*/ 38675 h 309670"/>
                  <a:gd name="connsiteX24" fmla="*/ 10512 w 373523"/>
                  <a:gd name="connsiteY24" fmla="*/ 38675 h 309670"/>
                  <a:gd name="connsiteX25" fmla="*/ 38450 w 373523"/>
                  <a:gd name="connsiteY25" fmla="*/ 19953 h 309670"/>
                  <a:gd name="connsiteX26" fmla="*/ 73458 w 373523"/>
                  <a:gd name="connsiteY26" fmla="*/ 7370 h 309670"/>
                  <a:gd name="connsiteX27" fmla="*/ 115638 w 373523"/>
                  <a:gd name="connsiteY27" fmla="*/ 31938 h 309670"/>
                  <a:gd name="connsiteX28" fmla="*/ 127411 w 373523"/>
                  <a:gd name="connsiteY28" fmla="*/ 38675 h 309670"/>
                  <a:gd name="connsiteX29" fmla="*/ 178143 w 373523"/>
                  <a:gd name="connsiteY29" fmla="*/ 38675 h 309670"/>
                  <a:gd name="connsiteX30" fmla="*/ 185222 w 373523"/>
                  <a:gd name="connsiteY30" fmla="*/ 31239 h 309670"/>
                  <a:gd name="connsiteX31" fmla="*/ 202008 w 373523"/>
                  <a:gd name="connsiteY31" fmla="*/ 979 h 30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3523" h="309670">
                    <a:moveTo>
                      <a:pt x="342802" y="20153"/>
                    </a:moveTo>
                    <a:cubicBezTo>
                      <a:pt x="357085" y="19088"/>
                      <a:pt x="363717" y="26011"/>
                      <a:pt x="370348" y="32936"/>
                    </a:cubicBezTo>
                    <a:lnTo>
                      <a:pt x="303652" y="35238"/>
                    </a:lnTo>
                    <a:lnTo>
                      <a:pt x="315255" y="30539"/>
                    </a:lnTo>
                    <a:cubicBezTo>
                      <a:pt x="325713" y="25746"/>
                      <a:pt x="335660" y="20686"/>
                      <a:pt x="342802" y="20153"/>
                    </a:cubicBezTo>
                    <a:close/>
                    <a:moveTo>
                      <a:pt x="202008" y="979"/>
                    </a:moveTo>
                    <a:cubicBezTo>
                      <a:pt x="211190" y="-3284"/>
                      <a:pt x="218843" y="7370"/>
                      <a:pt x="232616" y="13762"/>
                    </a:cubicBezTo>
                    <a:cubicBezTo>
                      <a:pt x="239502" y="16958"/>
                      <a:pt x="247919" y="23083"/>
                      <a:pt x="256910" y="28542"/>
                    </a:cubicBezTo>
                    <a:lnTo>
                      <a:pt x="276538" y="36174"/>
                    </a:lnTo>
                    <a:lnTo>
                      <a:pt x="204078" y="38675"/>
                    </a:lnTo>
                    <a:lnTo>
                      <a:pt x="282970" y="38675"/>
                    </a:lnTo>
                    <a:lnTo>
                      <a:pt x="276538" y="36174"/>
                    </a:lnTo>
                    <a:lnTo>
                      <a:pt x="303652" y="35238"/>
                    </a:lnTo>
                    <a:lnTo>
                      <a:pt x="299473" y="36931"/>
                    </a:lnTo>
                    <a:lnTo>
                      <a:pt x="288684" y="38675"/>
                    </a:lnTo>
                    <a:lnTo>
                      <a:pt x="373523" y="38675"/>
                    </a:lnTo>
                    <a:lnTo>
                      <a:pt x="373523" y="235927"/>
                    </a:lnTo>
                    <a:cubicBezTo>
                      <a:pt x="373523" y="276654"/>
                      <a:pt x="340507" y="309670"/>
                      <a:pt x="299780" y="309670"/>
                    </a:cubicBezTo>
                    <a:lnTo>
                      <a:pt x="76918" y="309670"/>
                    </a:lnTo>
                    <a:cubicBezTo>
                      <a:pt x="36191" y="309670"/>
                      <a:pt x="3175" y="276654"/>
                      <a:pt x="3175" y="235927"/>
                    </a:cubicBezTo>
                    <a:lnTo>
                      <a:pt x="3175" y="45610"/>
                    </a:lnTo>
                    <a:lnTo>
                      <a:pt x="0" y="45719"/>
                    </a:lnTo>
                    <a:lnTo>
                      <a:pt x="3175" y="43592"/>
                    </a:lnTo>
                    <a:lnTo>
                      <a:pt x="3175" y="38675"/>
                    </a:lnTo>
                    <a:lnTo>
                      <a:pt x="10512" y="38675"/>
                    </a:lnTo>
                    <a:lnTo>
                      <a:pt x="38450" y="19953"/>
                    </a:lnTo>
                    <a:cubicBezTo>
                      <a:pt x="50885" y="12829"/>
                      <a:pt x="62745" y="7903"/>
                      <a:pt x="73458" y="7370"/>
                    </a:cubicBezTo>
                    <a:cubicBezTo>
                      <a:pt x="89527" y="6572"/>
                      <a:pt x="102726" y="21951"/>
                      <a:pt x="115638" y="31938"/>
                    </a:cubicBezTo>
                    <a:lnTo>
                      <a:pt x="127411" y="38675"/>
                    </a:lnTo>
                    <a:lnTo>
                      <a:pt x="178143" y="38675"/>
                    </a:lnTo>
                    <a:lnTo>
                      <a:pt x="185222" y="31239"/>
                    </a:lnTo>
                    <a:cubicBezTo>
                      <a:pt x="191678" y="20553"/>
                      <a:pt x="195122" y="4175"/>
                      <a:pt x="202008" y="979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3D8F4CC-5946-6E4D-8B5D-87766C5A184E}"/>
                  </a:ext>
                </a:extLst>
              </p:cNvPr>
              <p:cNvSpPr/>
              <p:nvPr/>
            </p:nvSpPr>
            <p:spPr>
              <a:xfrm>
                <a:off x="3908425" y="4859788"/>
                <a:ext cx="185939" cy="55415"/>
              </a:xfrm>
              <a:prstGeom prst="rect">
                <a:avLst/>
              </a:prstGeom>
              <a:solidFill>
                <a:srgbClr val="8077B3"/>
              </a:solidFill>
              <a:ln>
                <a:solidFill>
                  <a:srgbClr val="544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8" name="Trapezoid 127">
              <a:extLst>
                <a:ext uri="{FF2B5EF4-FFF2-40B4-BE49-F238E27FC236}">
                  <a16:creationId xmlns:a16="http://schemas.microsoft.com/office/drawing/2014/main" id="{01D9CA0E-A6A9-184C-AC5C-97CEB5AB839C}"/>
                </a:ext>
              </a:extLst>
            </p:cNvPr>
            <p:cNvSpPr/>
            <p:nvPr/>
          </p:nvSpPr>
          <p:spPr>
            <a:xfrm rot="10800000">
              <a:off x="3062500" y="4896467"/>
              <a:ext cx="52827" cy="51745"/>
            </a:xfrm>
            <a:prstGeom prst="trapezoid">
              <a:avLst/>
            </a:prstGeom>
            <a:solidFill>
              <a:srgbClr val="FBE5D6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BA97287-471D-924C-9F5D-92F651A4D299}"/>
              </a:ext>
            </a:extLst>
          </p:cNvPr>
          <p:cNvGrpSpPr/>
          <p:nvPr/>
        </p:nvGrpSpPr>
        <p:grpSpPr>
          <a:xfrm>
            <a:off x="8733371" y="3669252"/>
            <a:ext cx="387158" cy="989972"/>
            <a:chOff x="3460260" y="3963699"/>
            <a:chExt cx="387158" cy="989972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583053B3-7C88-BA4A-9B61-6F05F07263FE}"/>
                </a:ext>
              </a:extLst>
            </p:cNvPr>
            <p:cNvGrpSpPr/>
            <p:nvPr/>
          </p:nvGrpSpPr>
          <p:grpSpPr>
            <a:xfrm>
              <a:off x="3460260" y="3963699"/>
              <a:ext cx="387158" cy="933750"/>
              <a:chOff x="3813540" y="4705475"/>
              <a:chExt cx="387158" cy="933750"/>
            </a:xfrm>
          </p:grpSpPr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9A5CF2B0-2F2C-DA41-96D6-B44170A3B2B9}"/>
                  </a:ext>
                </a:extLst>
              </p:cNvPr>
              <p:cNvSpPr/>
              <p:nvPr/>
            </p:nvSpPr>
            <p:spPr>
              <a:xfrm>
                <a:off x="3813540" y="4915203"/>
                <a:ext cx="387158" cy="724022"/>
              </a:xfrm>
              <a:custGeom>
                <a:avLst/>
                <a:gdLst>
                  <a:gd name="connsiteX0" fmla="*/ 93442 w 387158"/>
                  <a:gd name="connsiteY0" fmla="*/ 0 h 724022"/>
                  <a:gd name="connsiteX1" fmla="*/ 281864 w 387158"/>
                  <a:gd name="connsiteY1" fmla="*/ 0 h 724022"/>
                  <a:gd name="connsiteX2" fmla="*/ 281864 w 387158"/>
                  <a:gd name="connsiteY2" fmla="*/ 26449 h 724022"/>
                  <a:gd name="connsiteX3" fmla="*/ 330460 w 387158"/>
                  <a:gd name="connsiteY3" fmla="*/ 50635 h 724022"/>
                  <a:gd name="connsiteX4" fmla="*/ 387158 w 387158"/>
                  <a:gd name="connsiteY4" fmla="*/ 151679 h 724022"/>
                  <a:gd name="connsiteX5" fmla="*/ 386900 w 387158"/>
                  <a:gd name="connsiteY5" fmla="*/ 153568 h 724022"/>
                  <a:gd name="connsiteX6" fmla="*/ 387158 w 387158"/>
                  <a:gd name="connsiteY6" fmla="*/ 153568 h 724022"/>
                  <a:gd name="connsiteX7" fmla="*/ 387158 w 387158"/>
                  <a:gd name="connsiteY7" fmla="*/ 653954 h 724022"/>
                  <a:gd name="connsiteX8" fmla="*/ 317090 w 387158"/>
                  <a:gd name="connsiteY8" fmla="*/ 724022 h 724022"/>
                  <a:gd name="connsiteX9" fmla="*/ 70069 w 387158"/>
                  <a:gd name="connsiteY9" fmla="*/ 724022 h 724022"/>
                  <a:gd name="connsiteX10" fmla="*/ 1 w 387158"/>
                  <a:gd name="connsiteY10" fmla="*/ 653954 h 724022"/>
                  <a:gd name="connsiteX11" fmla="*/ 1 w 387158"/>
                  <a:gd name="connsiteY11" fmla="*/ 153568 h 724022"/>
                  <a:gd name="connsiteX12" fmla="*/ 258 w 387158"/>
                  <a:gd name="connsiteY12" fmla="*/ 153568 h 724022"/>
                  <a:gd name="connsiteX13" fmla="*/ 0 w 387158"/>
                  <a:gd name="connsiteY13" fmla="*/ 151679 h 724022"/>
                  <a:gd name="connsiteX14" fmla="*/ 56698 w 387158"/>
                  <a:gd name="connsiteY14" fmla="*/ 50635 h 724022"/>
                  <a:gd name="connsiteX15" fmla="*/ 93442 w 387158"/>
                  <a:gd name="connsiteY15" fmla="*/ 32348 h 72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7158" h="724022">
                    <a:moveTo>
                      <a:pt x="93442" y="0"/>
                    </a:moveTo>
                    <a:lnTo>
                      <a:pt x="281864" y="0"/>
                    </a:lnTo>
                    <a:lnTo>
                      <a:pt x="281864" y="26449"/>
                    </a:lnTo>
                    <a:lnTo>
                      <a:pt x="330460" y="50635"/>
                    </a:lnTo>
                    <a:cubicBezTo>
                      <a:pt x="365491" y="76495"/>
                      <a:pt x="387158" y="112219"/>
                      <a:pt x="387158" y="151679"/>
                    </a:cubicBezTo>
                    <a:lnTo>
                      <a:pt x="386900" y="153568"/>
                    </a:lnTo>
                    <a:lnTo>
                      <a:pt x="387158" y="153568"/>
                    </a:lnTo>
                    <a:lnTo>
                      <a:pt x="387158" y="653954"/>
                    </a:lnTo>
                    <a:cubicBezTo>
                      <a:pt x="387158" y="692651"/>
                      <a:pt x="355787" y="724022"/>
                      <a:pt x="317090" y="724022"/>
                    </a:cubicBezTo>
                    <a:lnTo>
                      <a:pt x="70069" y="724022"/>
                    </a:lnTo>
                    <a:cubicBezTo>
                      <a:pt x="31372" y="724022"/>
                      <a:pt x="1" y="692651"/>
                      <a:pt x="1" y="653954"/>
                    </a:cubicBezTo>
                    <a:lnTo>
                      <a:pt x="1" y="153568"/>
                    </a:lnTo>
                    <a:lnTo>
                      <a:pt x="258" y="153568"/>
                    </a:lnTo>
                    <a:lnTo>
                      <a:pt x="0" y="151679"/>
                    </a:lnTo>
                    <a:cubicBezTo>
                      <a:pt x="0" y="112219"/>
                      <a:pt x="21667" y="76495"/>
                      <a:pt x="56698" y="50635"/>
                    </a:cubicBezTo>
                    <a:lnTo>
                      <a:pt x="93442" y="323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D487F6C-C015-134E-B94B-401E7DDC86DB}"/>
                  </a:ext>
                </a:extLst>
              </p:cNvPr>
              <p:cNvSpPr/>
              <p:nvPr/>
            </p:nvSpPr>
            <p:spPr>
              <a:xfrm>
                <a:off x="3940175" y="4885579"/>
                <a:ext cx="123825" cy="8503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BB6BFF51-D997-004A-8F1B-EE08C578938D}"/>
                  </a:ext>
                </a:extLst>
              </p:cNvPr>
              <p:cNvSpPr/>
              <p:nvPr/>
            </p:nvSpPr>
            <p:spPr>
              <a:xfrm>
                <a:off x="3872400" y="4705475"/>
                <a:ext cx="134161" cy="167201"/>
              </a:xfrm>
              <a:custGeom>
                <a:avLst/>
                <a:gdLst>
                  <a:gd name="connsiteX0" fmla="*/ 134161 w 134161"/>
                  <a:gd name="connsiteY0" fmla="*/ 0 h 303044"/>
                  <a:gd name="connsiteX1" fmla="*/ 86536 w 134161"/>
                  <a:gd name="connsiteY1" fmla="*/ 38100 h 303044"/>
                  <a:gd name="connsiteX2" fmla="*/ 80186 w 134161"/>
                  <a:gd name="connsiteY2" fmla="*/ 92075 h 303044"/>
                  <a:gd name="connsiteX3" fmla="*/ 32561 w 134161"/>
                  <a:gd name="connsiteY3" fmla="*/ 123825 h 303044"/>
                  <a:gd name="connsiteX4" fmla="*/ 7161 w 134161"/>
                  <a:gd name="connsiteY4" fmla="*/ 171450 h 303044"/>
                  <a:gd name="connsiteX5" fmla="*/ 811 w 134161"/>
                  <a:gd name="connsiteY5" fmla="*/ 263525 h 303044"/>
                  <a:gd name="connsiteX6" fmla="*/ 3986 w 134161"/>
                  <a:gd name="connsiteY6" fmla="*/ 298450 h 303044"/>
                  <a:gd name="connsiteX7" fmla="*/ 35736 w 134161"/>
                  <a:gd name="connsiteY7" fmla="*/ 301625 h 30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161" h="303044">
                    <a:moveTo>
                      <a:pt x="134161" y="0"/>
                    </a:moveTo>
                    <a:cubicBezTo>
                      <a:pt x="114846" y="11377"/>
                      <a:pt x="95532" y="22754"/>
                      <a:pt x="86536" y="38100"/>
                    </a:cubicBezTo>
                    <a:cubicBezTo>
                      <a:pt x="77540" y="53446"/>
                      <a:pt x="89182" y="77788"/>
                      <a:pt x="80186" y="92075"/>
                    </a:cubicBezTo>
                    <a:cubicBezTo>
                      <a:pt x="71190" y="106362"/>
                      <a:pt x="44732" y="110596"/>
                      <a:pt x="32561" y="123825"/>
                    </a:cubicBezTo>
                    <a:cubicBezTo>
                      <a:pt x="20390" y="137054"/>
                      <a:pt x="12453" y="148167"/>
                      <a:pt x="7161" y="171450"/>
                    </a:cubicBezTo>
                    <a:cubicBezTo>
                      <a:pt x="1869" y="194733"/>
                      <a:pt x="1340" y="242358"/>
                      <a:pt x="811" y="263525"/>
                    </a:cubicBezTo>
                    <a:cubicBezTo>
                      <a:pt x="282" y="284692"/>
                      <a:pt x="-1835" y="292100"/>
                      <a:pt x="3986" y="298450"/>
                    </a:cubicBezTo>
                    <a:cubicBezTo>
                      <a:pt x="9807" y="304800"/>
                      <a:pt x="22771" y="303212"/>
                      <a:pt x="35736" y="301625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B90E40B4-8AD0-6543-A1E3-9FE27F236622}"/>
                  </a:ext>
                </a:extLst>
              </p:cNvPr>
              <p:cNvSpPr/>
              <p:nvPr/>
            </p:nvSpPr>
            <p:spPr>
              <a:xfrm flipH="1">
                <a:off x="4001394" y="4705475"/>
                <a:ext cx="134161" cy="167201"/>
              </a:xfrm>
              <a:custGeom>
                <a:avLst/>
                <a:gdLst>
                  <a:gd name="connsiteX0" fmla="*/ 134161 w 134161"/>
                  <a:gd name="connsiteY0" fmla="*/ 0 h 303044"/>
                  <a:gd name="connsiteX1" fmla="*/ 86536 w 134161"/>
                  <a:gd name="connsiteY1" fmla="*/ 38100 h 303044"/>
                  <a:gd name="connsiteX2" fmla="*/ 80186 w 134161"/>
                  <a:gd name="connsiteY2" fmla="*/ 92075 h 303044"/>
                  <a:gd name="connsiteX3" fmla="*/ 32561 w 134161"/>
                  <a:gd name="connsiteY3" fmla="*/ 123825 h 303044"/>
                  <a:gd name="connsiteX4" fmla="*/ 7161 w 134161"/>
                  <a:gd name="connsiteY4" fmla="*/ 171450 h 303044"/>
                  <a:gd name="connsiteX5" fmla="*/ 811 w 134161"/>
                  <a:gd name="connsiteY5" fmla="*/ 263525 h 303044"/>
                  <a:gd name="connsiteX6" fmla="*/ 3986 w 134161"/>
                  <a:gd name="connsiteY6" fmla="*/ 298450 h 303044"/>
                  <a:gd name="connsiteX7" fmla="*/ 35736 w 134161"/>
                  <a:gd name="connsiteY7" fmla="*/ 301625 h 30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161" h="303044">
                    <a:moveTo>
                      <a:pt x="134161" y="0"/>
                    </a:moveTo>
                    <a:cubicBezTo>
                      <a:pt x="114846" y="11377"/>
                      <a:pt x="95532" y="22754"/>
                      <a:pt x="86536" y="38100"/>
                    </a:cubicBezTo>
                    <a:cubicBezTo>
                      <a:pt x="77540" y="53446"/>
                      <a:pt x="89182" y="77788"/>
                      <a:pt x="80186" y="92075"/>
                    </a:cubicBezTo>
                    <a:cubicBezTo>
                      <a:pt x="71190" y="106362"/>
                      <a:pt x="44732" y="110596"/>
                      <a:pt x="32561" y="123825"/>
                    </a:cubicBezTo>
                    <a:cubicBezTo>
                      <a:pt x="20390" y="137054"/>
                      <a:pt x="12453" y="148167"/>
                      <a:pt x="7161" y="171450"/>
                    </a:cubicBezTo>
                    <a:cubicBezTo>
                      <a:pt x="1869" y="194733"/>
                      <a:pt x="1340" y="242358"/>
                      <a:pt x="811" y="263525"/>
                    </a:cubicBezTo>
                    <a:cubicBezTo>
                      <a:pt x="282" y="284692"/>
                      <a:pt x="-1835" y="292100"/>
                      <a:pt x="3986" y="298450"/>
                    </a:cubicBezTo>
                    <a:cubicBezTo>
                      <a:pt x="9807" y="304800"/>
                      <a:pt x="22771" y="303212"/>
                      <a:pt x="35736" y="301625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A12E7D6-04EC-5C45-8105-E220A56100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2286" y="4898495"/>
                <a:ext cx="134889" cy="1436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DC38B8A-7536-1C4F-901D-7039AF8383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2766" y="4919680"/>
                <a:ext cx="134889" cy="1436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4D0104B1-0176-3A4E-9D7C-2AB2AA3751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2286" y="4942351"/>
                <a:ext cx="134889" cy="1436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227EFB96-EDE5-5E4F-9C2D-7A2EE6D7568F}"/>
                  </a:ext>
                </a:extLst>
              </p:cNvPr>
              <p:cNvSpPr/>
              <p:nvPr/>
            </p:nvSpPr>
            <p:spPr>
              <a:xfrm flipH="1">
                <a:off x="3819797" y="5480914"/>
                <a:ext cx="373523" cy="149057"/>
              </a:xfrm>
              <a:custGeom>
                <a:avLst/>
                <a:gdLst>
                  <a:gd name="connsiteX0" fmla="*/ 342802 w 373523"/>
                  <a:gd name="connsiteY0" fmla="*/ 20153 h 309670"/>
                  <a:gd name="connsiteX1" fmla="*/ 370348 w 373523"/>
                  <a:gd name="connsiteY1" fmla="*/ 32936 h 309670"/>
                  <a:gd name="connsiteX2" fmla="*/ 303652 w 373523"/>
                  <a:gd name="connsiteY2" fmla="*/ 35238 h 309670"/>
                  <a:gd name="connsiteX3" fmla="*/ 315255 w 373523"/>
                  <a:gd name="connsiteY3" fmla="*/ 30539 h 309670"/>
                  <a:gd name="connsiteX4" fmla="*/ 342802 w 373523"/>
                  <a:gd name="connsiteY4" fmla="*/ 20153 h 309670"/>
                  <a:gd name="connsiteX5" fmla="*/ 202008 w 373523"/>
                  <a:gd name="connsiteY5" fmla="*/ 979 h 309670"/>
                  <a:gd name="connsiteX6" fmla="*/ 232616 w 373523"/>
                  <a:gd name="connsiteY6" fmla="*/ 13762 h 309670"/>
                  <a:gd name="connsiteX7" fmla="*/ 256910 w 373523"/>
                  <a:gd name="connsiteY7" fmla="*/ 28542 h 309670"/>
                  <a:gd name="connsiteX8" fmla="*/ 276538 w 373523"/>
                  <a:gd name="connsiteY8" fmla="*/ 36174 h 309670"/>
                  <a:gd name="connsiteX9" fmla="*/ 204078 w 373523"/>
                  <a:gd name="connsiteY9" fmla="*/ 38675 h 309670"/>
                  <a:gd name="connsiteX10" fmla="*/ 282970 w 373523"/>
                  <a:gd name="connsiteY10" fmla="*/ 38675 h 309670"/>
                  <a:gd name="connsiteX11" fmla="*/ 276538 w 373523"/>
                  <a:gd name="connsiteY11" fmla="*/ 36174 h 309670"/>
                  <a:gd name="connsiteX12" fmla="*/ 303652 w 373523"/>
                  <a:gd name="connsiteY12" fmla="*/ 35238 h 309670"/>
                  <a:gd name="connsiteX13" fmla="*/ 299473 w 373523"/>
                  <a:gd name="connsiteY13" fmla="*/ 36931 h 309670"/>
                  <a:gd name="connsiteX14" fmla="*/ 288684 w 373523"/>
                  <a:gd name="connsiteY14" fmla="*/ 38675 h 309670"/>
                  <a:gd name="connsiteX15" fmla="*/ 373523 w 373523"/>
                  <a:gd name="connsiteY15" fmla="*/ 38675 h 309670"/>
                  <a:gd name="connsiteX16" fmla="*/ 373523 w 373523"/>
                  <a:gd name="connsiteY16" fmla="*/ 235927 h 309670"/>
                  <a:gd name="connsiteX17" fmla="*/ 299780 w 373523"/>
                  <a:gd name="connsiteY17" fmla="*/ 309670 h 309670"/>
                  <a:gd name="connsiteX18" fmla="*/ 76918 w 373523"/>
                  <a:gd name="connsiteY18" fmla="*/ 309670 h 309670"/>
                  <a:gd name="connsiteX19" fmla="*/ 3175 w 373523"/>
                  <a:gd name="connsiteY19" fmla="*/ 235927 h 309670"/>
                  <a:gd name="connsiteX20" fmla="*/ 3175 w 373523"/>
                  <a:gd name="connsiteY20" fmla="*/ 45610 h 309670"/>
                  <a:gd name="connsiteX21" fmla="*/ 0 w 373523"/>
                  <a:gd name="connsiteY21" fmla="*/ 45719 h 309670"/>
                  <a:gd name="connsiteX22" fmla="*/ 3175 w 373523"/>
                  <a:gd name="connsiteY22" fmla="*/ 43592 h 309670"/>
                  <a:gd name="connsiteX23" fmla="*/ 3175 w 373523"/>
                  <a:gd name="connsiteY23" fmla="*/ 38675 h 309670"/>
                  <a:gd name="connsiteX24" fmla="*/ 10512 w 373523"/>
                  <a:gd name="connsiteY24" fmla="*/ 38675 h 309670"/>
                  <a:gd name="connsiteX25" fmla="*/ 38450 w 373523"/>
                  <a:gd name="connsiteY25" fmla="*/ 19953 h 309670"/>
                  <a:gd name="connsiteX26" fmla="*/ 73458 w 373523"/>
                  <a:gd name="connsiteY26" fmla="*/ 7370 h 309670"/>
                  <a:gd name="connsiteX27" fmla="*/ 115638 w 373523"/>
                  <a:gd name="connsiteY27" fmla="*/ 31938 h 309670"/>
                  <a:gd name="connsiteX28" fmla="*/ 127411 w 373523"/>
                  <a:gd name="connsiteY28" fmla="*/ 38675 h 309670"/>
                  <a:gd name="connsiteX29" fmla="*/ 178143 w 373523"/>
                  <a:gd name="connsiteY29" fmla="*/ 38675 h 309670"/>
                  <a:gd name="connsiteX30" fmla="*/ 185222 w 373523"/>
                  <a:gd name="connsiteY30" fmla="*/ 31239 h 309670"/>
                  <a:gd name="connsiteX31" fmla="*/ 202008 w 373523"/>
                  <a:gd name="connsiteY31" fmla="*/ 979 h 30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3523" h="309670">
                    <a:moveTo>
                      <a:pt x="342802" y="20153"/>
                    </a:moveTo>
                    <a:cubicBezTo>
                      <a:pt x="357085" y="19088"/>
                      <a:pt x="363717" y="26011"/>
                      <a:pt x="370348" y="32936"/>
                    </a:cubicBezTo>
                    <a:lnTo>
                      <a:pt x="303652" y="35238"/>
                    </a:lnTo>
                    <a:lnTo>
                      <a:pt x="315255" y="30539"/>
                    </a:lnTo>
                    <a:cubicBezTo>
                      <a:pt x="325713" y="25746"/>
                      <a:pt x="335660" y="20686"/>
                      <a:pt x="342802" y="20153"/>
                    </a:cubicBezTo>
                    <a:close/>
                    <a:moveTo>
                      <a:pt x="202008" y="979"/>
                    </a:moveTo>
                    <a:cubicBezTo>
                      <a:pt x="211190" y="-3284"/>
                      <a:pt x="218843" y="7370"/>
                      <a:pt x="232616" y="13762"/>
                    </a:cubicBezTo>
                    <a:cubicBezTo>
                      <a:pt x="239502" y="16958"/>
                      <a:pt x="247919" y="23083"/>
                      <a:pt x="256910" y="28542"/>
                    </a:cubicBezTo>
                    <a:lnTo>
                      <a:pt x="276538" y="36174"/>
                    </a:lnTo>
                    <a:lnTo>
                      <a:pt x="204078" y="38675"/>
                    </a:lnTo>
                    <a:lnTo>
                      <a:pt x="282970" y="38675"/>
                    </a:lnTo>
                    <a:lnTo>
                      <a:pt x="276538" y="36174"/>
                    </a:lnTo>
                    <a:lnTo>
                      <a:pt x="303652" y="35238"/>
                    </a:lnTo>
                    <a:lnTo>
                      <a:pt x="299473" y="36931"/>
                    </a:lnTo>
                    <a:lnTo>
                      <a:pt x="288684" y="38675"/>
                    </a:lnTo>
                    <a:lnTo>
                      <a:pt x="373523" y="38675"/>
                    </a:lnTo>
                    <a:lnTo>
                      <a:pt x="373523" y="235927"/>
                    </a:lnTo>
                    <a:cubicBezTo>
                      <a:pt x="373523" y="276654"/>
                      <a:pt x="340507" y="309670"/>
                      <a:pt x="299780" y="309670"/>
                    </a:cubicBezTo>
                    <a:lnTo>
                      <a:pt x="76918" y="309670"/>
                    </a:lnTo>
                    <a:cubicBezTo>
                      <a:pt x="36191" y="309670"/>
                      <a:pt x="3175" y="276654"/>
                      <a:pt x="3175" y="235927"/>
                    </a:cubicBezTo>
                    <a:lnTo>
                      <a:pt x="3175" y="45610"/>
                    </a:lnTo>
                    <a:lnTo>
                      <a:pt x="0" y="45719"/>
                    </a:lnTo>
                    <a:lnTo>
                      <a:pt x="3175" y="43592"/>
                    </a:lnTo>
                    <a:lnTo>
                      <a:pt x="3175" y="38675"/>
                    </a:lnTo>
                    <a:lnTo>
                      <a:pt x="10512" y="38675"/>
                    </a:lnTo>
                    <a:lnTo>
                      <a:pt x="38450" y="19953"/>
                    </a:lnTo>
                    <a:cubicBezTo>
                      <a:pt x="50885" y="12829"/>
                      <a:pt x="62745" y="7903"/>
                      <a:pt x="73458" y="7370"/>
                    </a:cubicBezTo>
                    <a:cubicBezTo>
                      <a:pt x="89527" y="6572"/>
                      <a:pt x="102726" y="21951"/>
                      <a:pt x="115638" y="31938"/>
                    </a:cubicBezTo>
                    <a:lnTo>
                      <a:pt x="127411" y="38675"/>
                    </a:lnTo>
                    <a:lnTo>
                      <a:pt x="178143" y="38675"/>
                    </a:lnTo>
                    <a:lnTo>
                      <a:pt x="185222" y="31239"/>
                    </a:lnTo>
                    <a:cubicBezTo>
                      <a:pt x="191678" y="20553"/>
                      <a:pt x="195122" y="4175"/>
                      <a:pt x="202008" y="97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0174DFFF-D242-AF4B-A4CD-197A735B23D4}"/>
                  </a:ext>
                </a:extLst>
              </p:cNvPr>
              <p:cNvSpPr/>
              <p:nvPr/>
            </p:nvSpPr>
            <p:spPr>
              <a:xfrm>
                <a:off x="3908425" y="4859788"/>
                <a:ext cx="185939" cy="5541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4" name="Trapezoid 153">
              <a:extLst>
                <a:ext uri="{FF2B5EF4-FFF2-40B4-BE49-F238E27FC236}">
                  <a16:creationId xmlns:a16="http://schemas.microsoft.com/office/drawing/2014/main" id="{337A00A5-F420-644F-9334-BF1AE5C4739B}"/>
                </a:ext>
              </a:extLst>
            </p:cNvPr>
            <p:cNvSpPr/>
            <p:nvPr/>
          </p:nvSpPr>
          <p:spPr>
            <a:xfrm rot="10800000">
              <a:off x="3620036" y="4901926"/>
              <a:ext cx="52827" cy="51745"/>
            </a:xfrm>
            <a:prstGeom prst="trapezoid">
              <a:avLst/>
            </a:prstGeom>
            <a:solidFill>
              <a:srgbClr val="DBE3F3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95F8FBE-207B-BA48-8E4D-7EAFA3ADCB02}"/>
              </a:ext>
            </a:extLst>
          </p:cNvPr>
          <p:cNvSpPr/>
          <p:nvPr/>
        </p:nvSpPr>
        <p:spPr>
          <a:xfrm>
            <a:off x="7577172" y="5149734"/>
            <a:ext cx="457154" cy="238607"/>
          </a:xfrm>
          <a:prstGeom prst="rect">
            <a:avLst/>
          </a:prstGeom>
          <a:solidFill>
            <a:schemeClr val="bg1">
              <a:alpha val="5457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532DA9F-15B8-EA4F-8AF1-1080D83E967F}"/>
              </a:ext>
            </a:extLst>
          </p:cNvPr>
          <p:cNvSpPr/>
          <p:nvPr/>
        </p:nvSpPr>
        <p:spPr>
          <a:xfrm>
            <a:off x="7390037" y="5105702"/>
            <a:ext cx="6560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One-way anti-reflux valve</a:t>
            </a:r>
            <a:endParaRPr lang="en-US" sz="7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7447F81-6A5B-A345-9F33-92DAF34770AA}"/>
              </a:ext>
            </a:extLst>
          </p:cNvPr>
          <p:cNvGrpSpPr/>
          <p:nvPr/>
        </p:nvGrpSpPr>
        <p:grpSpPr>
          <a:xfrm>
            <a:off x="7749510" y="5770578"/>
            <a:ext cx="251992" cy="251992"/>
            <a:chOff x="2648437" y="6098409"/>
            <a:chExt cx="371503" cy="371503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A2279E0-9241-8A4A-A744-3DD03BE7BD77}"/>
                </a:ext>
              </a:extLst>
            </p:cNvPr>
            <p:cNvSpPr/>
            <p:nvPr/>
          </p:nvSpPr>
          <p:spPr>
            <a:xfrm>
              <a:off x="2648437" y="6098409"/>
              <a:ext cx="371503" cy="371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192D508C-3792-1E4A-8B95-DAB03274A4F5}"/>
                </a:ext>
              </a:extLst>
            </p:cNvPr>
            <p:cNvSpPr/>
            <p:nvPr/>
          </p:nvSpPr>
          <p:spPr>
            <a:xfrm>
              <a:off x="2707311" y="6196563"/>
              <a:ext cx="254167" cy="2541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Moon 155">
              <a:extLst>
                <a:ext uri="{FF2B5EF4-FFF2-40B4-BE49-F238E27FC236}">
                  <a16:creationId xmlns:a16="http://schemas.microsoft.com/office/drawing/2014/main" id="{3E07C16F-CA54-3A4F-8039-5A19A1D365BC}"/>
                </a:ext>
              </a:extLst>
            </p:cNvPr>
            <p:cNvSpPr/>
            <p:nvPr/>
          </p:nvSpPr>
          <p:spPr>
            <a:xfrm rot="5400000">
              <a:off x="2780794" y="6046001"/>
              <a:ext cx="107728" cy="247778"/>
            </a:xfrm>
            <a:prstGeom prst="moon">
              <a:avLst>
                <a:gd name="adj" fmla="val 439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870C104-1B6B-8345-B28E-E1831C371860}"/>
              </a:ext>
            </a:extLst>
          </p:cNvPr>
          <p:cNvGrpSpPr/>
          <p:nvPr/>
        </p:nvGrpSpPr>
        <p:grpSpPr>
          <a:xfrm>
            <a:off x="7789444" y="6120296"/>
            <a:ext cx="176091" cy="176091"/>
            <a:chOff x="2719803" y="6568407"/>
            <a:chExt cx="176091" cy="176091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BE1F32AA-3807-CF45-9970-D99F9E9A2BCD}"/>
                </a:ext>
              </a:extLst>
            </p:cNvPr>
            <p:cNvSpPr/>
            <p:nvPr/>
          </p:nvSpPr>
          <p:spPr>
            <a:xfrm>
              <a:off x="2719803" y="6568407"/>
              <a:ext cx="176091" cy="1760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3F85893-3418-784C-99FC-AA9F9B986611}"/>
                </a:ext>
              </a:extLst>
            </p:cNvPr>
            <p:cNvSpPr/>
            <p:nvPr/>
          </p:nvSpPr>
          <p:spPr>
            <a:xfrm>
              <a:off x="2725509" y="6572953"/>
              <a:ext cx="164679" cy="166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72B901E-3764-C34F-800F-D279FE0D6C16}"/>
              </a:ext>
            </a:extLst>
          </p:cNvPr>
          <p:cNvSpPr/>
          <p:nvPr/>
        </p:nvSpPr>
        <p:spPr>
          <a:xfrm>
            <a:off x="8335925" y="5751888"/>
            <a:ext cx="457154" cy="317079"/>
          </a:xfrm>
          <a:prstGeom prst="rect">
            <a:avLst/>
          </a:prstGeom>
          <a:solidFill>
            <a:schemeClr val="bg1">
              <a:alpha val="5457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D821F5E-6DA4-614A-B5AE-72D1EAC82315}"/>
              </a:ext>
            </a:extLst>
          </p:cNvPr>
          <p:cNvSpPr/>
          <p:nvPr/>
        </p:nvSpPr>
        <p:spPr>
          <a:xfrm>
            <a:off x="8371610" y="6171265"/>
            <a:ext cx="457154" cy="317079"/>
          </a:xfrm>
          <a:prstGeom prst="rect">
            <a:avLst/>
          </a:prstGeom>
          <a:solidFill>
            <a:schemeClr val="bg1">
              <a:alpha val="5457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5FE2CA7-36A4-914A-A780-1EEFF8DF3D37}"/>
              </a:ext>
            </a:extLst>
          </p:cNvPr>
          <p:cNvSpPr/>
          <p:nvPr/>
        </p:nvSpPr>
        <p:spPr>
          <a:xfrm>
            <a:off x="7893686" y="5695811"/>
            <a:ext cx="10590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Larger FTs contain a small </a:t>
            </a:r>
            <a:r>
              <a:rPr lang="en-US" sz="700" b="1" dirty="0">
                <a:solidFill>
                  <a:prstClr val="black"/>
                </a:solidFill>
                <a:latin typeface="Corbel" panose="020B0503020204020204" pitchFamily="34" charset="0"/>
              </a:rPr>
              <a:t>side channel </a:t>
            </a:r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to enable air venting</a:t>
            </a:r>
            <a:endParaRPr lang="en-US" sz="7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A50427D-96DE-8242-A18F-B79E62B08302}"/>
              </a:ext>
            </a:extLst>
          </p:cNvPr>
          <p:cNvSpPr/>
          <p:nvPr/>
        </p:nvSpPr>
        <p:spPr>
          <a:xfrm>
            <a:off x="7895211" y="6106796"/>
            <a:ext cx="11276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Smaller FTs are more flexible but may </a:t>
            </a:r>
            <a:r>
              <a:rPr lang="en-US" sz="700" b="1" dirty="0">
                <a:solidFill>
                  <a:prstClr val="black"/>
                </a:solidFill>
                <a:latin typeface="Corbel" panose="020B0503020204020204" pitchFamily="34" charset="0"/>
              </a:rPr>
              <a:t>collapse</a:t>
            </a:r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 when suction is applied</a:t>
            </a:r>
            <a:endParaRPr lang="en-US" sz="7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AEA7D80-E0DD-2B44-8406-A15FF007D426}"/>
              </a:ext>
            </a:extLst>
          </p:cNvPr>
          <p:cNvSpPr/>
          <p:nvPr/>
        </p:nvSpPr>
        <p:spPr>
          <a:xfrm>
            <a:off x="8463956" y="6541161"/>
            <a:ext cx="457154" cy="317079"/>
          </a:xfrm>
          <a:prstGeom prst="rect">
            <a:avLst/>
          </a:prstGeom>
          <a:solidFill>
            <a:schemeClr val="bg1">
              <a:alpha val="5457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39725CB9-733E-3F4C-A2D9-575BE024F370}"/>
              </a:ext>
            </a:extLst>
          </p:cNvPr>
          <p:cNvSpPr/>
          <p:nvPr/>
        </p:nvSpPr>
        <p:spPr>
          <a:xfrm>
            <a:off x="7902422" y="6490184"/>
            <a:ext cx="12089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The end of the FT has a </a:t>
            </a:r>
            <a:r>
              <a:rPr lang="en-US" sz="700" b="1" dirty="0">
                <a:solidFill>
                  <a:prstClr val="black"/>
                </a:solidFill>
                <a:latin typeface="Corbel" panose="020B0503020204020204" pitchFamily="34" charset="0"/>
              </a:rPr>
              <a:t>radio-opaque line </a:t>
            </a:r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that is interrupted by side ports</a:t>
            </a:r>
            <a:endParaRPr lang="en-US" sz="7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8DB3ED9E-7FCD-524A-84FB-2FBDCC7E95BF}"/>
              </a:ext>
            </a:extLst>
          </p:cNvPr>
          <p:cNvCxnSpPr>
            <a:cxnSpLocks/>
          </p:cNvCxnSpPr>
          <p:nvPr/>
        </p:nvCxnSpPr>
        <p:spPr>
          <a:xfrm flipH="1" flipV="1">
            <a:off x="6767571" y="6699700"/>
            <a:ext cx="1220116" cy="1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6C56720-39C4-5443-9FB7-F029ACEE84EA}"/>
              </a:ext>
            </a:extLst>
          </p:cNvPr>
          <p:cNvSpPr/>
          <p:nvPr/>
        </p:nvSpPr>
        <p:spPr>
          <a:xfrm>
            <a:off x="7489400" y="3849015"/>
            <a:ext cx="7466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TF formula &amp; hydration</a:t>
            </a:r>
            <a:endParaRPr lang="en-US" sz="7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3" name="Freeform 192">
            <a:extLst>
              <a:ext uri="{FF2B5EF4-FFF2-40B4-BE49-F238E27FC236}">
                <a16:creationId xmlns:a16="http://schemas.microsoft.com/office/drawing/2014/main" id="{F4333A92-73CA-1D44-BEFC-D5D3211EBA96}"/>
              </a:ext>
            </a:extLst>
          </p:cNvPr>
          <p:cNvSpPr/>
          <p:nvPr/>
        </p:nvSpPr>
        <p:spPr>
          <a:xfrm rot="20422787" flipH="1">
            <a:off x="7859090" y="4098732"/>
            <a:ext cx="228017" cy="23007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752F0D8-FC6A-E844-BE02-649B53CB3E91}"/>
              </a:ext>
            </a:extLst>
          </p:cNvPr>
          <p:cNvSpPr/>
          <p:nvPr/>
        </p:nvSpPr>
        <p:spPr>
          <a:xfrm>
            <a:off x="4519749" y="6116531"/>
            <a:ext cx="91503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dirty="0">
                <a:solidFill>
                  <a:prstClr val="black"/>
                </a:solidFill>
                <a:latin typeface="Corbel" panose="020B0503020204020204" pitchFamily="34" charset="0"/>
              </a:rPr>
              <a:t>Gastric</a:t>
            </a:r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 30-36in</a:t>
            </a:r>
            <a:endParaRPr lang="en-US" sz="7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A2032C1-4A35-B84F-9013-5C0E4C2B9195}"/>
              </a:ext>
            </a:extLst>
          </p:cNvPr>
          <p:cNvSpPr/>
          <p:nvPr/>
        </p:nvSpPr>
        <p:spPr>
          <a:xfrm>
            <a:off x="4526716" y="6363281"/>
            <a:ext cx="881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dirty="0">
                <a:solidFill>
                  <a:prstClr val="black"/>
                </a:solidFill>
                <a:latin typeface="Corbel" panose="020B0503020204020204" pitchFamily="34" charset="0"/>
              </a:rPr>
              <a:t>Post-pyloric </a:t>
            </a:r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43in</a:t>
            </a:r>
            <a:r>
              <a:rPr lang="en-US" sz="7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(aka </a:t>
            </a:r>
            <a:r>
              <a:rPr lang="en-US" sz="700" b="1" dirty="0">
                <a:solidFill>
                  <a:prstClr val="black"/>
                </a:solidFill>
                <a:latin typeface="Corbel" panose="020B0503020204020204" pitchFamily="34" charset="0"/>
              </a:rPr>
              <a:t>duodenal</a:t>
            </a:r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  <a:endParaRPr lang="en-US" sz="7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50A3C2BA-AA2B-EB41-9B38-1D2D853D4EA3}"/>
              </a:ext>
            </a:extLst>
          </p:cNvPr>
          <p:cNvSpPr/>
          <p:nvPr/>
        </p:nvSpPr>
        <p:spPr>
          <a:xfrm>
            <a:off x="4662032" y="6695886"/>
            <a:ext cx="746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dirty="0">
                <a:solidFill>
                  <a:prstClr val="black"/>
                </a:solidFill>
                <a:latin typeface="Corbel" panose="020B0503020204020204" pitchFamily="34" charset="0"/>
              </a:rPr>
              <a:t>Jejunal</a:t>
            </a:r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 &gt;48in</a:t>
            </a:r>
            <a:endParaRPr lang="en-US" sz="7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78CD33-F944-9847-8FEA-A001F8522F7C}"/>
              </a:ext>
            </a:extLst>
          </p:cNvPr>
          <p:cNvSpPr/>
          <p:nvPr/>
        </p:nvSpPr>
        <p:spPr>
          <a:xfrm>
            <a:off x="5551833" y="4425010"/>
            <a:ext cx="746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dirty="0">
                <a:solidFill>
                  <a:prstClr val="black"/>
                </a:solidFill>
                <a:latin typeface="Corbel" panose="020B0503020204020204" pitchFamily="34" charset="0"/>
              </a:rPr>
              <a:t>Nasal</a:t>
            </a:r>
            <a:endParaRPr lang="en-US" sz="7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232DCECC-57C6-A74C-8384-7FEE1FFDDD26}"/>
              </a:ext>
            </a:extLst>
          </p:cNvPr>
          <p:cNvSpPr/>
          <p:nvPr/>
        </p:nvSpPr>
        <p:spPr>
          <a:xfrm>
            <a:off x="5557757" y="4589204"/>
            <a:ext cx="746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dirty="0">
                <a:solidFill>
                  <a:prstClr val="black"/>
                </a:solidFill>
                <a:latin typeface="Corbel" panose="020B0503020204020204" pitchFamily="34" charset="0"/>
              </a:rPr>
              <a:t>Oral</a:t>
            </a:r>
            <a:endParaRPr lang="en-US" sz="7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299B42C3-3130-454D-A91B-3F1265701951}"/>
              </a:ext>
            </a:extLst>
          </p:cNvPr>
          <p:cNvCxnSpPr>
            <a:cxnSpLocks/>
          </p:cNvCxnSpPr>
          <p:nvPr/>
        </p:nvCxnSpPr>
        <p:spPr>
          <a:xfrm>
            <a:off x="6017248" y="4697797"/>
            <a:ext cx="621390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05F6089F-7568-C54F-8091-7E668ABF5DE1}"/>
              </a:ext>
            </a:extLst>
          </p:cNvPr>
          <p:cNvCxnSpPr>
            <a:cxnSpLocks/>
          </p:cNvCxnSpPr>
          <p:nvPr/>
        </p:nvCxnSpPr>
        <p:spPr>
          <a:xfrm flipV="1">
            <a:off x="5293816" y="6203280"/>
            <a:ext cx="1389628" cy="11513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1C71CC59-58A4-FD44-A2D2-F4C8E703DDED}"/>
              </a:ext>
            </a:extLst>
          </p:cNvPr>
          <p:cNvCxnSpPr>
            <a:cxnSpLocks/>
          </p:cNvCxnSpPr>
          <p:nvPr/>
        </p:nvCxnSpPr>
        <p:spPr>
          <a:xfrm>
            <a:off x="5293816" y="6510643"/>
            <a:ext cx="955802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1133998A-8B01-394D-A8BB-4E76CDD1654B}"/>
              </a:ext>
            </a:extLst>
          </p:cNvPr>
          <p:cNvCxnSpPr>
            <a:cxnSpLocks/>
          </p:cNvCxnSpPr>
          <p:nvPr/>
        </p:nvCxnSpPr>
        <p:spPr>
          <a:xfrm flipV="1">
            <a:off x="5293816" y="6795656"/>
            <a:ext cx="1389628" cy="11513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210">
            <a:extLst>
              <a:ext uri="{FF2B5EF4-FFF2-40B4-BE49-F238E27FC236}">
                <a16:creationId xmlns:a16="http://schemas.microsoft.com/office/drawing/2014/main" id="{BBEB20D3-5CA8-3344-8ED9-BECCA0367EB9}"/>
              </a:ext>
            </a:extLst>
          </p:cNvPr>
          <p:cNvSpPr/>
          <p:nvPr/>
        </p:nvSpPr>
        <p:spPr>
          <a:xfrm>
            <a:off x="4301595" y="3395723"/>
            <a:ext cx="12795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FEEDING TUBES (FT):</a:t>
            </a:r>
          </a:p>
        </p:txBody>
      </p: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FE36EDA2-D207-4A4E-B4B9-F0360845D350}"/>
              </a:ext>
            </a:extLst>
          </p:cNvPr>
          <p:cNvGrpSpPr/>
          <p:nvPr/>
        </p:nvGrpSpPr>
        <p:grpSpPr>
          <a:xfrm>
            <a:off x="7817100" y="6358232"/>
            <a:ext cx="150451" cy="176092"/>
            <a:chOff x="7817100" y="6370932"/>
            <a:chExt cx="150451" cy="176092"/>
          </a:xfrm>
        </p:grpSpPr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CF84D4F5-069D-9946-A7C8-4676C52143E9}"/>
                </a:ext>
              </a:extLst>
            </p:cNvPr>
            <p:cNvSpPr/>
            <p:nvPr/>
          </p:nvSpPr>
          <p:spPr>
            <a:xfrm>
              <a:off x="7817100" y="6370932"/>
              <a:ext cx="150451" cy="176092"/>
            </a:xfrm>
            <a:custGeom>
              <a:avLst/>
              <a:gdLst>
                <a:gd name="connsiteX0" fmla="*/ 150029 w 150451"/>
                <a:gd name="connsiteY0" fmla="*/ 85956 h 176092"/>
                <a:gd name="connsiteX1" fmla="*/ 150451 w 150451"/>
                <a:gd name="connsiteY1" fmla="*/ 88046 h 176092"/>
                <a:gd name="connsiteX2" fmla="*/ 150177 w 150451"/>
                <a:gd name="connsiteY2" fmla="*/ 89402 h 176092"/>
                <a:gd name="connsiteX3" fmla="*/ 149685 w 150451"/>
                <a:gd name="connsiteY3" fmla="*/ 87373 h 176092"/>
                <a:gd name="connsiteX4" fmla="*/ 62405 w 150451"/>
                <a:gd name="connsiteY4" fmla="*/ 0 h 176092"/>
                <a:gd name="connsiteX5" fmla="*/ 124663 w 150451"/>
                <a:gd name="connsiteY5" fmla="*/ 25789 h 176092"/>
                <a:gd name="connsiteX6" fmla="*/ 125114 w 150451"/>
                <a:gd name="connsiteY6" fmla="*/ 26457 h 176092"/>
                <a:gd name="connsiteX7" fmla="*/ 108537 w 150451"/>
                <a:gd name="connsiteY7" fmla="*/ 50385 h 176092"/>
                <a:gd name="connsiteX8" fmla="*/ 100864 w 150451"/>
                <a:gd name="connsiteY8" fmla="*/ 87373 h 176092"/>
                <a:gd name="connsiteX9" fmla="*/ 108537 w 150451"/>
                <a:gd name="connsiteY9" fmla="*/ 124361 h 176092"/>
                <a:gd name="connsiteX10" fmla="*/ 125574 w 150451"/>
                <a:gd name="connsiteY10" fmla="*/ 148953 h 176092"/>
                <a:gd name="connsiteX11" fmla="*/ 124663 w 150451"/>
                <a:gd name="connsiteY11" fmla="*/ 150304 h 176092"/>
                <a:gd name="connsiteX12" fmla="*/ 62405 w 150451"/>
                <a:gd name="connsiteY12" fmla="*/ 176092 h 176092"/>
                <a:gd name="connsiteX13" fmla="*/ 28134 w 150451"/>
                <a:gd name="connsiteY13" fmla="*/ 169173 h 176092"/>
                <a:gd name="connsiteX14" fmla="*/ 1394 w 150451"/>
                <a:gd name="connsiteY14" fmla="*/ 151144 h 176092"/>
                <a:gd name="connsiteX15" fmla="*/ 18419 w 150451"/>
                <a:gd name="connsiteY15" fmla="*/ 126569 h 176092"/>
                <a:gd name="connsiteX16" fmla="*/ 26092 w 150451"/>
                <a:gd name="connsiteY16" fmla="*/ 89581 h 176092"/>
                <a:gd name="connsiteX17" fmla="*/ 18419 w 150451"/>
                <a:gd name="connsiteY17" fmla="*/ 52593 h 176092"/>
                <a:gd name="connsiteX18" fmla="*/ 0 w 150451"/>
                <a:gd name="connsiteY18" fmla="*/ 26007 h 176092"/>
                <a:gd name="connsiteX19" fmla="*/ 148 w 150451"/>
                <a:gd name="connsiteY19" fmla="*/ 25789 h 176092"/>
                <a:gd name="connsiteX20" fmla="*/ 62405 w 150451"/>
                <a:gd name="connsiteY20" fmla="*/ 0 h 17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51" h="176092">
                  <a:moveTo>
                    <a:pt x="150029" y="85956"/>
                  </a:moveTo>
                  <a:lnTo>
                    <a:pt x="150451" y="88046"/>
                  </a:lnTo>
                  <a:lnTo>
                    <a:pt x="150177" y="89402"/>
                  </a:lnTo>
                  <a:lnTo>
                    <a:pt x="149685" y="87373"/>
                  </a:lnTo>
                  <a:close/>
                  <a:moveTo>
                    <a:pt x="62405" y="0"/>
                  </a:moveTo>
                  <a:cubicBezTo>
                    <a:pt x="86718" y="0"/>
                    <a:pt x="108730" y="9855"/>
                    <a:pt x="124663" y="25789"/>
                  </a:cubicBezTo>
                  <a:lnTo>
                    <a:pt x="125114" y="26457"/>
                  </a:lnTo>
                  <a:lnTo>
                    <a:pt x="108537" y="50385"/>
                  </a:lnTo>
                  <a:cubicBezTo>
                    <a:pt x="103597" y="61754"/>
                    <a:pt x="100864" y="74253"/>
                    <a:pt x="100864" y="87373"/>
                  </a:cubicBezTo>
                  <a:cubicBezTo>
                    <a:pt x="100864" y="100493"/>
                    <a:pt x="103597" y="112993"/>
                    <a:pt x="108537" y="124361"/>
                  </a:cubicBezTo>
                  <a:lnTo>
                    <a:pt x="125574" y="148953"/>
                  </a:lnTo>
                  <a:lnTo>
                    <a:pt x="124663" y="150304"/>
                  </a:lnTo>
                  <a:cubicBezTo>
                    <a:pt x="108730" y="166237"/>
                    <a:pt x="86718" y="176092"/>
                    <a:pt x="62405" y="176092"/>
                  </a:cubicBezTo>
                  <a:cubicBezTo>
                    <a:pt x="50249" y="176092"/>
                    <a:pt x="38668" y="173629"/>
                    <a:pt x="28134" y="169173"/>
                  </a:cubicBezTo>
                  <a:lnTo>
                    <a:pt x="1394" y="151144"/>
                  </a:lnTo>
                  <a:lnTo>
                    <a:pt x="18419" y="126569"/>
                  </a:lnTo>
                  <a:cubicBezTo>
                    <a:pt x="23360" y="115201"/>
                    <a:pt x="26092" y="102702"/>
                    <a:pt x="26092" y="89581"/>
                  </a:cubicBezTo>
                  <a:cubicBezTo>
                    <a:pt x="26092" y="76461"/>
                    <a:pt x="23360" y="63962"/>
                    <a:pt x="18419" y="52593"/>
                  </a:cubicBezTo>
                  <a:lnTo>
                    <a:pt x="0" y="26007"/>
                  </a:lnTo>
                  <a:lnTo>
                    <a:pt x="148" y="25789"/>
                  </a:lnTo>
                  <a:cubicBezTo>
                    <a:pt x="16081" y="9855"/>
                    <a:pt x="38092" y="0"/>
                    <a:pt x="6240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8CBBCED5-0FF8-8D49-B4A7-C1FDB59526E8}"/>
                </a:ext>
              </a:extLst>
            </p:cNvPr>
            <p:cNvSpPr/>
            <p:nvPr/>
          </p:nvSpPr>
          <p:spPr>
            <a:xfrm>
              <a:off x="7823873" y="6371259"/>
              <a:ext cx="137160" cy="173736"/>
            </a:xfrm>
            <a:custGeom>
              <a:avLst/>
              <a:gdLst>
                <a:gd name="connsiteX0" fmla="*/ 150029 w 150451"/>
                <a:gd name="connsiteY0" fmla="*/ 85956 h 176092"/>
                <a:gd name="connsiteX1" fmla="*/ 150451 w 150451"/>
                <a:gd name="connsiteY1" fmla="*/ 88046 h 176092"/>
                <a:gd name="connsiteX2" fmla="*/ 150177 w 150451"/>
                <a:gd name="connsiteY2" fmla="*/ 89402 h 176092"/>
                <a:gd name="connsiteX3" fmla="*/ 149685 w 150451"/>
                <a:gd name="connsiteY3" fmla="*/ 87373 h 176092"/>
                <a:gd name="connsiteX4" fmla="*/ 62405 w 150451"/>
                <a:gd name="connsiteY4" fmla="*/ 0 h 176092"/>
                <a:gd name="connsiteX5" fmla="*/ 124663 w 150451"/>
                <a:gd name="connsiteY5" fmla="*/ 25789 h 176092"/>
                <a:gd name="connsiteX6" fmla="*/ 125114 w 150451"/>
                <a:gd name="connsiteY6" fmla="*/ 26457 h 176092"/>
                <a:gd name="connsiteX7" fmla="*/ 108537 w 150451"/>
                <a:gd name="connsiteY7" fmla="*/ 50385 h 176092"/>
                <a:gd name="connsiteX8" fmla="*/ 100864 w 150451"/>
                <a:gd name="connsiteY8" fmla="*/ 87373 h 176092"/>
                <a:gd name="connsiteX9" fmla="*/ 108537 w 150451"/>
                <a:gd name="connsiteY9" fmla="*/ 124361 h 176092"/>
                <a:gd name="connsiteX10" fmla="*/ 125574 w 150451"/>
                <a:gd name="connsiteY10" fmla="*/ 148953 h 176092"/>
                <a:gd name="connsiteX11" fmla="*/ 124663 w 150451"/>
                <a:gd name="connsiteY11" fmla="*/ 150304 h 176092"/>
                <a:gd name="connsiteX12" fmla="*/ 62405 w 150451"/>
                <a:gd name="connsiteY12" fmla="*/ 176092 h 176092"/>
                <a:gd name="connsiteX13" fmla="*/ 28134 w 150451"/>
                <a:gd name="connsiteY13" fmla="*/ 169173 h 176092"/>
                <a:gd name="connsiteX14" fmla="*/ 1394 w 150451"/>
                <a:gd name="connsiteY14" fmla="*/ 151144 h 176092"/>
                <a:gd name="connsiteX15" fmla="*/ 18419 w 150451"/>
                <a:gd name="connsiteY15" fmla="*/ 126569 h 176092"/>
                <a:gd name="connsiteX16" fmla="*/ 26092 w 150451"/>
                <a:gd name="connsiteY16" fmla="*/ 89581 h 176092"/>
                <a:gd name="connsiteX17" fmla="*/ 18419 w 150451"/>
                <a:gd name="connsiteY17" fmla="*/ 52593 h 176092"/>
                <a:gd name="connsiteX18" fmla="*/ 0 w 150451"/>
                <a:gd name="connsiteY18" fmla="*/ 26007 h 176092"/>
                <a:gd name="connsiteX19" fmla="*/ 148 w 150451"/>
                <a:gd name="connsiteY19" fmla="*/ 25789 h 176092"/>
                <a:gd name="connsiteX20" fmla="*/ 62405 w 150451"/>
                <a:gd name="connsiteY20" fmla="*/ 0 h 17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51" h="176092">
                  <a:moveTo>
                    <a:pt x="150029" y="85956"/>
                  </a:moveTo>
                  <a:lnTo>
                    <a:pt x="150451" y="88046"/>
                  </a:lnTo>
                  <a:lnTo>
                    <a:pt x="150177" y="89402"/>
                  </a:lnTo>
                  <a:lnTo>
                    <a:pt x="149685" y="87373"/>
                  </a:lnTo>
                  <a:close/>
                  <a:moveTo>
                    <a:pt x="62405" y="0"/>
                  </a:moveTo>
                  <a:cubicBezTo>
                    <a:pt x="86718" y="0"/>
                    <a:pt x="108730" y="9855"/>
                    <a:pt x="124663" y="25789"/>
                  </a:cubicBezTo>
                  <a:lnTo>
                    <a:pt x="125114" y="26457"/>
                  </a:lnTo>
                  <a:lnTo>
                    <a:pt x="108537" y="50385"/>
                  </a:lnTo>
                  <a:cubicBezTo>
                    <a:pt x="103597" y="61754"/>
                    <a:pt x="100864" y="74253"/>
                    <a:pt x="100864" y="87373"/>
                  </a:cubicBezTo>
                  <a:cubicBezTo>
                    <a:pt x="100864" y="100493"/>
                    <a:pt x="103597" y="112993"/>
                    <a:pt x="108537" y="124361"/>
                  </a:cubicBezTo>
                  <a:lnTo>
                    <a:pt x="125574" y="148953"/>
                  </a:lnTo>
                  <a:lnTo>
                    <a:pt x="124663" y="150304"/>
                  </a:lnTo>
                  <a:cubicBezTo>
                    <a:pt x="108730" y="166237"/>
                    <a:pt x="86718" y="176092"/>
                    <a:pt x="62405" y="176092"/>
                  </a:cubicBezTo>
                  <a:cubicBezTo>
                    <a:pt x="50249" y="176092"/>
                    <a:pt x="38668" y="173629"/>
                    <a:pt x="28134" y="169173"/>
                  </a:cubicBezTo>
                  <a:lnTo>
                    <a:pt x="1394" y="151144"/>
                  </a:lnTo>
                  <a:lnTo>
                    <a:pt x="18419" y="126569"/>
                  </a:lnTo>
                  <a:cubicBezTo>
                    <a:pt x="23360" y="115201"/>
                    <a:pt x="26092" y="102702"/>
                    <a:pt x="26092" y="89581"/>
                  </a:cubicBezTo>
                  <a:cubicBezTo>
                    <a:pt x="26092" y="76461"/>
                    <a:pt x="23360" y="63962"/>
                    <a:pt x="18419" y="52593"/>
                  </a:cubicBezTo>
                  <a:lnTo>
                    <a:pt x="0" y="26007"/>
                  </a:lnTo>
                  <a:lnTo>
                    <a:pt x="148" y="25789"/>
                  </a:lnTo>
                  <a:cubicBezTo>
                    <a:pt x="16081" y="9855"/>
                    <a:pt x="38092" y="0"/>
                    <a:pt x="624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86279BA-FAC9-514D-AA38-AFDAEB0E3113}"/>
              </a:ext>
            </a:extLst>
          </p:cNvPr>
          <p:cNvSpPr/>
          <p:nvPr/>
        </p:nvSpPr>
        <p:spPr>
          <a:xfrm>
            <a:off x="7946868" y="4903171"/>
            <a:ext cx="46777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Corbel" panose="020B0503020204020204" pitchFamily="34" charset="0"/>
              </a:rPr>
              <a:t>Pump</a:t>
            </a:r>
            <a:endParaRPr lang="en-US" sz="7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28" name="Freeform 227">
            <a:extLst>
              <a:ext uri="{FF2B5EF4-FFF2-40B4-BE49-F238E27FC236}">
                <a16:creationId xmlns:a16="http://schemas.microsoft.com/office/drawing/2014/main" id="{22DC1676-DBBC-F74D-A003-4987C46A726B}"/>
              </a:ext>
            </a:extLst>
          </p:cNvPr>
          <p:cNvSpPr/>
          <p:nvPr/>
        </p:nvSpPr>
        <p:spPr>
          <a:xfrm rot="19213289" flipH="1">
            <a:off x="8218289" y="5021466"/>
            <a:ext cx="91369" cy="18866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0AAEAD4-0782-074B-9ECD-68F4DF8B9945}"/>
              </a:ext>
            </a:extLst>
          </p:cNvPr>
          <p:cNvSpPr/>
          <p:nvPr/>
        </p:nvSpPr>
        <p:spPr>
          <a:xfrm>
            <a:off x="-66187" y="808553"/>
            <a:ext cx="19944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WHEN TO START ENTERAL FEEDS?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3C0F5E46-1ACA-B14E-BFF5-1ECFE8EE3CF5}"/>
              </a:ext>
            </a:extLst>
          </p:cNvPr>
          <p:cNvSpPr/>
          <p:nvPr/>
        </p:nvSpPr>
        <p:spPr>
          <a:xfrm>
            <a:off x="-47899" y="1768128"/>
            <a:ext cx="22525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WHEN </a:t>
            </a:r>
            <a:r>
              <a:rPr lang="en-US" sz="900" b="1" u="sng" dirty="0">
                <a:latin typeface="Corbel" panose="020B0503020204020204" pitchFamily="34" charset="0"/>
              </a:rPr>
              <a:t>NOT</a:t>
            </a:r>
            <a:r>
              <a:rPr lang="en-US" sz="900" b="1" dirty="0">
                <a:latin typeface="Corbel" panose="020B0503020204020204" pitchFamily="34" charset="0"/>
              </a:rPr>
              <a:t> TO START ENTERAL FEEDS?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BB6F4B1F-2509-5A42-91CA-4EA20352D494}"/>
              </a:ext>
            </a:extLst>
          </p:cNvPr>
          <p:cNvSpPr txBox="1"/>
          <p:nvPr/>
        </p:nvSpPr>
        <p:spPr>
          <a:xfrm>
            <a:off x="7606474" y="1935723"/>
            <a:ext cx="157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Use a </a:t>
            </a:r>
            <a:r>
              <a:rPr lang="en-US" sz="800" dirty="0">
                <a:hlinkClick r:id="rId16"/>
              </a:rPr>
              <a:t>calculator</a:t>
            </a:r>
            <a:r>
              <a:rPr lang="en-US" sz="800" dirty="0"/>
              <a:t> to determine the rates of a particular enteric feed.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53DD56E-B57A-D64A-8736-C6854DF8DAF7}"/>
              </a:ext>
            </a:extLst>
          </p:cNvPr>
          <p:cNvSpPr/>
          <p:nvPr/>
        </p:nvSpPr>
        <p:spPr>
          <a:xfrm>
            <a:off x="-81018" y="239410"/>
            <a:ext cx="8595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OBJECTIVES: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F8D583-EF57-D947-9C14-457FA3EED965}"/>
              </a:ext>
            </a:extLst>
          </p:cNvPr>
          <p:cNvGrpSpPr/>
          <p:nvPr/>
        </p:nvGrpSpPr>
        <p:grpSpPr>
          <a:xfrm>
            <a:off x="148246" y="4164429"/>
            <a:ext cx="2303205" cy="110474"/>
            <a:chOff x="5301203" y="4490977"/>
            <a:chExt cx="2303205" cy="110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F65C57-8FE5-F248-9F56-EA198C9F3CAB}"/>
                </a:ext>
              </a:extLst>
            </p:cNvPr>
            <p:cNvSpPr/>
            <p:nvPr/>
          </p:nvSpPr>
          <p:spPr>
            <a:xfrm>
              <a:off x="5301203" y="4490977"/>
              <a:ext cx="1005840" cy="1104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2">
                      <a:lumMod val="75000"/>
                    </a:schemeClr>
                  </a:solidFill>
                </a:rPr>
                <a:t>50-60%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E43C56D-98C3-334B-A927-4720F107B6C1}"/>
                </a:ext>
              </a:extLst>
            </p:cNvPr>
            <p:cNvSpPr/>
            <p:nvPr/>
          </p:nvSpPr>
          <p:spPr>
            <a:xfrm>
              <a:off x="7055768" y="4490977"/>
              <a:ext cx="548640" cy="1104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6">
                      <a:lumMod val="75000"/>
                    </a:schemeClr>
                  </a:solidFill>
                </a:rPr>
                <a:t>10-15%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92BB4AC-A984-A84F-AA8E-B7A198EB7316}"/>
                </a:ext>
              </a:extLst>
            </p:cNvPr>
            <p:cNvSpPr/>
            <p:nvPr/>
          </p:nvSpPr>
          <p:spPr>
            <a:xfrm>
              <a:off x="6314983" y="4490977"/>
              <a:ext cx="731520" cy="1104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75000"/>
                    </a:schemeClr>
                  </a:solidFill>
                </a:rPr>
                <a:t>25-40%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A7B0C6-6852-344B-BD21-E76C9306E013}"/>
              </a:ext>
            </a:extLst>
          </p:cNvPr>
          <p:cNvGrpSpPr/>
          <p:nvPr/>
        </p:nvGrpSpPr>
        <p:grpSpPr>
          <a:xfrm>
            <a:off x="148246" y="4595475"/>
            <a:ext cx="2303205" cy="110474"/>
            <a:chOff x="5301203" y="4869601"/>
            <a:chExt cx="2303205" cy="110474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20AD5E0E-8A5B-D94E-A0EB-2139BC9EF34B}"/>
                </a:ext>
              </a:extLst>
            </p:cNvPr>
            <p:cNvSpPr/>
            <p:nvPr/>
          </p:nvSpPr>
          <p:spPr>
            <a:xfrm>
              <a:off x="5301203" y="4869601"/>
              <a:ext cx="1005840" cy="1104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2">
                      <a:lumMod val="75000"/>
                    </a:schemeClr>
                  </a:solidFill>
                </a:rPr>
                <a:t>50-60%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D6C02948-7D18-1F4C-BD21-59B6CB88F7A4}"/>
                </a:ext>
              </a:extLst>
            </p:cNvPr>
            <p:cNvSpPr/>
            <p:nvPr/>
          </p:nvSpPr>
          <p:spPr>
            <a:xfrm>
              <a:off x="7055768" y="4869601"/>
              <a:ext cx="548640" cy="1104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6">
                      <a:lumMod val="75000"/>
                    </a:schemeClr>
                  </a:solidFill>
                </a:rPr>
                <a:t>10-15%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64E343A-2F8E-4A4B-8172-19CD567D5EE3}"/>
                </a:ext>
              </a:extLst>
            </p:cNvPr>
            <p:cNvSpPr/>
            <p:nvPr/>
          </p:nvSpPr>
          <p:spPr>
            <a:xfrm>
              <a:off x="6314983" y="4869601"/>
              <a:ext cx="731520" cy="1104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75000"/>
                    </a:schemeClr>
                  </a:solidFill>
                </a:rPr>
                <a:t>25-40%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A0679F7-DA78-4849-B491-11A6AEA57F7C}"/>
              </a:ext>
            </a:extLst>
          </p:cNvPr>
          <p:cNvGrpSpPr/>
          <p:nvPr/>
        </p:nvGrpSpPr>
        <p:grpSpPr>
          <a:xfrm>
            <a:off x="148246" y="5035364"/>
            <a:ext cx="2303205" cy="110474"/>
            <a:chOff x="5301203" y="5246223"/>
            <a:chExt cx="2303205" cy="110474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9EAFFC7-3E9D-9840-925A-0823C5EBE106}"/>
                </a:ext>
              </a:extLst>
            </p:cNvPr>
            <p:cNvSpPr/>
            <p:nvPr/>
          </p:nvSpPr>
          <p:spPr>
            <a:xfrm>
              <a:off x="5301203" y="5246223"/>
              <a:ext cx="868680" cy="1104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2">
                      <a:lumMod val="75000"/>
                    </a:schemeClr>
                  </a:solidFill>
                </a:rPr>
                <a:t>45-55%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1C0150E-7D73-2A45-BC09-D61DB45DFBC3}"/>
                </a:ext>
              </a:extLst>
            </p:cNvPr>
            <p:cNvSpPr/>
            <p:nvPr/>
          </p:nvSpPr>
          <p:spPr>
            <a:xfrm>
              <a:off x="6872888" y="5246223"/>
              <a:ext cx="731520" cy="1104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6">
                      <a:lumMod val="75000"/>
                    </a:schemeClr>
                  </a:solidFill>
                </a:rPr>
                <a:t>≥20%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A0E1119-FAF6-CA43-8C5B-40B6C61037B6}"/>
                </a:ext>
              </a:extLst>
            </p:cNvPr>
            <p:cNvSpPr/>
            <p:nvPr/>
          </p:nvSpPr>
          <p:spPr>
            <a:xfrm>
              <a:off x="6176083" y="5246223"/>
              <a:ext cx="685800" cy="1104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75000"/>
                    </a:schemeClr>
                  </a:solidFill>
                </a:rPr>
                <a:t>20-35%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365BBDC-4DF6-694F-AA75-D4D470148672}"/>
              </a:ext>
            </a:extLst>
          </p:cNvPr>
          <p:cNvGrpSpPr/>
          <p:nvPr/>
        </p:nvGrpSpPr>
        <p:grpSpPr>
          <a:xfrm>
            <a:off x="148246" y="5484521"/>
            <a:ext cx="2303205" cy="110474"/>
            <a:chOff x="5301203" y="5250417"/>
            <a:chExt cx="2303205" cy="110474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8DA9E259-99E2-9448-8810-783CD5D3E71F}"/>
                </a:ext>
              </a:extLst>
            </p:cNvPr>
            <p:cNvSpPr/>
            <p:nvPr/>
          </p:nvSpPr>
          <p:spPr>
            <a:xfrm>
              <a:off x="5301203" y="5250417"/>
              <a:ext cx="1115568" cy="1104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2">
                      <a:lumMod val="75000"/>
                    </a:schemeClr>
                  </a:solidFill>
                </a:rPr>
                <a:t>&gt;70%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2A9975CD-ED40-E44A-997D-5BE35261300B}"/>
                </a:ext>
              </a:extLst>
            </p:cNvPr>
            <p:cNvSpPr/>
            <p:nvPr/>
          </p:nvSpPr>
          <p:spPr>
            <a:xfrm>
              <a:off x="6872888" y="5250417"/>
              <a:ext cx="731520" cy="1104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6">
                      <a:lumMod val="75000"/>
                    </a:schemeClr>
                  </a:solidFill>
                </a:rPr>
                <a:t>20%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82A35FF6-2A09-4D4E-8583-C8C15DC92A45}"/>
                </a:ext>
              </a:extLst>
            </p:cNvPr>
            <p:cNvSpPr/>
            <p:nvPr/>
          </p:nvSpPr>
          <p:spPr>
            <a:xfrm>
              <a:off x="6431137" y="5250417"/>
              <a:ext cx="430746" cy="1104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75000"/>
                    </a:schemeClr>
                  </a:solidFill>
                </a:rPr>
                <a:t>&lt;10%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B99A7F3-2E7A-4840-817C-30A541923323}"/>
              </a:ext>
            </a:extLst>
          </p:cNvPr>
          <p:cNvGrpSpPr/>
          <p:nvPr/>
        </p:nvGrpSpPr>
        <p:grpSpPr>
          <a:xfrm>
            <a:off x="148246" y="5914829"/>
            <a:ext cx="2303205" cy="110474"/>
            <a:chOff x="5301203" y="4490977"/>
            <a:chExt cx="2303205" cy="110474"/>
          </a:xfrm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49D6E3F3-890E-564D-915D-681C6AD42547}"/>
                </a:ext>
              </a:extLst>
            </p:cNvPr>
            <p:cNvSpPr/>
            <p:nvPr/>
          </p:nvSpPr>
          <p:spPr>
            <a:xfrm>
              <a:off x="5301203" y="4490977"/>
              <a:ext cx="1005840" cy="1104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2">
                      <a:lumMod val="75000"/>
                    </a:schemeClr>
                  </a:solidFill>
                </a:rPr>
                <a:t>50-60%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EA505D50-3F90-DA4F-908B-A01933341590}"/>
                </a:ext>
              </a:extLst>
            </p:cNvPr>
            <p:cNvSpPr/>
            <p:nvPr/>
          </p:nvSpPr>
          <p:spPr>
            <a:xfrm>
              <a:off x="7055768" y="4490977"/>
              <a:ext cx="548640" cy="1104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6">
                      <a:lumMod val="75000"/>
                    </a:schemeClr>
                  </a:solidFill>
                </a:rPr>
                <a:t>10-15%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F35EABDA-45B2-2644-945A-531BD1944365}"/>
                </a:ext>
              </a:extLst>
            </p:cNvPr>
            <p:cNvSpPr/>
            <p:nvPr/>
          </p:nvSpPr>
          <p:spPr>
            <a:xfrm>
              <a:off x="6314983" y="4490977"/>
              <a:ext cx="731520" cy="1104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75000"/>
                    </a:schemeClr>
                  </a:solidFill>
                </a:rPr>
                <a:t>25-40%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A5BCFDA-6884-CA43-93A8-3BF010A5057F}"/>
              </a:ext>
            </a:extLst>
          </p:cNvPr>
          <p:cNvGrpSpPr/>
          <p:nvPr/>
        </p:nvGrpSpPr>
        <p:grpSpPr>
          <a:xfrm>
            <a:off x="148289" y="6688368"/>
            <a:ext cx="2303205" cy="109995"/>
            <a:chOff x="5301203" y="5248225"/>
            <a:chExt cx="2303205" cy="109995"/>
          </a:xfrm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5FBBF585-2F89-444B-BC3E-6AF4511272A3}"/>
                </a:ext>
              </a:extLst>
            </p:cNvPr>
            <p:cNvSpPr/>
            <p:nvPr/>
          </p:nvSpPr>
          <p:spPr>
            <a:xfrm>
              <a:off x="5301203" y="5248225"/>
              <a:ext cx="667512" cy="1097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2">
                      <a:lumMod val="75000"/>
                    </a:schemeClr>
                  </a:solidFill>
                </a:rPr>
                <a:t>20-40%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9F95BB1B-39A3-374F-BFF4-C9AFFB949630}"/>
                </a:ext>
              </a:extLst>
            </p:cNvPr>
            <p:cNvSpPr/>
            <p:nvPr/>
          </p:nvSpPr>
          <p:spPr>
            <a:xfrm>
              <a:off x="5981187" y="5248225"/>
              <a:ext cx="783096" cy="1097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75000"/>
                    </a:schemeClr>
                  </a:solidFill>
                </a:rPr>
                <a:t>40%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AF1578E-A060-D641-B307-B5FDFF1DFB26}"/>
                </a:ext>
              </a:extLst>
            </p:cNvPr>
            <p:cNvSpPr/>
            <p:nvPr/>
          </p:nvSpPr>
          <p:spPr>
            <a:xfrm>
              <a:off x="6772671" y="5248492"/>
              <a:ext cx="831737" cy="1097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6">
                      <a:lumMod val="75000"/>
                    </a:schemeClr>
                  </a:solidFill>
                </a:rPr>
                <a:t>≥20%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5DDFA39-4BCB-B64A-8171-A5E90713C51B}"/>
              </a:ext>
            </a:extLst>
          </p:cNvPr>
          <p:cNvGrpSpPr/>
          <p:nvPr/>
        </p:nvGrpSpPr>
        <p:grpSpPr>
          <a:xfrm>
            <a:off x="148246" y="6361051"/>
            <a:ext cx="2303205" cy="109995"/>
            <a:chOff x="5301203" y="5248225"/>
            <a:chExt cx="2303205" cy="109995"/>
          </a:xfrm>
        </p:grpSpPr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4028BAE4-DFA2-C241-AA1F-1D11B3F4F5E1}"/>
                </a:ext>
              </a:extLst>
            </p:cNvPr>
            <p:cNvSpPr/>
            <p:nvPr/>
          </p:nvSpPr>
          <p:spPr>
            <a:xfrm>
              <a:off x="5301203" y="5248225"/>
              <a:ext cx="780844" cy="1097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2">
                      <a:lumMod val="75000"/>
                    </a:schemeClr>
                  </a:solidFill>
                </a:rPr>
                <a:t>30-40%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C2E169A2-B209-354B-9120-3B6F956F52A2}"/>
                </a:ext>
              </a:extLst>
            </p:cNvPr>
            <p:cNvSpPr/>
            <p:nvPr/>
          </p:nvSpPr>
          <p:spPr>
            <a:xfrm>
              <a:off x="6091175" y="5248225"/>
              <a:ext cx="783096" cy="1097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75000"/>
                    </a:schemeClr>
                  </a:solidFill>
                </a:rPr>
                <a:t>30-40%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90EF8438-76F9-B94B-B6EF-E17F69752CE6}"/>
                </a:ext>
              </a:extLst>
            </p:cNvPr>
            <p:cNvSpPr/>
            <p:nvPr/>
          </p:nvSpPr>
          <p:spPr>
            <a:xfrm>
              <a:off x="6883399" y="5248492"/>
              <a:ext cx="721009" cy="1097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6">
                      <a:lumMod val="75000"/>
                    </a:schemeClr>
                  </a:solidFill>
                </a:rPr>
                <a:t>&lt;20%</a:t>
              </a:r>
            </a:p>
          </p:txBody>
        </p:sp>
      </p:grpSp>
      <p:graphicFrame>
        <p:nvGraphicFramePr>
          <p:cNvPr id="185" name="Table 17">
            <a:extLst>
              <a:ext uri="{FF2B5EF4-FFF2-40B4-BE49-F238E27FC236}">
                <a16:creationId xmlns:a16="http://schemas.microsoft.com/office/drawing/2014/main" id="{7645B863-A9E3-FD4A-81BF-7951962A5E67}"/>
              </a:ext>
            </a:extLst>
          </p:cNvPr>
          <p:cNvGraphicFramePr>
            <a:graphicFrameLocks noGrp="1"/>
          </p:cNvGraphicFramePr>
          <p:nvPr/>
        </p:nvGraphicFramePr>
        <p:xfrm>
          <a:off x="1718992" y="2765432"/>
          <a:ext cx="3072051" cy="89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129">
                  <a:extLst>
                    <a:ext uri="{9D8B030D-6E8A-4147-A177-3AD203B41FA5}">
                      <a16:colId xmlns:a16="http://schemas.microsoft.com/office/drawing/2014/main" val="1892033318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2407785185"/>
                    </a:ext>
                  </a:extLst>
                </a:gridCol>
                <a:gridCol w="584791">
                  <a:extLst>
                    <a:ext uri="{9D8B030D-6E8A-4147-A177-3AD203B41FA5}">
                      <a16:colId xmlns:a16="http://schemas.microsoft.com/office/drawing/2014/main" val="1936728682"/>
                    </a:ext>
                  </a:extLst>
                </a:gridCol>
                <a:gridCol w="1250401">
                  <a:extLst>
                    <a:ext uri="{9D8B030D-6E8A-4147-A177-3AD203B41FA5}">
                      <a16:colId xmlns:a16="http://schemas.microsoft.com/office/drawing/2014/main" val="3173132308"/>
                    </a:ext>
                  </a:extLst>
                </a:gridCol>
              </a:tblGrid>
              <a:tr h="143607">
                <a:tc>
                  <a:txBody>
                    <a:bodyPr/>
                    <a:lstStyle/>
                    <a:p>
                      <a:pPr algn="ctr"/>
                      <a:r>
                        <a:rPr lang="en-US" sz="800" spc="-3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Carbohydrate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Lipids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Protein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099497"/>
                  </a:ext>
                </a:extLst>
              </a:tr>
              <a:tr h="22566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effectLst/>
                        </a:rPr>
                        <a:t>4.0 </a:t>
                      </a:r>
                      <a:r>
                        <a:rPr lang="en-US" sz="800" spc="-50" baseline="0" dirty="0">
                          <a:effectLst/>
                        </a:rPr>
                        <a:t>kcal/g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effectLst/>
                        </a:rPr>
                        <a:t>9 </a:t>
                      </a:r>
                      <a:r>
                        <a:rPr lang="en-US" sz="800" spc="-50" baseline="0" dirty="0">
                          <a:effectLst/>
                        </a:rPr>
                        <a:t>kcal/g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effectLst/>
                        </a:rPr>
                        <a:t>4.0 </a:t>
                      </a:r>
                      <a:r>
                        <a:rPr lang="en-US" sz="800" spc="-50" baseline="0" dirty="0">
                          <a:effectLst/>
                        </a:rPr>
                        <a:t>kcal/g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spc="-30" baseline="0" dirty="0"/>
                        <a:t>Energy content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465583"/>
                  </a:ext>
                </a:extLst>
              </a:tr>
              <a:tr h="22566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0.7 L/g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1.4 L/g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0.8 L/g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spc="-30" baseline="0" dirty="0"/>
                        <a:t>CO</a:t>
                      </a:r>
                      <a:r>
                        <a:rPr lang="en-US" sz="700" spc="-30" baseline="-25000" dirty="0"/>
                        <a:t>2</a:t>
                      </a:r>
                      <a:r>
                        <a:rPr lang="en-US" sz="700" spc="-30" baseline="0" dirty="0"/>
                        <a:t> produced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033579"/>
                  </a:ext>
                </a:extLst>
              </a:tr>
              <a:tr h="22566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effectLst/>
                        </a:rPr>
                        <a:t>0.9 - 1.0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effectLst/>
                        </a:rPr>
                        <a:t>0.7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effectLst/>
                        </a:rPr>
                        <a:t>0.8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spc="-40" baseline="0" dirty="0"/>
                        <a:t>Respiratory quotient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033804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FFA1E620-B051-444A-8BD4-72CC9A3A2948}"/>
              </a:ext>
            </a:extLst>
          </p:cNvPr>
          <p:cNvSpPr/>
          <p:nvPr/>
        </p:nvSpPr>
        <p:spPr>
          <a:xfrm>
            <a:off x="-47899" y="1909614"/>
            <a:ext cx="3734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· Early EN may be poorly tolerated in patients in shock (</a:t>
            </a:r>
            <a:r>
              <a:rPr lang="en-US" sz="800" dirty="0">
                <a:hlinkClick r:id="rId17"/>
              </a:rPr>
              <a:t>NUTRIREA-2</a:t>
            </a:r>
            <a:r>
              <a:rPr lang="en-US" sz="800" dirty="0"/>
              <a:t>); however the only absolute contraindications to </a:t>
            </a:r>
            <a:r>
              <a:rPr lang="en-US" sz="800" dirty="0" err="1"/>
              <a:t>initating</a:t>
            </a:r>
            <a:r>
              <a:rPr lang="en-US" sz="800" dirty="0"/>
              <a:t> enteral nutrition (EN) are bowel obstruction, perforation, mesenteric ischemia, or major GI bleeding.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45CE6B8-00C9-AE45-989A-F299A928BE20}"/>
              </a:ext>
            </a:extLst>
          </p:cNvPr>
          <p:cNvSpPr/>
          <p:nvPr/>
        </p:nvSpPr>
        <p:spPr>
          <a:xfrm>
            <a:off x="-57561" y="2347082"/>
            <a:ext cx="1521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ENTERIC FEED FORMULA: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1CBACD5-83C7-EA47-B092-D13CD10976EB}"/>
                  </a:ext>
                </a:extLst>
              </p:cNvPr>
              <p:cNvSpPr/>
              <p:nvPr/>
            </p:nvSpPr>
            <p:spPr>
              <a:xfrm>
                <a:off x="3465070" y="940879"/>
                <a:ext cx="2431929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𝑩𝑬𝑬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𝒌𝒄𝒂𝒍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𝒅𝒂𝒚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𝒘𝒆𝒊𝒈𝒉𝒕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𝒌𝒈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1CBACD5-83C7-EA47-B092-D13CD1097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70" y="940879"/>
                <a:ext cx="2431929" cy="2308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34C8C32F-E73C-5342-8641-6A2A1BB6759A}"/>
                  </a:ext>
                </a:extLst>
              </p:cNvPr>
              <p:cNvSpPr/>
              <p:nvPr/>
            </p:nvSpPr>
            <p:spPr>
              <a:xfrm>
                <a:off x="6157492" y="940879"/>
                <a:ext cx="308346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𝑬𝑬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𝒌𝒄𝒂𝒍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𝒅𝒂𝒚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𝟏𝟒𝟒𝟎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kumimoji="0" lang="en-US" sz="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0" lang="en-US" sz="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𝟗𝟒</m:t>
                              </m:r>
                              <m:r>
                                <a:rPr kumimoji="0" lang="en-US" sz="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kumimoji="0" lang="en-US" sz="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𝑽𝑶</m:t>
                                  </m:r>
                                </m:e>
                                <m:sub>
                                  <m:r>
                                    <a:rPr kumimoji="0" lang="en-US" sz="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kumimoji="0" lang="en-US" sz="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kumimoji="0" lang="en-US" sz="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0" lang="en-US" sz="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a:rPr kumimoji="0" lang="en-US" sz="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kumimoji="0" lang="en-US" sz="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𝑽𝑪𝑶</m:t>
                                  </m:r>
                                </m:e>
                                <m:sub>
                                  <m:r>
                                    <a:rPr kumimoji="0" lang="en-US" sz="9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34C8C32F-E73C-5342-8641-6A2A1BB67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492" y="940879"/>
                <a:ext cx="3083460" cy="2308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Rectangle 201">
            <a:extLst>
              <a:ext uri="{FF2B5EF4-FFF2-40B4-BE49-F238E27FC236}">
                <a16:creationId xmlns:a16="http://schemas.microsoft.com/office/drawing/2014/main" id="{A1F811BA-6D98-A047-ADF4-6C4BF5C30681}"/>
              </a:ext>
            </a:extLst>
          </p:cNvPr>
          <p:cNvSpPr/>
          <p:nvPr/>
        </p:nvSpPr>
        <p:spPr>
          <a:xfrm>
            <a:off x="3526404" y="254325"/>
            <a:ext cx="18389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CALCULATING CALORIC NEEDS: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82428E1C-BB04-1142-9D10-B9809ED4B76F}"/>
              </a:ext>
            </a:extLst>
          </p:cNvPr>
          <p:cNvSpPr/>
          <p:nvPr/>
        </p:nvSpPr>
        <p:spPr>
          <a:xfrm>
            <a:off x="3539498" y="379255"/>
            <a:ext cx="3825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· Energy expenditure depends on mass, metabolism, &amp; illness.</a:t>
            </a:r>
          </a:p>
          <a:p>
            <a:endParaRPr lang="en-US" sz="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9A96E8-4FA3-2D4D-B499-9F1085A8244D}"/>
              </a:ext>
            </a:extLst>
          </p:cNvPr>
          <p:cNvSpPr/>
          <p:nvPr/>
        </p:nvSpPr>
        <p:spPr>
          <a:xfrm>
            <a:off x="6225587" y="809973"/>
            <a:ext cx="304923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· </a:t>
            </a:r>
            <a:r>
              <a:rPr lang="en-US" sz="800" dirty="0">
                <a:solidFill>
                  <a:prstClr val="black"/>
                </a:solidFill>
              </a:rPr>
              <a:t>Indirect calorimetry </a:t>
            </a:r>
            <a:r>
              <a:rPr lang="en-US" sz="800" b="1" i="1" dirty="0">
                <a:solidFill>
                  <a:prstClr val="black"/>
                </a:solidFill>
              </a:rPr>
              <a:t>measures </a:t>
            </a:r>
            <a:r>
              <a:rPr lang="en-US" sz="800" dirty="0">
                <a:solidFill>
                  <a:prstClr val="black"/>
                </a:solidFill>
              </a:rPr>
              <a:t>VO2 &amp; VCO2 to </a:t>
            </a:r>
            <a:r>
              <a:rPr lang="en-US" sz="800" b="1" i="1" dirty="0">
                <a:solidFill>
                  <a:prstClr val="black"/>
                </a:solidFill>
              </a:rPr>
              <a:t>calculate</a:t>
            </a:r>
            <a:r>
              <a:rPr lang="en-US" sz="800" dirty="0">
                <a:solidFill>
                  <a:prstClr val="black"/>
                </a:solidFill>
              </a:rPr>
              <a:t> EE</a:t>
            </a:r>
          </a:p>
          <a:p>
            <a:endParaRPr lang="en-US" sz="1000" dirty="0">
              <a:solidFill>
                <a:prstClr val="black"/>
              </a:solidFill>
            </a:endParaRPr>
          </a:p>
          <a:p>
            <a:r>
              <a:rPr lang="en-US" sz="800" dirty="0"/>
              <a:t>· Only possible to obtain accurate measurements if FiO2 is &lt; 0.6</a:t>
            </a:r>
          </a:p>
          <a:p>
            <a:r>
              <a:rPr lang="en-US" sz="800" dirty="0"/>
              <a:t>· </a:t>
            </a:r>
            <a:r>
              <a:rPr lang="en-US" sz="800" dirty="0">
                <a:solidFill>
                  <a:prstClr val="black"/>
                </a:solidFill>
              </a:rPr>
              <a:t>Respiratory quotient </a:t>
            </a:r>
            <a:r>
              <a:rPr lang="en-US" sz="800" dirty="0">
                <a:solidFill>
                  <a:prstClr val="black"/>
                </a:solidFill>
                <a:hlinkClick r:id="rId20"/>
              </a:rPr>
              <a:t>can identify problems </a:t>
            </a:r>
            <a:r>
              <a:rPr lang="en-US" sz="800" dirty="0">
                <a:solidFill>
                  <a:prstClr val="black"/>
                </a:solidFill>
              </a:rPr>
              <a:t>or fine-tune feeding:</a:t>
            </a:r>
          </a:p>
          <a:p>
            <a:r>
              <a:rPr lang="en-US" sz="800" dirty="0">
                <a:solidFill>
                  <a:prstClr val="black"/>
                </a:solidFill>
              </a:rPr>
              <a:t>    </a:t>
            </a:r>
            <a:r>
              <a:rPr lang="en-US" sz="800" dirty="0"/>
              <a:t>· </a:t>
            </a:r>
            <a:r>
              <a:rPr lang="en-US" sz="800" dirty="0">
                <a:solidFill>
                  <a:prstClr val="black"/>
                </a:solidFill>
              </a:rPr>
              <a:t>RQ &gt;1 suggests overfeeding </a:t>
            </a:r>
            <a:r>
              <a:rPr lang="en-US" sz="800" dirty="0">
                <a:solidFill>
                  <a:prstClr val="black"/>
                </a:solidFill>
                <a:sym typeface="Wingdings" pitchFamily="2" charset="2"/>
              </a:rPr>
              <a:t> decrease carbs or lipids</a:t>
            </a:r>
          </a:p>
          <a:p>
            <a:r>
              <a:rPr lang="en-US" sz="800" dirty="0"/>
              <a:t>    · </a:t>
            </a:r>
            <a:r>
              <a:rPr lang="en-US" sz="800" dirty="0">
                <a:solidFill>
                  <a:prstClr val="black"/>
                </a:solidFill>
                <a:sym typeface="Wingdings" pitchFamily="2" charset="2"/>
              </a:rPr>
              <a:t>RQ &lt;0.8 suggest underfeeding  increase calories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</a:p>
          <a:p>
            <a:r>
              <a:rPr lang="en-US" sz="800" dirty="0"/>
              <a:t>Indirect calorimetry results in </a:t>
            </a:r>
            <a:r>
              <a:rPr lang="en-US" sz="800" dirty="0">
                <a:hlinkClick r:id="rId21"/>
              </a:rPr>
              <a:t>more calories &amp; protein administered</a:t>
            </a:r>
            <a:r>
              <a:rPr lang="en-US" sz="800" dirty="0"/>
              <a:t>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73F057-2776-3547-BB4A-8300E1C01006}"/>
              </a:ext>
            </a:extLst>
          </p:cNvPr>
          <p:cNvSpPr/>
          <p:nvPr/>
        </p:nvSpPr>
        <p:spPr>
          <a:xfrm>
            <a:off x="3109859" y="1072868"/>
            <a:ext cx="3193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800" dirty="0"/>
              <a:t>For most people use actual weight.  If volume overloaded, use dry weight. If obese (BMI &gt; 30 kg/m2) use 110% of IBW.</a:t>
            </a:r>
          </a:p>
          <a:p>
            <a:pPr lvl="1"/>
            <a:r>
              <a:rPr lang="en-US" sz="800" dirty="0"/>
              <a:t>· Disease can modify caloric needs: </a:t>
            </a:r>
          </a:p>
          <a:p>
            <a:pPr lvl="1"/>
            <a:r>
              <a:rPr lang="en-US" sz="800" dirty="0"/>
              <a:t>   · </a:t>
            </a:r>
            <a:r>
              <a:rPr lang="en-US" sz="800" b="1" i="1" dirty="0"/>
              <a:t>Fever</a:t>
            </a:r>
            <a:r>
              <a:rPr lang="en-US" sz="800" dirty="0"/>
              <a:t> 10% more calories per degree C</a:t>
            </a:r>
          </a:p>
          <a:p>
            <a:pPr lvl="1"/>
            <a:r>
              <a:rPr lang="en-US" sz="800" dirty="0"/>
              <a:t>   · </a:t>
            </a:r>
            <a:r>
              <a:rPr lang="en-US" sz="800" b="1" i="1" dirty="0"/>
              <a:t>Peritonitis</a:t>
            </a:r>
            <a:r>
              <a:rPr lang="en-US" sz="800" dirty="0"/>
              <a:t> 20-50% more, </a:t>
            </a:r>
            <a:r>
              <a:rPr lang="en-US" sz="800" b="1" i="1" dirty="0"/>
              <a:t>Sepsis</a:t>
            </a:r>
            <a:r>
              <a:rPr lang="en-US" sz="800" dirty="0"/>
              <a:t> 40-80% more</a:t>
            </a:r>
          </a:p>
          <a:p>
            <a:pPr lvl="1"/>
            <a:r>
              <a:rPr lang="en-US" sz="800" dirty="0"/>
              <a:t>   · </a:t>
            </a:r>
            <a:r>
              <a:rPr lang="en-US" sz="800" b="1" i="1" dirty="0"/>
              <a:t>Trauma</a:t>
            </a:r>
            <a:r>
              <a:rPr lang="en-US" sz="800" dirty="0"/>
              <a:t>: 20-40% more </a:t>
            </a:r>
            <a:r>
              <a:rPr lang="en-US" sz="800" b="1" dirty="0"/>
              <a:t>Burns</a:t>
            </a:r>
            <a:r>
              <a:rPr lang="en-US" sz="800" dirty="0"/>
              <a:t>: +50-100% depends on BSA</a:t>
            </a:r>
          </a:p>
          <a:p>
            <a:pPr lvl="1"/>
            <a:endParaRPr lang="en-US" sz="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39078D6-3B92-2445-BB8A-270A9D0EE54A}"/>
              </a:ext>
            </a:extLst>
          </p:cNvPr>
          <p:cNvSpPr/>
          <p:nvPr/>
        </p:nvSpPr>
        <p:spPr>
          <a:xfrm>
            <a:off x="-48090" y="2811417"/>
            <a:ext cx="18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· </a:t>
            </a:r>
            <a:r>
              <a:rPr lang="en-US" sz="800" dirty="0">
                <a:solidFill>
                  <a:prstClr val="black"/>
                </a:solidFill>
              </a:rPr>
              <a:t>Despite theoretical basis, there is little clinical evidence for many novel disease specific formula (ARDS, COPD, liver). </a:t>
            </a: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/>
              <a:t>· </a:t>
            </a:r>
            <a:r>
              <a:rPr lang="en-US" sz="800" dirty="0">
                <a:solidFill>
                  <a:prstClr val="black"/>
                </a:solidFill>
              </a:rPr>
              <a:t>There is also limited evidence for additives like </a:t>
            </a:r>
            <a:r>
              <a:rPr lang="en-US" sz="800" dirty="0">
                <a:solidFill>
                  <a:prstClr val="black"/>
                </a:solidFill>
                <a:hlinkClick r:id="rId22"/>
              </a:rPr>
              <a:t>glutamine</a:t>
            </a:r>
            <a:r>
              <a:rPr lang="en-US" sz="800" dirty="0">
                <a:solidFill>
                  <a:prstClr val="black"/>
                </a:solidFill>
              </a:rPr>
              <a:t>, </a:t>
            </a:r>
            <a:r>
              <a:rPr lang="en-US" sz="800" dirty="0" err="1">
                <a:solidFill>
                  <a:prstClr val="black"/>
                </a:solidFill>
              </a:rPr>
              <a:t>etc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895812A-1C7C-E749-8F4B-D48095A62958}"/>
              </a:ext>
            </a:extLst>
          </p:cNvPr>
          <p:cNvSpPr/>
          <p:nvPr/>
        </p:nvSpPr>
        <p:spPr>
          <a:xfrm>
            <a:off x="3550045" y="479500"/>
            <a:ext cx="54644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· It is not necessary to meet full caloric needs; many benefits of early feeding are realized with any EN. Paradoxically, achieving 100% of caloric needs in the 1</a:t>
            </a:r>
            <a:r>
              <a:rPr lang="en-US" sz="800" baseline="30000" dirty="0"/>
              <a:t>st</a:t>
            </a:r>
            <a:r>
              <a:rPr lang="en-US" sz="800" dirty="0"/>
              <a:t> week </a:t>
            </a:r>
            <a:r>
              <a:rPr lang="en-US" sz="800" dirty="0">
                <a:hlinkClick r:id="rId23"/>
              </a:rPr>
              <a:t>may be harmful</a:t>
            </a:r>
            <a:r>
              <a:rPr lang="en-US" sz="800" dirty="0"/>
              <a:t>. Thus, while early feeding is preferable </a:t>
            </a:r>
            <a:r>
              <a:rPr lang="en-US" sz="800" i="1" dirty="0"/>
              <a:t>the goal need not be full calories</a:t>
            </a:r>
            <a:r>
              <a:rPr lang="en-US" sz="800" dirty="0"/>
              <a:t>.</a:t>
            </a:r>
          </a:p>
          <a:p>
            <a:endParaRPr lang="en-US" sz="600" dirty="0"/>
          </a:p>
          <a:p>
            <a:r>
              <a:rPr lang="en-US" sz="800" dirty="0"/>
              <a:t>· Simple formula to </a:t>
            </a:r>
            <a:r>
              <a:rPr lang="en-US" sz="800" b="1" i="1" dirty="0"/>
              <a:t>estimate</a:t>
            </a:r>
            <a:r>
              <a:rPr lang="en-US" sz="800" dirty="0"/>
              <a:t> basal energy expenditure (BEE)</a:t>
            </a:r>
          </a:p>
          <a:p>
            <a:endParaRPr lang="en-US" sz="800" dirty="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34F6966-143F-A340-8A55-4D1E993A59EA}"/>
              </a:ext>
            </a:extLst>
          </p:cNvPr>
          <p:cNvSpPr/>
          <p:nvPr/>
        </p:nvSpPr>
        <p:spPr>
          <a:xfrm>
            <a:off x="4301595" y="2480336"/>
            <a:ext cx="4832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· </a:t>
            </a:r>
            <a:r>
              <a:rPr lang="en-US" sz="800" b="1" dirty="0"/>
              <a:t>Residuals</a:t>
            </a:r>
            <a:r>
              <a:rPr lang="en-US" sz="800" dirty="0"/>
              <a:t> are contents that remain in the stomach, after tube feeding is paused.</a:t>
            </a:r>
          </a:p>
          <a:p>
            <a:r>
              <a:rPr lang="en-US" sz="800" i="1" dirty="0"/>
              <a:t>· At least </a:t>
            </a:r>
            <a:r>
              <a:rPr lang="en-US" sz="800" dirty="0"/>
              <a:t>500ml of residuals can be safely tolerated without intervention (</a:t>
            </a:r>
            <a:r>
              <a:rPr lang="en-US" sz="800" dirty="0">
                <a:hlinkClick r:id="rId24"/>
              </a:rPr>
              <a:t>REGAIN 2010</a:t>
            </a:r>
            <a:r>
              <a:rPr lang="en-US" sz="800" dirty="0"/>
              <a:t>)</a:t>
            </a:r>
          </a:p>
          <a:p>
            <a:r>
              <a:rPr lang="en-US" sz="800" dirty="0"/>
              <a:t>· If TF are poorly tolerated (residuals &gt;500, vomiting, gastric distension), consider the following:</a:t>
            </a:r>
          </a:p>
          <a:p>
            <a:r>
              <a:rPr lang="en-US" sz="800" dirty="0"/>
              <a:t>     · Maintain head up &gt;30 degrees (good practice to prevent VAP)</a:t>
            </a:r>
          </a:p>
          <a:p>
            <a:r>
              <a:rPr lang="en-US" sz="800" dirty="0"/>
              <a:t>     · Administer pro-kinetic agents (erythromycin is superior to </a:t>
            </a:r>
            <a:r>
              <a:rPr lang="en-US" sz="800" dirty="0" err="1"/>
              <a:t>metaclopramide</a:t>
            </a:r>
            <a:r>
              <a:rPr lang="en-US" sz="800" dirty="0"/>
              <a:t>)</a:t>
            </a:r>
          </a:p>
          <a:p>
            <a:r>
              <a:rPr lang="en-US" sz="800" dirty="0"/>
              <a:t>     · Consider advancing FT post-pyloric or into jejunum (especially if vomiting)</a:t>
            </a:r>
          </a:p>
          <a:p>
            <a:r>
              <a:rPr lang="en-US" sz="800" dirty="0"/>
              <a:t>· Increasingly, there is evidence for NOT checking residuals at all (less RN work, no improvement in  outcomes)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A4DA347-5FE3-8F4C-B39C-21592C7D1107}"/>
              </a:ext>
            </a:extLst>
          </p:cNvPr>
          <p:cNvSpPr/>
          <p:nvPr/>
        </p:nvSpPr>
        <p:spPr>
          <a:xfrm>
            <a:off x="-34207" y="2472863"/>
            <a:ext cx="4202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· </a:t>
            </a:r>
            <a:r>
              <a:rPr lang="en-US" sz="800" dirty="0">
                <a:solidFill>
                  <a:prstClr val="black"/>
                </a:solidFill>
                <a:hlinkClick r:id="rId25"/>
              </a:rPr>
              <a:t>Formulas</a:t>
            </a:r>
            <a:r>
              <a:rPr lang="en-US" sz="800" dirty="0">
                <a:solidFill>
                  <a:prstClr val="black"/>
                </a:solidFill>
              </a:rPr>
              <a:t> contain a mixtures of </a:t>
            </a:r>
            <a:r>
              <a:rPr lang="en-US" sz="800" b="1" dirty="0">
                <a:solidFill>
                  <a:prstClr val="black"/>
                </a:solidFill>
              </a:rPr>
              <a:t>macronutrients</a:t>
            </a:r>
            <a:r>
              <a:rPr lang="en-US" sz="800" dirty="0">
                <a:solidFill>
                  <a:prstClr val="black"/>
                </a:solidFill>
              </a:rPr>
              <a:t> (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</a:rPr>
              <a:t>carbohydrates</a:t>
            </a:r>
            <a:r>
              <a:rPr lang="en-US" sz="800" dirty="0">
                <a:solidFill>
                  <a:prstClr val="black"/>
                </a:solidFill>
              </a:rPr>
              <a:t>, 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</a:rPr>
              <a:t>lipids</a:t>
            </a:r>
            <a:r>
              <a:rPr lang="en-US" sz="800" dirty="0">
                <a:solidFill>
                  <a:prstClr val="black"/>
                </a:solidFill>
              </a:rPr>
              <a:t>, &amp; </a:t>
            </a:r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protein)</a:t>
            </a:r>
            <a:r>
              <a:rPr lang="en-US" sz="800" b="1" dirty="0">
                <a:solidFill>
                  <a:prstClr val="black"/>
                </a:solidFill>
              </a:rPr>
              <a:t> </a:t>
            </a:r>
            <a:r>
              <a:rPr lang="en-US" sz="800" dirty="0">
                <a:solidFill>
                  <a:prstClr val="black"/>
                </a:solidFill>
              </a:rPr>
              <a:t>as well as </a:t>
            </a:r>
            <a:r>
              <a:rPr lang="en-US" sz="800" b="1" dirty="0">
                <a:solidFill>
                  <a:prstClr val="black"/>
                </a:solidFill>
              </a:rPr>
              <a:t>micronutrients</a:t>
            </a:r>
            <a:r>
              <a:rPr lang="en-US" sz="800" dirty="0">
                <a:solidFill>
                  <a:prstClr val="black"/>
                </a:solidFill>
              </a:rPr>
              <a:t> (electrolytes, vitamins, &amp; trace elements).  Select based upon clinical context.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37EE70D7-688E-4F4A-98CC-CF3E0489B6E6}"/>
              </a:ext>
            </a:extLst>
          </p:cNvPr>
          <p:cNvSpPr/>
          <p:nvPr/>
        </p:nvSpPr>
        <p:spPr>
          <a:xfrm>
            <a:off x="4301595" y="2350966"/>
            <a:ext cx="8210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RESIDUALS:</a:t>
            </a:r>
          </a:p>
        </p:txBody>
      </p: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9F6E3B6C-0F54-EE49-AD99-A21CB3CC7F9C}"/>
              </a:ext>
            </a:extLst>
          </p:cNvPr>
          <p:cNvCxnSpPr>
            <a:cxnSpLocks/>
          </p:cNvCxnSpPr>
          <p:nvPr/>
        </p:nvCxnSpPr>
        <p:spPr>
          <a:xfrm>
            <a:off x="7676128" y="6446539"/>
            <a:ext cx="129434" cy="1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12BC7E7C-7169-AF4A-ABFF-D19BF3D89731}"/>
              </a:ext>
            </a:extLst>
          </p:cNvPr>
          <p:cNvCxnSpPr>
            <a:cxnSpLocks/>
          </p:cNvCxnSpPr>
          <p:nvPr/>
        </p:nvCxnSpPr>
        <p:spPr>
          <a:xfrm flipH="1">
            <a:off x="7925927" y="6448640"/>
            <a:ext cx="129434" cy="1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E5F7E3FF-8669-BD42-A44F-9DB32E49F2BA}"/>
              </a:ext>
            </a:extLst>
          </p:cNvPr>
          <p:cNvSpPr/>
          <p:nvPr/>
        </p:nvSpPr>
        <p:spPr>
          <a:xfrm>
            <a:off x="3561255" y="183756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· Higher protein may be beneficial in select population(</a:t>
            </a:r>
            <a:r>
              <a:rPr lang="en-US" sz="800" dirty="0">
                <a:hlinkClick r:id="rId26"/>
              </a:rPr>
              <a:t>TARGET 2018</a:t>
            </a:r>
            <a:r>
              <a:rPr lang="en-US" sz="800" dirty="0"/>
              <a:t>) </a:t>
            </a:r>
          </a:p>
          <a:p>
            <a:r>
              <a:rPr lang="en-US" sz="800" dirty="0"/>
              <a:t>· Most critically ill patients require 1.2-1.5 g/kg/day of protein</a:t>
            </a:r>
          </a:p>
          <a:p>
            <a:r>
              <a:rPr lang="en-US" sz="800" dirty="0"/>
              <a:t>· Patient with burns may require high protein 2 g/kg/day (add supplements if needed)</a:t>
            </a:r>
          </a:p>
          <a:p>
            <a:r>
              <a:rPr lang="en-US" sz="800" dirty="0"/>
              <a:t>· Consider branched chain amino acids (BCAA) in patients with </a:t>
            </a:r>
            <a:r>
              <a:rPr lang="en-US" sz="800" dirty="0">
                <a:hlinkClick r:id="rId27"/>
              </a:rPr>
              <a:t>hepatic encephalopathy</a:t>
            </a:r>
            <a:endParaRPr lang="en-US" sz="800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3B0578C-6874-914D-AD96-731DE6DA37B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97813" y="1958475"/>
            <a:ext cx="299258" cy="299258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AE864B2-7354-5740-A435-DF7119CB3AC8}"/>
              </a:ext>
            </a:extLst>
          </p:cNvPr>
          <p:cNvCxnSpPr/>
          <p:nvPr/>
        </p:nvCxnSpPr>
        <p:spPr>
          <a:xfrm>
            <a:off x="6225587" y="815348"/>
            <a:ext cx="0" cy="952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0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1202</Words>
  <Application>Microsoft Macintosh PowerPoint</Application>
  <PresentationFormat>Letter Paper (8.5x11 in)</PresentationFormat>
  <Paragraphs>148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1979 Dot Matrix</vt:lpstr>
      <vt:lpstr>Arial</vt:lpstr>
      <vt:lpstr>Calibri</vt:lpstr>
      <vt:lpstr>Calibri Light</vt:lpstr>
      <vt:lpstr>Cambria Math</vt:lpstr>
      <vt:lpstr>Corbel</vt:lpstr>
      <vt:lpstr>DIN Condensed</vt:lpstr>
      <vt:lpstr>Futura Condensed Medium</vt:lpstr>
      <vt:lpstr>SF Digital Readout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</cp:revision>
  <dcterms:created xsi:type="dcterms:W3CDTF">2022-02-08T18:09:24Z</dcterms:created>
  <dcterms:modified xsi:type="dcterms:W3CDTF">2022-02-08T18:12:01Z</dcterms:modified>
</cp:coreProperties>
</file>