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>
        <p:scale>
          <a:sx n="100" d="100"/>
          <a:sy n="100" d="100"/>
        </p:scale>
        <p:origin x="3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6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A98A-025B-2F41-BC2A-AE4AE689D43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nalsthoracicsurgery.org/article/S0003-4975(10)62480-0/pdf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ncbi.nlm.nih.gov/pmc/articles/PMC5465141/" TargetMode="External"/><Relationship Id="rId2" Type="http://schemas.openxmlformats.org/officeDocument/2006/relationships/hyperlink" Target="https://twitter.com/interconsult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3134902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onepagericu.com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www.ncbi.nlm.nih.gov/pmc/articles/PMC1766017/pdf/v058p0ii5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>
            <a:extLst>
              <a:ext uri="{FF2B5EF4-FFF2-40B4-BE49-F238E27FC236}">
                <a16:creationId xmlns:a16="http://schemas.microsoft.com/office/drawing/2014/main" id="{B722B83E-DC1D-2644-916E-8D176AF5745B}"/>
              </a:ext>
            </a:extLst>
          </p:cNvPr>
          <p:cNvSpPr/>
          <p:nvPr/>
        </p:nvSpPr>
        <p:spPr>
          <a:xfrm>
            <a:off x="2921461" y="4266421"/>
            <a:ext cx="435154" cy="5929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F7116E9E-E6C7-154A-B11E-FED65D173DB7}"/>
              </a:ext>
            </a:extLst>
          </p:cNvPr>
          <p:cNvSpPr/>
          <p:nvPr/>
        </p:nvSpPr>
        <p:spPr>
          <a:xfrm>
            <a:off x="5558742" y="1993817"/>
            <a:ext cx="359568" cy="267186"/>
          </a:xfrm>
          <a:custGeom>
            <a:avLst/>
            <a:gdLst>
              <a:gd name="connsiteX0" fmla="*/ 11402 w 359568"/>
              <a:gd name="connsiteY0" fmla="*/ 10812 h 267186"/>
              <a:gd name="connsiteX1" fmla="*/ 273492 w 359568"/>
              <a:gd name="connsiteY1" fmla="*/ 4988 h 267186"/>
              <a:gd name="connsiteX2" fmla="*/ 349206 w 359568"/>
              <a:gd name="connsiteY2" fmla="*/ 69054 h 267186"/>
              <a:gd name="connsiteX3" fmla="*/ 355030 w 359568"/>
              <a:gd name="connsiteY3" fmla="*/ 208835 h 267186"/>
              <a:gd name="connsiteX4" fmla="*/ 355030 w 359568"/>
              <a:gd name="connsiteY4" fmla="*/ 267077 h 267186"/>
              <a:gd name="connsiteX5" fmla="*/ 296788 w 359568"/>
              <a:gd name="connsiteY5" fmla="*/ 220483 h 267186"/>
              <a:gd name="connsiteX6" fmla="*/ 162832 w 359568"/>
              <a:gd name="connsiteY6" fmla="*/ 121472 h 267186"/>
              <a:gd name="connsiteX7" fmla="*/ 57996 w 359568"/>
              <a:gd name="connsiteY7" fmla="*/ 63230 h 267186"/>
              <a:gd name="connsiteX8" fmla="*/ 11402 w 359568"/>
              <a:gd name="connsiteY8" fmla="*/ 10812 h 26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568" h="267186">
                <a:moveTo>
                  <a:pt x="11402" y="10812"/>
                </a:moveTo>
                <a:cubicBezTo>
                  <a:pt x="47318" y="1105"/>
                  <a:pt x="217191" y="-4719"/>
                  <a:pt x="273492" y="4988"/>
                </a:cubicBezTo>
                <a:cubicBezTo>
                  <a:pt x="329793" y="14695"/>
                  <a:pt x="335616" y="35080"/>
                  <a:pt x="349206" y="69054"/>
                </a:cubicBezTo>
                <a:cubicBezTo>
                  <a:pt x="362796" y="103028"/>
                  <a:pt x="354059" y="175831"/>
                  <a:pt x="355030" y="208835"/>
                </a:cubicBezTo>
                <a:cubicBezTo>
                  <a:pt x="356001" y="241839"/>
                  <a:pt x="364737" y="265136"/>
                  <a:pt x="355030" y="267077"/>
                </a:cubicBezTo>
                <a:cubicBezTo>
                  <a:pt x="345323" y="269018"/>
                  <a:pt x="328821" y="244750"/>
                  <a:pt x="296788" y="220483"/>
                </a:cubicBezTo>
                <a:cubicBezTo>
                  <a:pt x="264755" y="196216"/>
                  <a:pt x="202631" y="147681"/>
                  <a:pt x="162832" y="121472"/>
                </a:cubicBezTo>
                <a:cubicBezTo>
                  <a:pt x="123033" y="95263"/>
                  <a:pt x="82264" y="79732"/>
                  <a:pt x="57996" y="63230"/>
                </a:cubicBezTo>
                <a:cubicBezTo>
                  <a:pt x="33729" y="46728"/>
                  <a:pt x="-24514" y="20519"/>
                  <a:pt x="11402" y="108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087515" y="20388"/>
            <a:ext cx="43472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por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MD, </a:t>
            </a:r>
            <a:r>
              <a:rPr lang="en-US" sz="1100" dirty="0" err="1">
                <a:latin typeface="+mj-lt"/>
              </a:rPr>
              <a:t>traducido</a:t>
            </a:r>
            <a:r>
              <a:rPr lang="en-US" sz="1100" dirty="0">
                <a:latin typeface="+mj-lt"/>
              </a:rPr>
              <a:t> al </a:t>
            </a:r>
            <a:r>
              <a:rPr lang="en-US" sz="1100" dirty="0" err="1">
                <a:latin typeface="+mj-lt"/>
              </a:rPr>
              <a:t>español</a:t>
            </a:r>
            <a:r>
              <a:rPr lang="en-US" sz="1100" dirty="0">
                <a:latin typeface="+mj-lt"/>
              </a:rPr>
              <a:t> por </a:t>
            </a:r>
            <a:r>
              <a:rPr lang="en-US" sz="1100" b="1" dirty="0">
                <a:latin typeface="+mj-lt"/>
              </a:rPr>
              <a:t>Martín Hunter</a:t>
            </a:r>
            <a:r>
              <a:rPr lang="en-US" sz="1100" dirty="0">
                <a:latin typeface="+mj-lt"/>
              </a:rPr>
              <a:t> </a:t>
            </a:r>
            <a:r>
              <a:rPr lang="en-US" sz="1100" b="1" dirty="0">
                <a:latin typeface="+mj-lt"/>
                <a:hlinkClick r:id="rId2"/>
              </a:rPr>
              <a:t>@interconsulta</a:t>
            </a:r>
            <a:r>
              <a:rPr lang="en-US" sz="900" dirty="0">
                <a:latin typeface="+mj-lt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2182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tubos</a:t>
            </a:r>
            <a:r>
              <a:rPr lang="en-US" sz="2400" b="1" cap="small" dirty="0">
                <a:latin typeface="Corbel" panose="020B0503020204020204" pitchFamily="34" charset="0"/>
              </a:rPr>
              <a:t> de </a:t>
            </a:r>
            <a:r>
              <a:rPr lang="en-US" sz="2400" b="1" cap="small" dirty="0" err="1">
                <a:latin typeface="Corbel" panose="020B0503020204020204" pitchFamily="34" charset="0"/>
              </a:rPr>
              <a:t>tórax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57242" y="37252"/>
            <a:ext cx="96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149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-36795" y="270394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err="1"/>
              <a:t>Evaluación</a:t>
            </a:r>
            <a:r>
              <a:rPr lang="en-US" sz="1100" b="1" i="1" dirty="0"/>
              <a:t> </a:t>
            </a:r>
            <a:r>
              <a:rPr lang="en-US" sz="1100" b="1" i="1" dirty="0" err="1"/>
              <a:t>escalonada</a:t>
            </a:r>
            <a:r>
              <a:rPr lang="en-US" sz="1100" b="1" i="1" dirty="0"/>
              <a:t> de los </a:t>
            </a:r>
            <a:r>
              <a:rPr lang="en-US" sz="1100" b="1" i="1" dirty="0" err="1"/>
              <a:t>tubos</a:t>
            </a:r>
            <a:r>
              <a:rPr lang="en-US" sz="1100" b="1" i="1" dirty="0"/>
              <a:t> de </a:t>
            </a:r>
            <a:r>
              <a:rPr lang="en-US" sz="1100" b="1" i="1" dirty="0" err="1"/>
              <a:t>tórax</a:t>
            </a:r>
            <a:endParaRPr lang="en-US" sz="1100" b="1" i="1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5A5548-EF0D-DD49-9AE9-ACBB22B048F8}"/>
              </a:ext>
            </a:extLst>
          </p:cNvPr>
          <p:cNvSpPr/>
          <p:nvPr/>
        </p:nvSpPr>
        <p:spPr>
          <a:xfrm>
            <a:off x="83666" y="1663410"/>
            <a:ext cx="2613747" cy="10475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CF9E-F1EB-2548-A16E-830259BFA61C}"/>
              </a:ext>
            </a:extLst>
          </p:cNvPr>
          <p:cNvSpPr/>
          <p:nvPr/>
        </p:nvSpPr>
        <p:spPr>
          <a:xfrm>
            <a:off x="99793" y="1615943"/>
            <a:ext cx="1279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DÉBITO DEL TUBO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7D61B9B-A001-CC41-B2F1-10B31FF2E443}"/>
              </a:ext>
            </a:extLst>
          </p:cNvPr>
          <p:cNvSpPr/>
          <p:nvPr/>
        </p:nvSpPr>
        <p:spPr>
          <a:xfrm>
            <a:off x="4104318" y="306647"/>
            <a:ext cx="712807" cy="1948542"/>
          </a:xfrm>
          <a:custGeom>
            <a:avLst/>
            <a:gdLst>
              <a:gd name="connsiteX0" fmla="*/ 707571 w 712807"/>
              <a:gd name="connsiteY0" fmla="*/ 0 h 1948542"/>
              <a:gd name="connsiteX1" fmla="*/ 707571 w 712807"/>
              <a:gd name="connsiteY1" fmla="*/ 239485 h 1948542"/>
              <a:gd name="connsiteX2" fmla="*/ 653143 w 712807"/>
              <a:gd name="connsiteY2" fmla="*/ 370114 h 1948542"/>
              <a:gd name="connsiteX3" fmla="*/ 315686 w 712807"/>
              <a:gd name="connsiteY3" fmla="*/ 489857 h 1948542"/>
              <a:gd name="connsiteX4" fmla="*/ 76200 w 712807"/>
              <a:gd name="connsiteY4" fmla="*/ 718457 h 1948542"/>
              <a:gd name="connsiteX5" fmla="*/ 21771 w 712807"/>
              <a:gd name="connsiteY5" fmla="*/ 1436914 h 1948542"/>
              <a:gd name="connsiteX6" fmla="*/ 0 w 712807"/>
              <a:gd name="connsiteY6" fmla="*/ 1948542 h 194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807" h="1948542">
                <a:moveTo>
                  <a:pt x="707571" y="0"/>
                </a:moveTo>
                <a:cubicBezTo>
                  <a:pt x="712106" y="88899"/>
                  <a:pt x="716642" y="177799"/>
                  <a:pt x="707571" y="239485"/>
                </a:cubicBezTo>
                <a:cubicBezTo>
                  <a:pt x="698500" y="301171"/>
                  <a:pt x="718457" y="328385"/>
                  <a:pt x="653143" y="370114"/>
                </a:cubicBezTo>
                <a:cubicBezTo>
                  <a:pt x="587829" y="411843"/>
                  <a:pt x="411843" y="431800"/>
                  <a:pt x="315686" y="489857"/>
                </a:cubicBezTo>
                <a:cubicBezTo>
                  <a:pt x="219529" y="547914"/>
                  <a:pt x="125186" y="560614"/>
                  <a:pt x="76200" y="718457"/>
                </a:cubicBezTo>
                <a:cubicBezTo>
                  <a:pt x="27214" y="876300"/>
                  <a:pt x="34471" y="1231900"/>
                  <a:pt x="21771" y="1436914"/>
                </a:cubicBezTo>
                <a:cubicBezTo>
                  <a:pt x="9071" y="1641928"/>
                  <a:pt x="4535" y="1795235"/>
                  <a:pt x="0" y="1948542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5E7C4A8-2698-5243-A0F4-2178090A431C}"/>
              </a:ext>
            </a:extLst>
          </p:cNvPr>
          <p:cNvSpPr/>
          <p:nvPr/>
        </p:nvSpPr>
        <p:spPr>
          <a:xfrm flipH="1">
            <a:off x="5199892" y="309689"/>
            <a:ext cx="712807" cy="1948542"/>
          </a:xfrm>
          <a:custGeom>
            <a:avLst/>
            <a:gdLst>
              <a:gd name="connsiteX0" fmla="*/ 707571 w 712807"/>
              <a:gd name="connsiteY0" fmla="*/ 0 h 1948542"/>
              <a:gd name="connsiteX1" fmla="*/ 707571 w 712807"/>
              <a:gd name="connsiteY1" fmla="*/ 239485 h 1948542"/>
              <a:gd name="connsiteX2" fmla="*/ 653143 w 712807"/>
              <a:gd name="connsiteY2" fmla="*/ 370114 h 1948542"/>
              <a:gd name="connsiteX3" fmla="*/ 315686 w 712807"/>
              <a:gd name="connsiteY3" fmla="*/ 489857 h 1948542"/>
              <a:gd name="connsiteX4" fmla="*/ 76200 w 712807"/>
              <a:gd name="connsiteY4" fmla="*/ 718457 h 1948542"/>
              <a:gd name="connsiteX5" fmla="*/ 21771 w 712807"/>
              <a:gd name="connsiteY5" fmla="*/ 1436914 h 1948542"/>
              <a:gd name="connsiteX6" fmla="*/ 0 w 712807"/>
              <a:gd name="connsiteY6" fmla="*/ 1948542 h 194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807" h="1948542">
                <a:moveTo>
                  <a:pt x="707571" y="0"/>
                </a:moveTo>
                <a:cubicBezTo>
                  <a:pt x="712106" y="88899"/>
                  <a:pt x="716642" y="177799"/>
                  <a:pt x="707571" y="239485"/>
                </a:cubicBezTo>
                <a:cubicBezTo>
                  <a:pt x="698500" y="301171"/>
                  <a:pt x="718457" y="328385"/>
                  <a:pt x="653143" y="370114"/>
                </a:cubicBezTo>
                <a:cubicBezTo>
                  <a:pt x="587829" y="411843"/>
                  <a:pt x="411843" y="431800"/>
                  <a:pt x="315686" y="489857"/>
                </a:cubicBezTo>
                <a:cubicBezTo>
                  <a:pt x="219529" y="547914"/>
                  <a:pt x="125186" y="560614"/>
                  <a:pt x="76200" y="718457"/>
                </a:cubicBezTo>
                <a:cubicBezTo>
                  <a:pt x="27214" y="876300"/>
                  <a:pt x="34471" y="1231900"/>
                  <a:pt x="21771" y="1436914"/>
                </a:cubicBezTo>
                <a:cubicBezTo>
                  <a:pt x="9071" y="1641928"/>
                  <a:pt x="4535" y="1795235"/>
                  <a:pt x="0" y="1948542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482F4227-0A7A-884D-B7F0-56F55118F76A}"/>
              </a:ext>
            </a:extLst>
          </p:cNvPr>
          <p:cNvSpPr/>
          <p:nvPr/>
        </p:nvSpPr>
        <p:spPr>
          <a:xfrm rot="19077769">
            <a:off x="3513909" y="1967209"/>
            <a:ext cx="2773119" cy="2497190"/>
          </a:xfrm>
          <a:prstGeom prst="arc">
            <a:avLst>
              <a:gd name="adj1" fmla="val 16276457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A887E5A-3666-A742-B6CC-6B95C5B6356D}"/>
              </a:ext>
            </a:extLst>
          </p:cNvPr>
          <p:cNvSpPr/>
          <p:nvPr/>
        </p:nvSpPr>
        <p:spPr>
          <a:xfrm>
            <a:off x="4148562" y="879335"/>
            <a:ext cx="639205" cy="1314719"/>
          </a:xfrm>
          <a:custGeom>
            <a:avLst/>
            <a:gdLst>
              <a:gd name="connsiteX0" fmla="*/ 630668 w 639205"/>
              <a:gd name="connsiteY0" fmla="*/ 175495 h 1314719"/>
              <a:gd name="connsiteX1" fmla="*/ 402068 w 639205"/>
              <a:gd name="connsiteY1" fmla="*/ 1323 h 1314719"/>
              <a:gd name="connsiteX2" fmla="*/ 140811 w 639205"/>
              <a:gd name="connsiteY2" fmla="*/ 110180 h 1314719"/>
              <a:gd name="connsiteX3" fmla="*/ 64611 w 639205"/>
              <a:gd name="connsiteY3" fmla="*/ 371438 h 1314719"/>
              <a:gd name="connsiteX4" fmla="*/ 21068 w 639205"/>
              <a:gd name="connsiteY4" fmla="*/ 1231409 h 1314719"/>
              <a:gd name="connsiteX5" fmla="*/ 21068 w 639205"/>
              <a:gd name="connsiteY5" fmla="*/ 1264066 h 1314719"/>
              <a:gd name="connsiteX6" fmla="*/ 282326 w 639205"/>
              <a:gd name="connsiteY6" fmla="*/ 1079009 h 1314719"/>
              <a:gd name="connsiteX7" fmla="*/ 532697 w 639205"/>
              <a:gd name="connsiteY7" fmla="*/ 981038 h 1314719"/>
              <a:gd name="connsiteX8" fmla="*/ 587126 w 639205"/>
              <a:gd name="connsiteY8" fmla="*/ 850409 h 1314719"/>
              <a:gd name="connsiteX9" fmla="*/ 630668 w 639205"/>
              <a:gd name="connsiteY9" fmla="*/ 175495 h 131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205" h="1314719">
                <a:moveTo>
                  <a:pt x="630668" y="175495"/>
                </a:moveTo>
                <a:cubicBezTo>
                  <a:pt x="599825" y="33981"/>
                  <a:pt x="483711" y="12209"/>
                  <a:pt x="402068" y="1323"/>
                </a:cubicBezTo>
                <a:cubicBezTo>
                  <a:pt x="320425" y="-9563"/>
                  <a:pt x="197054" y="48494"/>
                  <a:pt x="140811" y="110180"/>
                </a:cubicBezTo>
                <a:cubicBezTo>
                  <a:pt x="84568" y="171866"/>
                  <a:pt x="84568" y="184566"/>
                  <a:pt x="64611" y="371438"/>
                </a:cubicBezTo>
                <a:cubicBezTo>
                  <a:pt x="44654" y="558310"/>
                  <a:pt x="28325" y="1082638"/>
                  <a:pt x="21068" y="1231409"/>
                </a:cubicBezTo>
                <a:cubicBezTo>
                  <a:pt x="13811" y="1380180"/>
                  <a:pt x="-22475" y="1289466"/>
                  <a:pt x="21068" y="1264066"/>
                </a:cubicBezTo>
                <a:cubicBezTo>
                  <a:pt x="64611" y="1238666"/>
                  <a:pt x="197055" y="1126180"/>
                  <a:pt x="282326" y="1079009"/>
                </a:cubicBezTo>
                <a:cubicBezTo>
                  <a:pt x="367597" y="1031838"/>
                  <a:pt x="481897" y="1019138"/>
                  <a:pt x="532697" y="981038"/>
                </a:cubicBezTo>
                <a:cubicBezTo>
                  <a:pt x="583497" y="942938"/>
                  <a:pt x="574426" y="981038"/>
                  <a:pt x="587126" y="850409"/>
                </a:cubicBezTo>
                <a:cubicBezTo>
                  <a:pt x="599826" y="719780"/>
                  <a:pt x="661511" y="317009"/>
                  <a:pt x="630668" y="17549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8800EAD-9E52-614F-87F7-1F96EDD3CE96}"/>
              </a:ext>
            </a:extLst>
          </p:cNvPr>
          <p:cNvSpPr/>
          <p:nvPr/>
        </p:nvSpPr>
        <p:spPr>
          <a:xfrm>
            <a:off x="5199893" y="881933"/>
            <a:ext cx="330037" cy="808183"/>
          </a:xfrm>
          <a:custGeom>
            <a:avLst/>
            <a:gdLst>
              <a:gd name="connsiteX0" fmla="*/ 8522 w 431855"/>
              <a:gd name="connsiteY0" fmla="*/ 139498 h 630590"/>
              <a:gd name="connsiteX1" fmla="*/ 117379 w 431855"/>
              <a:gd name="connsiteY1" fmla="*/ 8869 h 630590"/>
              <a:gd name="connsiteX2" fmla="*/ 291550 w 431855"/>
              <a:gd name="connsiteY2" fmla="*/ 30640 h 630590"/>
              <a:gd name="connsiteX3" fmla="*/ 422179 w 431855"/>
              <a:gd name="connsiteY3" fmla="*/ 183040 h 630590"/>
              <a:gd name="connsiteX4" fmla="*/ 422179 w 431855"/>
              <a:gd name="connsiteY4" fmla="*/ 455183 h 630590"/>
              <a:gd name="connsiteX5" fmla="*/ 422179 w 431855"/>
              <a:gd name="connsiteY5" fmla="*/ 629355 h 630590"/>
              <a:gd name="connsiteX6" fmla="*/ 345979 w 431855"/>
              <a:gd name="connsiteY6" fmla="*/ 531383 h 630590"/>
              <a:gd name="connsiteX7" fmla="*/ 128265 w 431855"/>
              <a:gd name="connsiteY7" fmla="*/ 498726 h 630590"/>
              <a:gd name="connsiteX8" fmla="*/ 19408 w 431855"/>
              <a:gd name="connsiteY8" fmla="*/ 378983 h 630590"/>
              <a:gd name="connsiteX9" fmla="*/ 8522 w 431855"/>
              <a:gd name="connsiteY9" fmla="*/ 139498 h 6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855" h="630590">
                <a:moveTo>
                  <a:pt x="8522" y="139498"/>
                </a:moveTo>
                <a:cubicBezTo>
                  <a:pt x="24851" y="77812"/>
                  <a:pt x="70208" y="27012"/>
                  <a:pt x="117379" y="8869"/>
                </a:cubicBezTo>
                <a:cubicBezTo>
                  <a:pt x="164550" y="-9274"/>
                  <a:pt x="240750" y="1612"/>
                  <a:pt x="291550" y="30640"/>
                </a:cubicBezTo>
                <a:cubicBezTo>
                  <a:pt x="342350" y="59668"/>
                  <a:pt x="400408" y="112283"/>
                  <a:pt x="422179" y="183040"/>
                </a:cubicBezTo>
                <a:cubicBezTo>
                  <a:pt x="443950" y="253797"/>
                  <a:pt x="422179" y="455183"/>
                  <a:pt x="422179" y="455183"/>
                </a:cubicBezTo>
                <a:cubicBezTo>
                  <a:pt x="422179" y="529569"/>
                  <a:pt x="434879" y="616655"/>
                  <a:pt x="422179" y="629355"/>
                </a:cubicBezTo>
                <a:cubicBezTo>
                  <a:pt x="409479" y="642055"/>
                  <a:pt x="394965" y="553154"/>
                  <a:pt x="345979" y="531383"/>
                </a:cubicBezTo>
                <a:cubicBezTo>
                  <a:pt x="296993" y="509612"/>
                  <a:pt x="182694" y="524126"/>
                  <a:pt x="128265" y="498726"/>
                </a:cubicBezTo>
                <a:cubicBezTo>
                  <a:pt x="73837" y="473326"/>
                  <a:pt x="37551" y="438854"/>
                  <a:pt x="19408" y="378983"/>
                </a:cubicBezTo>
                <a:cubicBezTo>
                  <a:pt x="1265" y="319112"/>
                  <a:pt x="-7807" y="201184"/>
                  <a:pt x="8522" y="13949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6D2A0A-9B06-B247-8F83-905BB41DAC5C}"/>
              </a:ext>
            </a:extLst>
          </p:cNvPr>
          <p:cNvSpPr/>
          <p:nvPr/>
        </p:nvSpPr>
        <p:spPr>
          <a:xfrm>
            <a:off x="4960625" y="302762"/>
            <a:ext cx="95766" cy="6131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58CDCF-4B0C-4E4E-A6C6-6496030C9F1D}"/>
              </a:ext>
            </a:extLst>
          </p:cNvPr>
          <p:cNvSpPr/>
          <p:nvPr/>
        </p:nvSpPr>
        <p:spPr>
          <a:xfrm rot="2700000">
            <a:off x="4769241" y="806589"/>
            <a:ext cx="95766" cy="6131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47B3E0-24B9-2C4E-AEF6-C3279B1019FC}"/>
              </a:ext>
            </a:extLst>
          </p:cNvPr>
          <p:cNvSpPr/>
          <p:nvPr/>
        </p:nvSpPr>
        <p:spPr>
          <a:xfrm rot="18900000" flipH="1">
            <a:off x="5160359" y="774865"/>
            <a:ext cx="95766" cy="6131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 Same Side Corner Rectangle 37">
            <a:extLst>
              <a:ext uri="{FF2B5EF4-FFF2-40B4-BE49-F238E27FC236}">
                <a16:creationId xmlns:a16="http://schemas.microsoft.com/office/drawing/2014/main" id="{464860EE-F225-6744-B769-BA6B5D325038}"/>
              </a:ext>
            </a:extLst>
          </p:cNvPr>
          <p:cNvSpPr/>
          <p:nvPr/>
        </p:nvSpPr>
        <p:spPr>
          <a:xfrm rot="10800000">
            <a:off x="6120976" y="2371736"/>
            <a:ext cx="685800" cy="897447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 Same Side Corner Rectangle 38">
            <a:extLst>
              <a:ext uri="{FF2B5EF4-FFF2-40B4-BE49-F238E27FC236}">
                <a16:creationId xmlns:a16="http://schemas.microsoft.com/office/drawing/2014/main" id="{112B4B6D-035D-FB4A-BC18-E22308D8ED4B}"/>
              </a:ext>
            </a:extLst>
          </p:cNvPr>
          <p:cNvSpPr/>
          <p:nvPr/>
        </p:nvSpPr>
        <p:spPr>
          <a:xfrm rot="10800000">
            <a:off x="6164697" y="2424019"/>
            <a:ext cx="595658" cy="79465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4CB54C-13CA-0547-B734-CE6C35F39514}"/>
              </a:ext>
            </a:extLst>
          </p:cNvPr>
          <p:cNvGrpSpPr/>
          <p:nvPr/>
        </p:nvGrpSpPr>
        <p:grpSpPr>
          <a:xfrm>
            <a:off x="6159140" y="2922813"/>
            <a:ext cx="601214" cy="301918"/>
            <a:chOff x="6434763" y="4692563"/>
            <a:chExt cx="601214" cy="30191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ADE8B61-917C-054D-A7A8-CE23BED58C66}"/>
                </a:ext>
              </a:extLst>
            </p:cNvPr>
            <p:cNvSpPr/>
            <p:nvPr/>
          </p:nvSpPr>
          <p:spPr>
            <a:xfrm>
              <a:off x="6434763" y="4692563"/>
              <a:ext cx="595957" cy="50509"/>
            </a:xfrm>
            <a:custGeom>
              <a:avLst/>
              <a:gdLst>
                <a:gd name="connsiteX0" fmla="*/ 0 w 602827"/>
                <a:gd name="connsiteY0" fmla="*/ 61036 h 67809"/>
                <a:gd name="connsiteX1" fmla="*/ 108374 w 602827"/>
                <a:gd name="connsiteY1" fmla="*/ 76 h 67809"/>
                <a:gd name="connsiteX2" fmla="*/ 196427 w 602827"/>
                <a:gd name="connsiteY2" fmla="*/ 47489 h 67809"/>
                <a:gd name="connsiteX3" fmla="*/ 277707 w 602827"/>
                <a:gd name="connsiteY3" fmla="*/ 6849 h 67809"/>
                <a:gd name="connsiteX4" fmla="*/ 352214 w 602827"/>
                <a:gd name="connsiteY4" fmla="*/ 47489 h 67809"/>
                <a:gd name="connsiteX5" fmla="*/ 426720 w 602827"/>
                <a:gd name="connsiteY5" fmla="*/ 6849 h 67809"/>
                <a:gd name="connsiteX6" fmla="*/ 501227 w 602827"/>
                <a:gd name="connsiteY6" fmla="*/ 61036 h 67809"/>
                <a:gd name="connsiteX7" fmla="*/ 555414 w 602827"/>
                <a:gd name="connsiteY7" fmla="*/ 6849 h 67809"/>
                <a:gd name="connsiteX8" fmla="*/ 602827 w 602827"/>
                <a:gd name="connsiteY8" fmla="*/ 67809 h 67809"/>
                <a:gd name="connsiteX9" fmla="*/ 602827 w 602827"/>
                <a:gd name="connsiteY9" fmla="*/ 67809 h 6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827" h="67809">
                  <a:moveTo>
                    <a:pt x="0" y="61036"/>
                  </a:moveTo>
                  <a:cubicBezTo>
                    <a:pt x="37818" y="31685"/>
                    <a:pt x="75636" y="2334"/>
                    <a:pt x="108374" y="76"/>
                  </a:cubicBezTo>
                  <a:cubicBezTo>
                    <a:pt x="141112" y="-2182"/>
                    <a:pt x="168205" y="46360"/>
                    <a:pt x="196427" y="47489"/>
                  </a:cubicBezTo>
                  <a:cubicBezTo>
                    <a:pt x="224649" y="48618"/>
                    <a:pt x="251743" y="6849"/>
                    <a:pt x="277707" y="6849"/>
                  </a:cubicBezTo>
                  <a:cubicBezTo>
                    <a:pt x="303671" y="6849"/>
                    <a:pt x="327379" y="47489"/>
                    <a:pt x="352214" y="47489"/>
                  </a:cubicBezTo>
                  <a:cubicBezTo>
                    <a:pt x="377049" y="47489"/>
                    <a:pt x="401885" y="4591"/>
                    <a:pt x="426720" y="6849"/>
                  </a:cubicBezTo>
                  <a:cubicBezTo>
                    <a:pt x="451556" y="9107"/>
                    <a:pt x="479778" y="61036"/>
                    <a:pt x="501227" y="61036"/>
                  </a:cubicBezTo>
                  <a:cubicBezTo>
                    <a:pt x="522676" y="61036"/>
                    <a:pt x="538481" y="5720"/>
                    <a:pt x="555414" y="6849"/>
                  </a:cubicBezTo>
                  <a:cubicBezTo>
                    <a:pt x="572347" y="7978"/>
                    <a:pt x="602827" y="67809"/>
                    <a:pt x="602827" y="67809"/>
                  </a:cubicBezTo>
                  <a:lnTo>
                    <a:pt x="602827" y="67809"/>
                  </a:lnTo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 Same Side Corner Rectangle 40">
              <a:extLst>
                <a:ext uri="{FF2B5EF4-FFF2-40B4-BE49-F238E27FC236}">
                  <a16:creationId xmlns:a16="http://schemas.microsoft.com/office/drawing/2014/main" id="{7C564E82-0FFA-8742-B3C0-64A874C650AE}"/>
                </a:ext>
              </a:extLst>
            </p:cNvPr>
            <p:cNvSpPr/>
            <p:nvPr/>
          </p:nvSpPr>
          <p:spPr>
            <a:xfrm rot="10800000">
              <a:off x="6440319" y="4731290"/>
              <a:ext cx="595658" cy="26319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ound Same Side Corner Rectangle 42">
            <a:extLst>
              <a:ext uri="{FF2B5EF4-FFF2-40B4-BE49-F238E27FC236}">
                <a16:creationId xmlns:a16="http://schemas.microsoft.com/office/drawing/2014/main" id="{8C006665-1458-9B42-ABA8-681B9CEC4B42}"/>
              </a:ext>
            </a:extLst>
          </p:cNvPr>
          <p:cNvSpPr/>
          <p:nvPr/>
        </p:nvSpPr>
        <p:spPr>
          <a:xfrm rot="10800000">
            <a:off x="7172941" y="2371736"/>
            <a:ext cx="685800" cy="897447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 Same Side Corner Rectangle 43">
            <a:extLst>
              <a:ext uri="{FF2B5EF4-FFF2-40B4-BE49-F238E27FC236}">
                <a16:creationId xmlns:a16="http://schemas.microsoft.com/office/drawing/2014/main" id="{A8CB314D-4EA6-2A41-9C23-9CF4AF2C8337}"/>
              </a:ext>
            </a:extLst>
          </p:cNvPr>
          <p:cNvSpPr/>
          <p:nvPr/>
        </p:nvSpPr>
        <p:spPr>
          <a:xfrm rot="10800000">
            <a:off x="7216662" y="2424019"/>
            <a:ext cx="595658" cy="79465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 Same Side Corner Rectangle 48">
            <a:extLst>
              <a:ext uri="{FF2B5EF4-FFF2-40B4-BE49-F238E27FC236}">
                <a16:creationId xmlns:a16="http://schemas.microsoft.com/office/drawing/2014/main" id="{069F670D-E9E5-3540-A386-E27954AF0B3A}"/>
              </a:ext>
            </a:extLst>
          </p:cNvPr>
          <p:cNvSpPr/>
          <p:nvPr/>
        </p:nvSpPr>
        <p:spPr>
          <a:xfrm rot="10800000">
            <a:off x="7217553" y="3002180"/>
            <a:ext cx="595658" cy="2277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16A7E0DF-E58A-8947-98D9-46B73E981610}"/>
              </a:ext>
            </a:extLst>
          </p:cNvPr>
          <p:cNvSpPr/>
          <p:nvPr/>
        </p:nvSpPr>
        <p:spPr>
          <a:xfrm rot="10800000">
            <a:off x="8262734" y="2371736"/>
            <a:ext cx="685800" cy="897447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 Same Side Corner Rectangle 50">
            <a:extLst>
              <a:ext uri="{FF2B5EF4-FFF2-40B4-BE49-F238E27FC236}">
                <a16:creationId xmlns:a16="http://schemas.microsoft.com/office/drawing/2014/main" id="{B7261FFA-234B-8143-ADD9-AE209281B75F}"/>
              </a:ext>
            </a:extLst>
          </p:cNvPr>
          <p:cNvSpPr/>
          <p:nvPr/>
        </p:nvSpPr>
        <p:spPr>
          <a:xfrm rot="10800000">
            <a:off x="8306455" y="2424019"/>
            <a:ext cx="595658" cy="79465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DBF10042-A74A-7D46-B230-7AA7C77E8EC0}"/>
              </a:ext>
            </a:extLst>
          </p:cNvPr>
          <p:cNvSpPr/>
          <p:nvPr/>
        </p:nvSpPr>
        <p:spPr>
          <a:xfrm rot="10800000">
            <a:off x="8306823" y="3095304"/>
            <a:ext cx="595658" cy="1233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0D6EEA-0E54-A847-A4D0-5463DBCEE482}"/>
              </a:ext>
            </a:extLst>
          </p:cNvPr>
          <p:cNvSpPr/>
          <p:nvPr/>
        </p:nvSpPr>
        <p:spPr>
          <a:xfrm>
            <a:off x="8306455" y="2689739"/>
            <a:ext cx="595658" cy="405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B677E3-71F2-504E-BE19-7FEF841C344F}"/>
              </a:ext>
            </a:extLst>
          </p:cNvPr>
          <p:cNvCxnSpPr/>
          <p:nvPr/>
        </p:nvCxnSpPr>
        <p:spPr>
          <a:xfrm>
            <a:off x="6305411" y="1982138"/>
            <a:ext cx="0" cy="583986"/>
          </a:xfrm>
          <a:prstGeom prst="line">
            <a:avLst/>
          </a:prstGeom>
          <a:ln w="38100">
            <a:gradFill>
              <a:gsLst>
                <a:gs pos="0">
                  <a:schemeClr val="tx1"/>
                </a:gs>
                <a:gs pos="49000">
                  <a:schemeClr val="bg1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117259-5FE4-F942-B227-1172B6FA0A38}"/>
              </a:ext>
            </a:extLst>
          </p:cNvPr>
          <p:cNvCxnSpPr>
            <a:cxnSpLocks/>
          </p:cNvCxnSpPr>
          <p:nvPr/>
        </p:nvCxnSpPr>
        <p:spPr>
          <a:xfrm>
            <a:off x="6626859" y="1982138"/>
            <a:ext cx="0" cy="583986"/>
          </a:xfrm>
          <a:prstGeom prst="line">
            <a:avLst/>
          </a:prstGeom>
          <a:ln w="38100">
            <a:gradFill>
              <a:gsLst>
                <a:gs pos="0">
                  <a:schemeClr val="tx1"/>
                </a:gs>
                <a:gs pos="49000">
                  <a:schemeClr val="bg1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59C9D9-B185-1F4A-931E-88B1788F3C8E}"/>
              </a:ext>
            </a:extLst>
          </p:cNvPr>
          <p:cNvCxnSpPr>
            <a:cxnSpLocks/>
          </p:cNvCxnSpPr>
          <p:nvPr/>
        </p:nvCxnSpPr>
        <p:spPr>
          <a:xfrm>
            <a:off x="7347877" y="1982138"/>
            <a:ext cx="0" cy="1167972"/>
          </a:xfrm>
          <a:prstGeom prst="line">
            <a:avLst/>
          </a:prstGeom>
          <a:ln w="38100">
            <a:gradFill>
              <a:gsLst>
                <a:gs pos="0">
                  <a:schemeClr val="tx1"/>
                </a:gs>
                <a:gs pos="49000">
                  <a:schemeClr val="bg1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4BC125-2A72-4747-A7EE-00C25B7A919F}"/>
              </a:ext>
            </a:extLst>
          </p:cNvPr>
          <p:cNvCxnSpPr/>
          <p:nvPr/>
        </p:nvCxnSpPr>
        <p:spPr>
          <a:xfrm>
            <a:off x="7647555" y="1982138"/>
            <a:ext cx="0" cy="583986"/>
          </a:xfrm>
          <a:prstGeom prst="line">
            <a:avLst/>
          </a:prstGeom>
          <a:ln w="38100">
            <a:gradFill>
              <a:gsLst>
                <a:gs pos="0">
                  <a:schemeClr val="tx1"/>
                </a:gs>
                <a:gs pos="49000">
                  <a:schemeClr val="bg1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EA9809D-1369-3E4B-895B-2AC3F4443F97}"/>
              </a:ext>
            </a:extLst>
          </p:cNvPr>
          <p:cNvCxnSpPr>
            <a:cxnSpLocks/>
          </p:cNvCxnSpPr>
          <p:nvPr/>
        </p:nvCxnSpPr>
        <p:spPr>
          <a:xfrm>
            <a:off x="8604284" y="1982138"/>
            <a:ext cx="0" cy="1167972"/>
          </a:xfrm>
          <a:prstGeom prst="line">
            <a:avLst/>
          </a:prstGeom>
          <a:ln w="38100">
            <a:gradFill>
              <a:gsLst>
                <a:gs pos="0">
                  <a:schemeClr val="tx1"/>
                </a:gs>
                <a:gs pos="49000">
                  <a:schemeClr val="bg1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7C511E-ADF8-B046-A3F8-D8EE30772240}"/>
              </a:ext>
            </a:extLst>
          </p:cNvPr>
          <p:cNvCxnSpPr/>
          <p:nvPr/>
        </p:nvCxnSpPr>
        <p:spPr>
          <a:xfrm>
            <a:off x="8409994" y="1982138"/>
            <a:ext cx="0" cy="583986"/>
          </a:xfrm>
          <a:prstGeom prst="line">
            <a:avLst/>
          </a:prstGeom>
          <a:ln w="38100">
            <a:gradFill>
              <a:gsLst>
                <a:gs pos="0">
                  <a:schemeClr val="tx1"/>
                </a:gs>
                <a:gs pos="49000">
                  <a:schemeClr val="bg1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070F760-EE7F-E346-AA0D-D7A786277E43}"/>
              </a:ext>
            </a:extLst>
          </p:cNvPr>
          <p:cNvCxnSpPr/>
          <p:nvPr/>
        </p:nvCxnSpPr>
        <p:spPr>
          <a:xfrm>
            <a:off x="8792915" y="1982138"/>
            <a:ext cx="0" cy="583986"/>
          </a:xfrm>
          <a:prstGeom prst="line">
            <a:avLst/>
          </a:prstGeom>
          <a:ln w="38100">
            <a:gradFill>
              <a:gsLst>
                <a:gs pos="0">
                  <a:schemeClr val="tx1"/>
                </a:gs>
                <a:gs pos="49000">
                  <a:schemeClr val="bg1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40A7CF7-2020-1549-97D5-9A74E75102C6}"/>
              </a:ext>
            </a:extLst>
          </p:cNvPr>
          <p:cNvSpPr/>
          <p:nvPr/>
        </p:nvSpPr>
        <p:spPr>
          <a:xfrm>
            <a:off x="6097494" y="325206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solidFill>
                  <a:srgbClr val="C00000"/>
                </a:solidFill>
                <a:latin typeface="+mj-lt"/>
                <a:cs typeface="Futura Medium" panose="020B0602020204020303" pitchFamily="34" charset="-79"/>
              </a:rPr>
              <a:t>DRENAJE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1960F6-9F4E-484C-8D72-99499FBFF264}"/>
              </a:ext>
            </a:extLst>
          </p:cNvPr>
          <p:cNvSpPr/>
          <p:nvPr/>
        </p:nvSpPr>
        <p:spPr>
          <a:xfrm>
            <a:off x="6886444" y="3252067"/>
            <a:ext cx="1290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solidFill>
                  <a:srgbClr val="4472C4"/>
                </a:solidFill>
                <a:latin typeface="+mj-lt"/>
                <a:cs typeface="Futura Medium" panose="020B0602020204020303" pitchFamily="34" charset="-79"/>
              </a:rPr>
              <a:t>TRAMPA DE AGUA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71CC5D-9E41-F64D-A5A6-8AC9BC982A56}"/>
              </a:ext>
            </a:extLst>
          </p:cNvPr>
          <p:cNvSpPr/>
          <p:nvPr/>
        </p:nvSpPr>
        <p:spPr>
          <a:xfrm>
            <a:off x="7948482" y="3241751"/>
            <a:ext cx="1311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REGULADOR </a:t>
            </a:r>
            <a:br>
              <a:rPr lang="en-US" sz="1200" b="1" cap="small" dirty="0">
                <a:latin typeface="+mj-lt"/>
                <a:cs typeface="Futura Medium" panose="020B0602020204020303" pitchFamily="34" charset="-79"/>
              </a:rPr>
            </a:b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DE PRESIÓN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8E815A0-0385-5D4E-A6CE-ED5F536C141F}"/>
              </a:ext>
            </a:extLst>
          </p:cNvPr>
          <p:cNvSpPr/>
          <p:nvPr/>
        </p:nvSpPr>
        <p:spPr>
          <a:xfrm>
            <a:off x="5648254" y="1044511"/>
            <a:ext cx="484094" cy="710005"/>
          </a:xfrm>
          <a:custGeom>
            <a:avLst/>
            <a:gdLst>
              <a:gd name="connsiteX0" fmla="*/ 484094 w 484094"/>
              <a:gd name="connsiteY0" fmla="*/ 710005 h 710005"/>
              <a:gd name="connsiteX1" fmla="*/ 161365 w 484094"/>
              <a:gd name="connsiteY1" fmla="*/ 645459 h 710005"/>
              <a:gd name="connsiteX2" fmla="*/ 32273 w 484094"/>
              <a:gd name="connsiteY2" fmla="*/ 484094 h 710005"/>
              <a:gd name="connsiteX3" fmla="*/ 0 w 484094"/>
              <a:gd name="connsiteY3" fmla="*/ 0 h 7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94" h="710005">
                <a:moveTo>
                  <a:pt x="484094" y="710005"/>
                </a:moveTo>
                <a:cubicBezTo>
                  <a:pt x="360381" y="696558"/>
                  <a:pt x="236668" y="683111"/>
                  <a:pt x="161365" y="645459"/>
                </a:cubicBezTo>
                <a:cubicBezTo>
                  <a:pt x="86062" y="607807"/>
                  <a:pt x="59167" y="591670"/>
                  <a:pt x="32273" y="484094"/>
                </a:cubicBezTo>
                <a:cubicBezTo>
                  <a:pt x="5379" y="376518"/>
                  <a:pt x="2689" y="188259"/>
                  <a:pt x="0" y="0"/>
                </a:cubicBezTo>
              </a:path>
            </a:pathLst>
          </a:cu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4322715-767C-4745-8DFA-05CD0788F212}"/>
              </a:ext>
            </a:extLst>
          </p:cNvPr>
          <p:cNvSpPr/>
          <p:nvPr/>
        </p:nvSpPr>
        <p:spPr>
          <a:xfrm>
            <a:off x="3712574" y="2508085"/>
            <a:ext cx="2207138" cy="18974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CBB5D3-A246-0D4D-8D48-7ABFF164314E}"/>
              </a:ext>
            </a:extLst>
          </p:cNvPr>
          <p:cNvSpPr/>
          <p:nvPr/>
        </p:nvSpPr>
        <p:spPr>
          <a:xfrm>
            <a:off x="3816895" y="2472511"/>
            <a:ext cx="1939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Tamaño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del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tubo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y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colocación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361E2C-614A-DC49-ADAB-26F8C84932D0}"/>
              </a:ext>
            </a:extLst>
          </p:cNvPr>
          <p:cNvSpPr txBox="1"/>
          <p:nvPr/>
        </p:nvSpPr>
        <p:spPr>
          <a:xfrm>
            <a:off x="5940775" y="3432277"/>
            <a:ext cx="106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Recolecta</a:t>
            </a:r>
            <a:r>
              <a:rPr lang="en-US" sz="900" dirty="0"/>
              <a:t> y </a:t>
            </a:r>
            <a:r>
              <a:rPr lang="en-US" sz="900" dirty="0" err="1"/>
              <a:t>cuantifica</a:t>
            </a:r>
            <a:r>
              <a:rPr lang="en-US" sz="900" dirty="0"/>
              <a:t> el </a:t>
            </a:r>
            <a:r>
              <a:rPr lang="en-US" sz="900" dirty="0" err="1"/>
              <a:t>líquido</a:t>
            </a:r>
            <a:r>
              <a:rPr lang="en-US" sz="900" dirty="0"/>
              <a:t> de </a:t>
            </a:r>
            <a:r>
              <a:rPr lang="en-US" sz="900" dirty="0" err="1"/>
              <a:t>drenaje</a:t>
            </a:r>
            <a:r>
              <a:rPr lang="en-US" sz="900" dirty="0"/>
              <a:t> del </a:t>
            </a:r>
            <a:r>
              <a:rPr lang="en-US" sz="900" dirty="0" err="1"/>
              <a:t>tórax</a:t>
            </a:r>
            <a:r>
              <a:rPr lang="en-US" sz="900" dirty="0"/>
              <a:t>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0C1E6D-3D50-3747-87D7-0ABBDF45881C}"/>
              </a:ext>
            </a:extLst>
          </p:cNvPr>
          <p:cNvSpPr txBox="1"/>
          <p:nvPr/>
        </p:nvSpPr>
        <p:spPr>
          <a:xfrm>
            <a:off x="3789220" y="2678587"/>
            <a:ext cx="2105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Los </a:t>
            </a:r>
            <a:r>
              <a:rPr lang="en-US" sz="900" dirty="0" err="1"/>
              <a:t>tamaños</a:t>
            </a:r>
            <a:r>
              <a:rPr lang="en-US" sz="900" dirty="0"/>
              <a:t> se </a:t>
            </a:r>
            <a:r>
              <a:rPr lang="en-US" sz="900" dirty="0" err="1"/>
              <a:t>expresan</a:t>
            </a:r>
            <a:r>
              <a:rPr lang="en-US" sz="900" dirty="0"/>
              <a:t> por </a:t>
            </a:r>
            <a:r>
              <a:rPr lang="en-US" sz="900" dirty="0" err="1"/>
              <a:t>su</a:t>
            </a:r>
            <a:r>
              <a:rPr lang="en-US" sz="900" dirty="0"/>
              <a:t> </a:t>
            </a:r>
            <a:r>
              <a:rPr lang="en-US" sz="900" dirty="0" err="1"/>
              <a:t>diámetro</a:t>
            </a:r>
            <a:r>
              <a:rPr lang="en-US" sz="900" dirty="0"/>
              <a:t> </a:t>
            </a:r>
            <a:r>
              <a:rPr lang="en-US" sz="900" dirty="0" err="1"/>
              <a:t>interno</a:t>
            </a:r>
            <a:r>
              <a:rPr lang="en-US" sz="900" dirty="0"/>
              <a:t> (1 Fr = 0.3 mm) y se </a:t>
            </a:r>
            <a:r>
              <a:rPr lang="en-US" sz="900" dirty="0" err="1"/>
              <a:t>recomiendan</a:t>
            </a:r>
            <a:r>
              <a:rPr lang="en-US" sz="900" dirty="0"/>
              <a:t> </a:t>
            </a:r>
            <a:r>
              <a:rPr lang="en-US" sz="900" dirty="0" err="1"/>
              <a:t>dependiendo</a:t>
            </a:r>
            <a:r>
              <a:rPr lang="en-US" sz="900" dirty="0"/>
              <a:t> la </a:t>
            </a:r>
            <a:r>
              <a:rPr lang="en-US" sz="900" dirty="0" err="1"/>
              <a:t>indicación</a:t>
            </a:r>
            <a:r>
              <a:rPr lang="en-US" sz="9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14-22 Fr </a:t>
            </a:r>
            <a:r>
              <a:rPr lang="en-US" sz="900" dirty="0" err="1"/>
              <a:t>neumotórax</a:t>
            </a:r>
            <a:r>
              <a:rPr lang="en-US" sz="900" dirty="0"/>
              <a:t> </a:t>
            </a:r>
            <a:r>
              <a:rPr lang="en-US" sz="900" dirty="0" err="1"/>
              <a:t>estable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24-28 Fr </a:t>
            </a:r>
            <a:r>
              <a:rPr lang="en-US" sz="900" dirty="0" err="1"/>
              <a:t>neumotórax</a:t>
            </a:r>
            <a:r>
              <a:rPr lang="en-US" sz="900" dirty="0"/>
              <a:t> a </a:t>
            </a:r>
            <a:r>
              <a:rPr lang="en-US" sz="900" dirty="0" err="1"/>
              <a:t>tensión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28-32 Fr </a:t>
            </a:r>
            <a:r>
              <a:rPr lang="en-US" sz="900" dirty="0" err="1"/>
              <a:t>hemotórax</a:t>
            </a:r>
            <a:r>
              <a:rPr lang="en-US" sz="900" dirty="0"/>
              <a:t>/</a:t>
            </a:r>
            <a:r>
              <a:rPr lang="en-US" sz="900" dirty="0" err="1"/>
              <a:t>empiema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Drenajes</a:t>
            </a:r>
            <a:r>
              <a:rPr lang="en-US" sz="900" dirty="0"/>
              <a:t> </a:t>
            </a:r>
            <a:r>
              <a:rPr lang="en-US" sz="900" dirty="0" err="1"/>
              <a:t>más</a:t>
            </a:r>
            <a:r>
              <a:rPr lang="en-US" sz="900" dirty="0"/>
              <a:t> </a:t>
            </a:r>
            <a:r>
              <a:rPr lang="en-US" sz="900" dirty="0" err="1"/>
              <a:t>pequeños</a:t>
            </a:r>
            <a:r>
              <a:rPr lang="en-US" sz="900" dirty="0"/>
              <a:t> </a:t>
            </a:r>
            <a:r>
              <a:rPr lang="en-US" sz="900" dirty="0" err="1"/>
              <a:t>colocados</a:t>
            </a:r>
            <a:r>
              <a:rPr lang="en-US" sz="900" dirty="0"/>
              <a:t> con </a:t>
            </a:r>
            <a:r>
              <a:rPr lang="en-US" sz="900" dirty="0" err="1"/>
              <a:t>técnica</a:t>
            </a:r>
            <a:r>
              <a:rPr lang="en-US" sz="900" dirty="0"/>
              <a:t> de </a:t>
            </a:r>
            <a:r>
              <a:rPr lang="en-US" sz="900" dirty="0" err="1"/>
              <a:t>Seldinger</a:t>
            </a:r>
            <a:r>
              <a:rPr lang="en-US" sz="900" dirty="0"/>
              <a:t> </a:t>
            </a:r>
            <a:r>
              <a:rPr lang="en-US" sz="900" dirty="0" err="1"/>
              <a:t>pueden</a:t>
            </a:r>
            <a:r>
              <a:rPr lang="en-US" sz="900" dirty="0"/>
              <a:t> </a:t>
            </a:r>
            <a:r>
              <a:rPr lang="en-US" sz="900" dirty="0" err="1"/>
              <a:t>tener</a:t>
            </a:r>
            <a:r>
              <a:rPr lang="en-US" sz="900" dirty="0"/>
              <a:t> </a:t>
            </a:r>
            <a:r>
              <a:rPr lang="en-US" sz="900" dirty="0" err="1"/>
              <a:t>resultados</a:t>
            </a:r>
            <a:r>
              <a:rPr lang="en-US" sz="900" dirty="0"/>
              <a:t> </a:t>
            </a:r>
            <a:r>
              <a:rPr lang="en-US" sz="900" dirty="0" err="1"/>
              <a:t>similares</a:t>
            </a:r>
            <a:r>
              <a:rPr lang="en-US" sz="900" dirty="0"/>
              <a:t>. </a:t>
            </a:r>
          </a:p>
          <a:p>
            <a:r>
              <a:rPr lang="en-US" sz="900" dirty="0" err="1"/>
              <a:t>Dirección</a:t>
            </a:r>
            <a:r>
              <a:rPr lang="en-US" sz="900" dirty="0"/>
              <a:t> ideal para </a:t>
            </a:r>
            <a:r>
              <a:rPr lang="en-US" sz="900" dirty="0" err="1"/>
              <a:t>su</a:t>
            </a:r>
            <a:r>
              <a:rPr lang="en-US" sz="900" dirty="0"/>
              <a:t> </a:t>
            </a:r>
            <a:r>
              <a:rPr lang="en-US" sz="900" dirty="0" err="1"/>
              <a:t>colocación</a:t>
            </a:r>
            <a:r>
              <a:rPr lang="en-US" sz="9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Para </a:t>
            </a:r>
            <a:r>
              <a:rPr lang="en-US" sz="900" dirty="0" err="1"/>
              <a:t>aire</a:t>
            </a:r>
            <a:r>
              <a:rPr lang="en-US" sz="900" dirty="0"/>
              <a:t> </a:t>
            </a:r>
            <a:r>
              <a:rPr lang="en-US" sz="900" dirty="0">
                <a:sym typeface="Wingdings" pitchFamily="2" charset="2"/>
              </a:rPr>
              <a:t> </a:t>
            </a:r>
            <a:r>
              <a:rPr lang="en-US" sz="900" dirty="0" err="1">
                <a:sym typeface="Wingdings" pitchFamily="2" charset="2"/>
              </a:rPr>
              <a:t>ántero</a:t>
            </a:r>
            <a:r>
              <a:rPr lang="en-US" sz="900" dirty="0">
                <a:sym typeface="Wingdings" pitchFamily="2" charset="2"/>
              </a:rPr>
              <a:t>-superior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itchFamily="2" charset="2"/>
              </a:rPr>
              <a:t>Para </a:t>
            </a:r>
            <a:r>
              <a:rPr lang="en-US" sz="900" dirty="0" err="1">
                <a:sym typeface="Wingdings" pitchFamily="2" charset="2"/>
              </a:rPr>
              <a:t>líquido</a:t>
            </a:r>
            <a:r>
              <a:rPr lang="en-US" sz="900" dirty="0">
                <a:sym typeface="Wingdings" pitchFamily="2" charset="2"/>
              </a:rPr>
              <a:t>  </a:t>
            </a:r>
            <a:r>
              <a:rPr lang="en-US" sz="900" dirty="0" err="1">
                <a:sym typeface="Wingdings" pitchFamily="2" charset="2"/>
              </a:rPr>
              <a:t>póstero</a:t>
            </a:r>
            <a:r>
              <a:rPr lang="en-US" sz="900" dirty="0">
                <a:sym typeface="Wingdings" pitchFamily="2" charset="2"/>
              </a:rPr>
              <a:t>-inferior</a:t>
            </a:r>
            <a:endParaRPr lang="en-US" sz="900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B4502EF-982F-A24D-B6DA-5F23E3D8A060}"/>
              </a:ext>
            </a:extLst>
          </p:cNvPr>
          <p:cNvSpPr/>
          <p:nvPr/>
        </p:nvSpPr>
        <p:spPr>
          <a:xfrm>
            <a:off x="6131859" y="1753496"/>
            <a:ext cx="172918" cy="268478"/>
          </a:xfrm>
          <a:custGeom>
            <a:avLst/>
            <a:gdLst>
              <a:gd name="connsiteX0" fmla="*/ 0 w 172918"/>
              <a:gd name="connsiteY0" fmla="*/ 0 h 753036"/>
              <a:gd name="connsiteX1" fmla="*/ 150607 w 172918"/>
              <a:gd name="connsiteY1" fmla="*/ 247426 h 753036"/>
              <a:gd name="connsiteX2" fmla="*/ 172122 w 172918"/>
              <a:gd name="connsiteY2" fmla="*/ 753036 h 753036"/>
              <a:gd name="connsiteX3" fmla="*/ 172122 w 172918"/>
              <a:gd name="connsiteY3" fmla="*/ 753036 h 7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18" h="753036">
                <a:moveTo>
                  <a:pt x="0" y="0"/>
                </a:moveTo>
                <a:cubicBezTo>
                  <a:pt x="60960" y="60960"/>
                  <a:pt x="121920" y="121920"/>
                  <a:pt x="150607" y="247426"/>
                </a:cubicBezTo>
                <a:cubicBezTo>
                  <a:pt x="179294" y="372932"/>
                  <a:pt x="172122" y="753036"/>
                  <a:pt x="172122" y="753036"/>
                </a:cubicBezTo>
                <a:lnTo>
                  <a:pt x="172122" y="753036"/>
                </a:lnTo>
              </a:path>
            </a:pathLst>
          </a:cu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F7E2B02-B363-2C4E-9AA1-9DF3680CAA12}"/>
              </a:ext>
            </a:extLst>
          </p:cNvPr>
          <p:cNvSpPr/>
          <p:nvPr/>
        </p:nvSpPr>
        <p:spPr>
          <a:xfrm>
            <a:off x="6629521" y="1543535"/>
            <a:ext cx="716186" cy="897447"/>
          </a:xfrm>
          <a:prstGeom prst="arc">
            <a:avLst>
              <a:gd name="adj1" fmla="val 10855445"/>
              <a:gd name="adj2" fmla="val 0"/>
            </a:avLst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7404D98F-CE63-D941-8371-A78C275D1706}"/>
              </a:ext>
            </a:extLst>
          </p:cNvPr>
          <p:cNvSpPr/>
          <p:nvPr/>
        </p:nvSpPr>
        <p:spPr>
          <a:xfrm>
            <a:off x="7652928" y="1557291"/>
            <a:ext cx="757066" cy="970430"/>
          </a:xfrm>
          <a:prstGeom prst="arc">
            <a:avLst>
              <a:gd name="adj1" fmla="val 10855445"/>
              <a:gd name="adj2" fmla="val 64235"/>
            </a:avLst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A75D82-E6F7-5145-913C-755BB190A1AA}"/>
              </a:ext>
            </a:extLst>
          </p:cNvPr>
          <p:cNvSpPr/>
          <p:nvPr/>
        </p:nvSpPr>
        <p:spPr>
          <a:xfrm>
            <a:off x="7414023" y="3089480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0E75D06-7E87-584F-AF99-D53E19AC8129}"/>
              </a:ext>
            </a:extLst>
          </p:cNvPr>
          <p:cNvSpPr/>
          <p:nvPr/>
        </p:nvSpPr>
        <p:spPr>
          <a:xfrm>
            <a:off x="7467412" y="3043858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BEF2F44-6FC7-3240-8571-0D3893F36F1B}"/>
              </a:ext>
            </a:extLst>
          </p:cNvPr>
          <p:cNvSpPr/>
          <p:nvPr/>
        </p:nvSpPr>
        <p:spPr>
          <a:xfrm>
            <a:off x="7415966" y="2986590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54F2935-B236-D146-BD5D-8C34619E5427}"/>
              </a:ext>
            </a:extLst>
          </p:cNvPr>
          <p:cNvSpPr/>
          <p:nvPr/>
        </p:nvSpPr>
        <p:spPr>
          <a:xfrm>
            <a:off x="5431922" y="1342345"/>
            <a:ext cx="256325" cy="504173"/>
          </a:xfrm>
          <a:custGeom>
            <a:avLst/>
            <a:gdLst>
              <a:gd name="connsiteX0" fmla="*/ 36 w 256325"/>
              <a:gd name="connsiteY0" fmla="*/ 230189 h 504173"/>
              <a:gd name="connsiteX1" fmla="*/ 93224 w 256325"/>
              <a:gd name="connsiteY1" fmla="*/ 212717 h 504173"/>
              <a:gd name="connsiteX2" fmla="*/ 116520 w 256325"/>
              <a:gd name="connsiteY2" fmla="*/ 3045 h 504173"/>
              <a:gd name="connsiteX3" fmla="*/ 256301 w 256325"/>
              <a:gd name="connsiteY3" fmla="*/ 393267 h 504173"/>
              <a:gd name="connsiteX4" fmla="*/ 104872 w 256325"/>
              <a:gd name="connsiteY4" fmla="*/ 498103 h 504173"/>
              <a:gd name="connsiteX5" fmla="*/ 36 w 256325"/>
              <a:gd name="connsiteY5" fmla="*/ 230189 h 50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325" h="504173">
                <a:moveTo>
                  <a:pt x="36" y="230189"/>
                </a:moveTo>
                <a:cubicBezTo>
                  <a:pt x="-1905" y="182625"/>
                  <a:pt x="73810" y="250574"/>
                  <a:pt x="93224" y="212717"/>
                </a:cubicBezTo>
                <a:cubicBezTo>
                  <a:pt x="112638" y="174860"/>
                  <a:pt x="89341" y="-27047"/>
                  <a:pt x="116520" y="3045"/>
                </a:cubicBezTo>
                <a:cubicBezTo>
                  <a:pt x="143699" y="33137"/>
                  <a:pt x="258242" y="310757"/>
                  <a:pt x="256301" y="393267"/>
                </a:cubicBezTo>
                <a:cubicBezTo>
                  <a:pt x="254360" y="475777"/>
                  <a:pt x="143700" y="521400"/>
                  <a:pt x="104872" y="498103"/>
                </a:cubicBezTo>
                <a:cubicBezTo>
                  <a:pt x="66044" y="474806"/>
                  <a:pt x="1977" y="277753"/>
                  <a:pt x="36" y="230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48A8ECA6-10C9-744C-801D-9B0A7EE21819}"/>
              </a:ext>
            </a:extLst>
          </p:cNvPr>
          <p:cNvSpPr/>
          <p:nvPr/>
        </p:nvSpPr>
        <p:spPr>
          <a:xfrm>
            <a:off x="8792915" y="1557471"/>
            <a:ext cx="716186" cy="897447"/>
          </a:xfrm>
          <a:prstGeom prst="arc">
            <a:avLst>
              <a:gd name="adj1" fmla="val 10855445"/>
              <a:gd name="adj2" fmla="val 15084621"/>
            </a:avLst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08BBC-6A0F-3E4D-966E-24C59CF53CB5}"/>
              </a:ext>
            </a:extLst>
          </p:cNvPr>
          <p:cNvSpPr/>
          <p:nvPr/>
        </p:nvSpPr>
        <p:spPr>
          <a:xfrm>
            <a:off x="5847503" y="4450080"/>
            <a:ext cx="1895729" cy="235081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C7302-B090-E24B-A941-D1B0453C7AE5}"/>
              </a:ext>
            </a:extLst>
          </p:cNvPr>
          <p:cNvSpPr/>
          <p:nvPr/>
        </p:nvSpPr>
        <p:spPr>
          <a:xfrm>
            <a:off x="6010487" y="4623335"/>
            <a:ext cx="179917" cy="2050181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/>
              </a:gs>
              <a:gs pos="56000">
                <a:srgbClr val="C00000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8D26C60-BA8D-3240-ACED-8AC87B0C4FB1}"/>
              </a:ext>
            </a:extLst>
          </p:cNvPr>
          <p:cNvSpPr/>
          <p:nvPr/>
        </p:nvSpPr>
        <p:spPr>
          <a:xfrm>
            <a:off x="6280518" y="4623335"/>
            <a:ext cx="179917" cy="205018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100000">
                <a:srgbClr val="C00000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2EB6F6C-5DD6-F848-8F59-CA4E77ECA2B7}"/>
              </a:ext>
            </a:extLst>
          </p:cNvPr>
          <p:cNvSpPr/>
          <p:nvPr/>
        </p:nvSpPr>
        <p:spPr>
          <a:xfrm>
            <a:off x="6558689" y="4620312"/>
            <a:ext cx="179917" cy="205018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100000">
                <a:srgbClr val="C00000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59C1F98-7598-0148-AAAA-59C57A8FB5D6}"/>
              </a:ext>
            </a:extLst>
          </p:cNvPr>
          <p:cNvSpPr/>
          <p:nvPr/>
        </p:nvSpPr>
        <p:spPr>
          <a:xfrm>
            <a:off x="6881708" y="4594459"/>
            <a:ext cx="721895" cy="2079057"/>
          </a:xfrm>
          <a:custGeom>
            <a:avLst/>
            <a:gdLst>
              <a:gd name="connsiteX0" fmla="*/ 0 w 721895"/>
              <a:gd name="connsiteY0" fmla="*/ 1578543 h 2079057"/>
              <a:gd name="connsiteX1" fmla="*/ 0 w 721895"/>
              <a:gd name="connsiteY1" fmla="*/ 2079057 h 2079057"/>
              <a:gd name="connsiteX2" fmla="*/ 404261 w 721895"/>
              <a:gd name="connsiteY2" fmla="*/ 2079057 h 2079057"/>
              <a:gd name="connsiteX3" fmla="*/ 404261 w 721895"/>
              <a:gd name="connsiteY3" fmla="*/ 1819175 h 2079057"/>
              <a:gd name="connsiteX4" fmla="*/ 625642 w 721895"/>
              <a:gd name="connsiteY4" fmla="*/ 1597794 h 2079057"/>
              <a:gd name="connsiteX5" fmla="*/ 721895 w 721895"/>
              <a:gd name="connsiteY5" fmla="*/ 1597794 h 2079057"/>
              <a:gd name="connsiteX6" fmla="*/ 721895 w 721895"/>
              <a:gd name="connsiteY6" fmla="*/ 0 h 2079057"/>
              <a:gd name="connsiteX7" fmla="*/ 500514 w 721895"/>
              <a:gd name="connsiteY7" fmla="*/ 0 h 2079057"/>
              <a:gd name="connsiteX8" fmla="*/ 625642 w 721895"/>
              <a:gd name="connsiteY8" fmla="*/ 0 h 2079057"/>
              <a:gd name="connsiteX9" fmla="*/ 625642 w 721895"/>
              <a:gd name="connsiteY9" fmla="*/ 1501541 h 2079057"/>
              <a:gd name="connsiteX10" fmla="*/ 385011 w 721895"/>
              <a:gd name="connsiteY10" fmla="*/ 1742172 h 2079057"/>
              <a:gd name="connsiteX11" fmla="*/ 385011 w 721895"/>
              <a:gd name="connsiteY11" fmla="*/ 1578543 h 2079057"/>
              <a:gd name="connsiteX12" fmla="*/ 0 w 721895"/>
              <a:gd name="connsiteY12" fmla="*/ 1578543 h 207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895" h="2079057">
                <a:moveTo>
                  <a:pt x="0" y="1578543"/>
                </a:moveTo>
                <a:lnTo>
                  <a:pt x="0" y="2079057"/>
                </a:lnTo>
                <a:lnTo>
                  <a:pt x="404261" y="2079057"/>
                </a:lnTo>
                <a:lnTo>
                  <a:pt x="404261" y="1819175"/>
                </a:lnTo>
                <a:lnTo>
                  <a:pt x="625642" y="1597794"/>
                </a:lnTo>
                <a:lnTo>
                  <a:pt x="721895" y="1597794"/>
                </a:lnTo>
                <a:lnTo>
                  <a:pt x="721895" y="0"/>
                </a:lnTo>
                <a:lnTo>
                  <a:pt x="500514" y="0"/>
                </a:lnTo>
                <a:lnTo>
                  <a:pt x="625642" y="0"/>
                </a:lnTo>
                <a:lnTo>
                  <a:pt x="625642" y="1501541"/>
                </a:lnTo>
                <a:lnTo>
                  <a:pt x="385011" y="1742172"/>
                </a:lnTo>
                <a:lnTo>
                  <a:pt x="385011" y="1578543"/>
                </a:lnTo>
                <a:lnTo>
                  <a:pt x="0" y="1578543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CD05D3C-D879-9344-AB56-6C1B1D51D9B8}"/>
              </a:ext>
            </a:extLst>
          </p:cNvPr>
          <p:cNvSpPr/>
          <p:nvPr/>
        </p:nvSpPr>
        <p:spPr>
          <a:xfrm>
            <a:off x="5571967" y="1116865"/>
            <a:ext cx="73152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2D1BC6D-C0B9-474D-96FB-1168BA075A1F}"/>
              </a:ext>
            </a:extLst>
          </p:cNvPr>
          <p:cNvSpPr/>
          <p:nvPr/>
        </p:nvSpPr>
        <p:spPr>
          <a:xfrm>
            <a:off x="5577411" y="1216197"/>
            <a:ext cx="73152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0E0012A-D5B6-664B-9776-CE6C83433C34}"/>
              </a:ext>
            </a:extLst>
          </p:cNvPr>
          <p:cNvSpPr/>
          <p:nvPr/>
        </p:nvSpPr>
        <p:spPr>
          <a:xfrm>
            <a:off x="5581493" y="1314167"/>
            <a:ext cx="73152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6C89BE7-86E2-244F-8B1D-538285CAA29B}"/>
              </a:ext>
            </a:extLst>
          </p:cNvPr>
          <p:cNvSpPr/>
          <p:nvPr/>
        </p:nvSpPr>
        <p:spPr>
          <a:xfrm>
            <a:off x="5584824" y="1409056"/>
            <a:ext cx="73152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0E4D40-4833-C445-B8E3-76A22DF152C8}"/>
              </a:ext>
            </a:extLst>
          </p:cNvPr>
          <p:cNvSpPr/>
          <p:nvPr/>
        </p:nvSpPr>
        <p:spPr>
          <a:xfrm>
            <a:off x="5604060" y="1501122"/>
            <a:ext cx="73152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343A22A-EE72-B74B-8CB2-FA0940F08256}"/>
              </a:ext>
            </a:extLst>
          </p:cNvPr>
          <p:cNvSpPr/>
          <p:nvPr/>
        </p:nvSpPr>
        <p:spPr>
          <a:xfrm rot="19800000">
            <a:off x="5628632" y="1597270"/>
            <a:ext cx="73152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BD2AB79-70E7-444C-B858-79490724605B}"/>
              </a:ext>
            </a:extLst>
          </p:cNvPr>
          <p:cNvCxnSpPr>
            <a:cxnSpLocks/>
            <a:stCxn id="98" idx="0"/>
          </p:cNvCxnSpPr>
          <p:nvPr/>
        </p:nvCxnSpPr>
        <p:spPr>
          <a:xfrm flipV="1">
            <a:off x="4951170" y="1641153"/>
            <a:ext cx="652890" cy="50585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03DC669-B0DD-C24C-BA64-AC9C392F5815}"/>
              </a:ext>
            </a:extLst>
          </p:cNvPr>
          <p:cNvSpPr txBox="1"/>
          <p:nvPr/>
        </p:nvSpPr>
        <p:spPr>
          <a:xfrm>
            <a:off x="4074537" y="2147006"/>
            <a:ext cx="17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Notar</a:t>
            </a:r>
            <a:r>
              <a:rPr lang="en-US" sz="900" dirty="0"/>
              <a:t> que </a:t>
            </a:r>
            <a:r>
              <a:rPr lang="en-US" sz="900" dirty="0" err="1"/>
              <a:t>habitualmente</a:t>
            </a:r>
            <a:r>
              <a:rPr lang="en-US" sz="900" dirty="0"/>
              <a:t> los </a:t>
            </a:r>
            <a:r>
              <a:rPr lang="en-US" sz="900" dirty="0" err="1"/>
              <a:t>tubos</a:t>
            </a:r>
            <a:r>
              <a:rPr lang="en-US" sz="900" dirty="0"/>
              <a:t> de </a:t>
            </a:r>
            <a:r>
              <a:rPr lang="en-US" sz="900" dirty="0" err="1"/>
              <a:t>tórax</a:t>
            </a:r>
            <a:r>
              <a:rPr lang="en-US" sz="900" dirty="0"/>
              <a:t> </a:t>
            </a:r>
            <a:r>
              <a:rPr lang="en-US" sz="900" dirty="0" err="1"/>
              <a:t>tienen</a:t>
            </a:r>
            <a:r>
              <a:rPr lang="en-US" sz="900" dirty="0"/>
              <a:t> </a:t>
            </a:r>
            <a:r>
              <a:rPr lang="en-US" sz="900" b="1" dirty="0"/>
              <a:t>6 </a:t>
            </a:r>
            <a:r>
              <a:rPr lang="en-US" sz="900" b="1" dirty="0" err="1"/>
              <a:t>fenestras</a:t>
            </a:r>
            <a:endParaRPr lang="en-US" sz="900" b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91782DE-EBEC-DC4C-96BD-DE547D5267D6}"/>
              </a:ext>
            </a:extLst>
          </p:cNvPr>
          <p:cNvSpPr/>
          <p:nvPr/>
        </p:nvSpPr>
        <p:spPr>
          <a:xfrm>
            <a:off x="6892640" y="6330707"/>
            <a:ext cx="361260" cy="330603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FECB6A9-706E-D84F-84D1-DAB859FEA9B2}"/>
              </a:ext>
            </a:extLst>
          </p:cNvPr>
          <p:cNvSpPr/>
          <p:nvPr/>
        </p:nvSpPr>
        <p:spPr>
          <a:xfrm>
            <a:off x="6915589" y="6366081"/>
            <a:ext cx="357889" cy="29522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5B64099-DE17-0645-B92D-9404163DA401}"/>
              </a:ext>
            </a:extLst>
          </p:cNvPr>
          <p:cNvSpPr/>
          <p:nvPr/>
        </p:nvSpPr>
        <p:spPr>
          <a:xfrm>
            <a:off x="7139513" y="6373025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7C5DBC2-636A-F440-B033-C66D613433EC}"/>
              </a:ext>
            </a:extLst>
          </p:cNvPr>
          <p:cNvSpPr/>
          <p:nvPr/>
        </p:nvSpPr>
        <p:spPr>
          <a:xfrm>
            <a:off x="7208181" y="6400428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B75BC14-2DD1-4749-AEB3-0431F05CE358}"/>
              </a:ext>
            </a:extLst>
          </p:cNvPr>
          <p:cNvSpPr/>
          <p:nvPr/>
        </p:nvSpPr>
        <p:spPr>
          <a:xfrm rot="19057955">
            <a:off x="7238795" y="6355064"/>
            <a:ext cx="67379" cy="4571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988E4F0-E6DB-284A-AAD8-A4258835ECCA}"/>
              </a:ext>
            </a:extLst>
          </p:cNvPr>
          <p:cNvSpPr/>
          <p:nvPr/>
        </p:nvSpPr>
        <p:spPr>
          <a:xfrm>
            <a:off x="7177613" y="6309525"/>
            <a:ext cx="45719" cy="54806"/>
          </a:xfrm>
          <a:prstGeom prst="ellipse">
            <a:avLst/>
          </a:prstGeom>
          <a:solidFill>
            <a:schemeClr val="bg1"/>
          </a:solidFill>
          <a:ln w="63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FDBF199-3CFC-7641-A6A2-66F3C3DAEBC8}"/>
              </a:ext>
            </a:extLst>
          </p:cNvPr>
          <p:cNvSpPr/>
          <p:nvPr/>
        </p:nvSpPr>
        <p:spPr>
          <a:xfrm>
            <a:off x="7524329" y="5592657"/>
            <a:ext cx="63500" cy="63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A26F8E6-09FF-4040-8B43-16F185264D49}"/>
              </a:ext>
            </a:extLst>
          </p:cNvPr>
          <p:cNvSpPr/>
          <p:nvPr/>
        </p:nvSpPr>
        <p:spPr>
          <a:xfrm>
            <a:off x="6924843" y="5284210"/>
            <a:ext cx="448076" cy="44807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B789787-B938-6B4F-B6E1-6773D68EC0C7}"/>
              </a:ext>
            </a:extLst>
          </p:cNvPr>
          <p:cNvSpPr/>
          <p:nvPr/>
        </p:nvSpPr>
        <p:spPr>
          <a:xfrm>
            <a:off x="6933125" y="4608560"/>
            <a:ext cx="448076" cy="4480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>
            <a:extLst>
              <a:ext uri="{FF2B5EF4-FFF2-40B4-BE49-F238E27FC236}">
                <a16:creationId xmlns:a16="http://schemas.microsoft.com/office/drawing/2014/main" id="{1864AE8D-B0AE-A841-8A21-6F1FDB8104B5}"/>
              </a:ext>
            </a:extLst>
          </p:cNvPr>
          <p:cNvSpPr/>
          <p:nvPr/>
        </p:nvSpPr>
        <p:spPr>
          <a:xfrm rot="18900000">
            <a:off x="7201811" y="4816898"/>
            <a:ext cx="89102" cy="1798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571743FA-8C83-E945-81A9-5BEAFD04E9D8}"/>
              </a:ext>
            </a:extLst>
          </p:cNvPr>
          <p:cNvSpPr/>
          <p:nvPr/>
        </p:nvSpPr>
        <p:spPr>
          <a:xfrm>
            <a:off x="6929733" y="5328285"/>
            <a:ext cx="323850" cy="365125"/>
          </a:xfrm>
          <a:custGeom>
            <a:avLst/>
            <a:gdLst>
              <a:gd name="connsiteX0" fmla="*/ 0 w 323850"/>
              <a:gd name="connsiteY0" fmla="*/ 53975 h 365125"/>
              <a:gd name="connsiteX1" fmla="*/ 31750 w 323850"/>
              <a:gd name="connsiteY1" fmla="*/ 9525 h 365125"/>
              <a:gd name="connsiteX2" fmla="*/ 69850 w 323850"/>
              <a:gd name="connsiteY2" fmla="*/ 47625 h 365125"/>
              <a:gd name="connsiteX3" fmla="*/ 114300 w 323850"/>
              <a:gd name="connsiteY3" fmla="*/ 3175 h 365125"/>
              <a:gd name="connsiteX4" fmla="*/ 155575 w 323850"/>
              <a:gd name="connsiteY4" fmla="*/ 44450 h 365125"/>
              <a:gd name="connsiteX5" fmla="*/ 200025 w 323850"/>
              <a:gd name="connsiteY5" fmla="*/ 0 h 365125"/>
              <a:gd name="connsiteX6" fmla="*/ 241300 w 323850"/>
              <a:gd name="connsiteY6" fmla="*/ 41275 h 365125"/>
              <a:gd name="connsiteX7" fmla="*/ 282575 w 323850"/>
              <a:gd name="connsiteY7" fmla="*/ 0 h 365125"/>
              <a:gd name="connsiteX8" fmla="*/ 323850 w 323850"/>
              <a:gd name="connsiteY8" fmla="*/ 41275 h 365125"/>
              <a:gd name="connsiteX9" fmla="*/ 323850 w 323850"/>
              <a:gd name="connsiteY9" fmla="*/ 330200 h 365125"/>
              <a:gd name="connsiteX10" fmla="*/ 298450 w 323850"/>
              <a:gd name="connsiteY10" fmla="*/ 355600 h 365125"/>
              <a:gd name="connsiteX11" fmla="*/ 266700 w 323850"/>
              <a:gd name="connsiteY11" fmla="*/ 323850 h 365125"/>
              <a:gd name="connsiteX12" fmla="*/ 228600 w 323850"/>
              <a:gd name="connsiteY12" fmla="*/ 361950 h 365125"/>
              <a:gd name="connsiteX13" fmla="*/ 184150 w 323850"/>
              <a:gd name="connsiteY13" fmla="*/ 317500 h 365125"/>
              <a:gd name="connsiteX14" fmla="*/ 139700 w 323850"/>
              <a:gd name="connsiteY14" fmla="*/ 361950 h 365125"/>
              <a:gd name="connsiteX15" fmla="*/ 95250 w 323850"/>
              <a:gd name="connsiteY15" fmla="*/ 317500 h 365125"/>
              <a:gd name="connsiteX16" fmla="*/ 47625 w 323850"/>
              <a:gd name="connsiteY16" fmla="*/ 365125 h 365125"/>
              <a:gd name="connsiteX17" fmla="*/ 3175 w 323850"/>
              <a:gd name="connsiteY17" fmla="*/ 320675 h 365125"/>
              <a:gd name="connsiteX18" fmla="*/ 0 w 323850"/>
              <a:gd name="connsiteY18" fmla="*/ 5397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850" h="365125">
                <a:moveTo>
                  <a:pt x="0" y="53975"/>
                </a:moveTo>
                <a:lnTo>
                  <a:pt x="31750" y="9525"/>
                </a:lnTo>
                <a:lnTo>
                  <a:pt x="69850" y="47625"/>
                </a:lnTo>
                <a:lnTo>
                  <a:pt x="114300" y="3175"/>
                </a:lnTo>
                <a:lnTo>
                  <a:pt x="155575" y="44450"/>
                </a:lnTo>
                <a:lnTo>
                  <a:pt x="200025" y="0"/>
                </a:lnTo>
                <a:lnTo>
                  <a:pt x="241300" y="41275"/>
                </a:lnTo>
                <a:lnTo>
                  <a:pt x="282575" y="0"/>
                </a:lnTo>
                <a:lnTo>
                  <a:pt x="323850" y="41275"/>
                </a:lnTo>
                <a:lnTo>
                  <a:pt x="323850" y="330200"/>
                </a:lnTo>
                <a:lnTo>
                  <a:pt x="298450" y="355600"/>
                </a:lnTo>
                <a:lnTo>
                  <a:pt x="266700" y="323850"/>
                </a:lnTo>
                <a:lnTo>
                  <a:pt x="228600" y="361950"/>
                </a:lnTo>
                <a:lnTo>
                  <a:pt x="184150" y="317500"/>
                </a:lnTo>
                <a:lnTo>
                  <a:pt x="139700" y="361950"/>
                </a:lnTo>
                <a:lnTo>
                  <a:pt x="95250" y="317500"/>
                </a:lnTo>
                <a:lnTo>
                  <a:pt x="47625" y="365125"/>
                </a:lnTo>
                <a:lnTo>
                  <a:pt x="3175" y="320675"/>
                </a:lnTo>
                <a:cubicBezTo>
                  <a:pt x="2117" y="231775"/>
                  <a:pt x="1058" y="142875"/>
                  <a:pt x="0" y="5397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9BEE5E91-279F-8F44-97B9-2C2C710F5FDB}"/>
              </a:ext>
            </a:extLst>
          </p:cNvPr>
          <p:cNvSpPr/>
          <p:nvPr/>
        </p:nvSpPr>
        <p:spPr>
          <a:xfrm>
            <a:off x="5938947" y="4532752"/>
            <a:ext cx="856420" cy="2229633"/>
          </a:xfrm>
          <a:prstGeom prst="roundRect">
            <a:avLst>
              <a:gd name="adj" fmla="val 10085"/>
            </a:avLst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FE13E66B-416E-4042-BC43-F1F582FBE30B}"/>
              </a:ext>
            </a:extLst>
          </p:cNvPr>
          <p:cNvSpPr/>
          <p:nvPr/>
        </p:nvSpPr>
        <p:spPr>
          <a:xfrm>
            <a:off x="6837107" y="6085979"/>
            <a:ext cx="504357" cy="677891"/>
          </a:xfrm>
          <a:prstGeom prst="roundRect">
            <a:avLst>
              <a:gd name="adj" fmla="val 10085"/>
            </a:avLst>
          </a:prstGeom>
          <a:solidFill>
            <a:srgbClr val="4472C4">
              <a:alpha val="10000"/>
            </a:srgbClr>
          </a:solidFill>
          <a:ln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A667F52C-43B9-4A4F-9886-F7ED43A1DF0C}"/>
              </a:ext>
            </a:extLst>
          </p:cNvPr>
          <p:cNvCxnSpPr>
            <a:cxnSpLocks/>
            <a:stCxn id="59" idx="2"/>
            <a:endCxn id="117" idx="0"/>
          </p:cNvCxnSpPr>
          <p:nvPr/>
        </p:nvCxnSpPr>
        <p:spPr>
          <a:xfrm rot="5400000">
            <a:off x="6192837" y="4252929"/>
            <a:ext cx="454144" cy="105503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FE32CB24-62DC-CF44-A9B9-9F8E1C5E8E2E}"/>
              </a:ext>
            </a:extLst>
          </p:cNvPr>
          <p:cNvCxnSpPr>
            <a:cxnSpLocks/>
            <a:stCxn id="134" idx="2"/>
            <a:endCxn id="118" idx="3"/>
          </p:cNvCxnSpPr>
          <p:nvPr/>
        </p:nvCxnSpPr>
        <p:spPr>
          <a:xfrm rot="5400000">
            <a:off x="6332227" y="5199494"/>
            <a:ext cx="2234669" cy="216193"/>
          </a:xfrm>
          <a:prstGeom prst="bentConnector2">
            <a:avLst/>
          </a:prstGeom>
          <a:ln w="12700">
            <a:solidFill>
              <a:srgbClr val="4472C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BE6E24B1-DF68-6247-9B52-0933776CAD3A}"/>
              </a:ext>
            </a:extLst>
          </p:cNvPr>
          <p:cNvCxnSpPr>
            <a:cxnSpLocks/>
            <a:stCxn id="137" idx="2"/>
            <a:endCxn id="130" idx="0"/>
          </p:cNvCxnSpPr>
          <p:nvPr/>
        </p:nvCxnSpPr>
        <p:spPr>
          <a:xfrm rot="5400000">
            <a:off x="7644703" y="3615079"/>
            <a:ext cx="452952" cy="141609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1B4B80D7-1746-6E48-B96D-0A3A6F61FB57}"/>
              </a:ext>
            </a:extLst>
          </p:cNvPr>
          <p:cNvSpPr/>
          <p:nvPr/>
        </p:nvSpPr>
        <p:spPr>
          <a:xfrm>
            <a:off x="6894662" y="4549601"/>
            <a:ext cx="536939" cy="1280378"/>
          </a:xfrm>
          <a:prstGeom prst="roundRect">
            <a:avLst>
              <a:gd name="adj" fmla="val 10085"/>
            </a:avLst>
          </a:prstGeom>
          <a:solidFill>
            <a:schemeClr val="tx1">
              <a:alpha val="1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6696F25-5805-2749-8EA1-FF3A836E1A7D}"/>
              </a:ext>
            </a:extLst>
          </p:cNvPr>
          <p:cNvSpPr txBox="1"/>
          <p:nvPr/>
        </p:nvSpPr>
        <p:spPr>
          <a:xfrm>
            <a:off x="6859973" y="3405426"/>
            <a:ext cx="1395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Permite</a:t>
            </a:r>
            <a:r>
              <a:rPr lang="en-US" sz="900" dirty="0"/>
              <a:t> el escape del </a:t>
            </a:r>
            <a:r>
              <a:rPr lang="en-US" sz="900" dirty="0" err="1"/>
              <a:t>aire</a:t>
            </a:r>
            <a:r>
              <a:rPr lang="en-US" sz="900" dirty="0"/>
              <a:t> </a:t>
            </a:r>
            <a:r>
              <a:rPr lang="en-US" sz="900" dirty="0" err="1"/>
              <a:t>desde</a:t>
            </a:r>
            <a:r>
              <a:rPr lang="en-US" sz="900" dirty="0"/>
              <a:t> el </a:t>
            </a:r>
            <a:r>
              <a:rPr lang="en-US" sz="900" dirty="0" err="1"/>
              <a:t>tórax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la </a:t>
            </a:r>
            <a:r>
              <a:rPr lang="en-US" sz="900" dirty="0" err="1"/>
              <a:t>presión</a:t>
            </a:r>
            <a:r>
              <a:rPr lang="en-US" sz="900" dirty="0"/>
              <a:t> es +2cmH</a:t>
            </a:r>
            <a:r>
              <a:rPr lang="en-US" sz="900" baseline="-25000" dirty="0"/>
              <a:t>2</a:t>
            </a:r>
            <a:r>
              <a:rPr lang="en-US" sz="900" dirty="0"/>
              <a:t>O. </a:t>
            </a:r>
            <a:r>
              <a:rPr lang="en-US" sz="900" b="1" dirty="0"/>
              <a:t>Las </a:t>
            </a:r>
            <a:r>
              <a:rPr lang="en-US" sz="900" b="1" dirty="0" err="1"/>
              <a:t>burbujas</a:t>
            </a:r>
            <a:r>
              <a:rPr lang="en-US" sz="900" b="1" dirty="0"/>
              <a:t> </a:t>
            </a:r>
            <a:r>
              <a:rPr lang="en-US" sz="900" b="1" dirty="0" err="1"/>
              <a:t>indican</a:t>
            </a:r>
            <a:r>
              <a:rPr lang="en-US" sz="900" b="1" dirty="0"/>
              <a:t> </a:t>
            </a:r>
            <a:r>
              <a:rPr lang="en-US" sz="900" b="1" dirty="0" err="1"/>
              <a:t>fuga</a:t>
            </a:r>
            <a:r>
              <a:rPr lang="en-US" sz="900" b="1" dirty="0"/>
              <a:t> de </a:t>
            </a:r>
            <a:r>
              <a:rPr lang="en-US" sz="900" b="1" dirty="0" err="1"/>
              <a:t>aire</a:t>
            </a:r>
            <a:r>
              <a:rPr lang="en-US" sz="900" b="1" dirty="0"/>
              <a:t>.</a:t>
            </a:r>
            <a:endParaRPr lang="en-US" sz="9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E80774D-FFC3-FC4D-9143-06228B93C337}"/>
              </a:ext>
            </a:extLst>
          </p:cNvPr>
          <p:cNvSpPr txBox="1"/>
          <p:nvPr/>
        </p:nvSpPr>
        <p:spPr>
          <a:xfrm>
            <a:off x="8009897" y="3588818"/>
            <a:ext cx="1138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Establece</a:t>
            </a:r>
            <a:r>
              <a:rPr lang="en-US" sz="900" dirty="0"/>
              <a:t> la </a:t>
            </a:r>
            <a:br>
              <a:rPr lang="en-US" sz="900" dirty="0"/>
            </a:br>
            <a:r>
              <a:rPr lang="en-US" sz="900" dirty="0" err="1"/>
              <a:t>presión</a:t>
            </a:r>
            <a:r>
              <a:rPr lang="en-US" sz="900" dirty="0"/>
              <a:t> de </a:t>
            </a:r>
            <a:r>
              <a:rPr lang="en-US" sz="900" dirty="0" err="1"/>
              <a:t>aspiración</a:t>
            </a:r>
            <a:r>
              <a:rPr lang="en-US" sz="900" dirty="0"/>
              <a:t>.</a:t>
            </a:r>
          </a:p>
        </p:txBody>
      </p:sp>
      <p:cxnSp>
        <p:nvCxnSpPr>
          <p:cNvPr id="151" name="Elbow Connector 150">
            <a:extLst>
              <a:ext uri="{FF2B5EF4-FFF2-40B4-BE49-F238E27FC236}">
                <a16:creationId xmlns:a16="http://schemas.microsoft.com/office/drawing/2014/main" id="{E1132873-AD4A-A144-B8D6-426285063F7C}"/>
              </a:ext>
            </a:extLst>
          </p:cNvPr>
          <p:cNvCxnSpPr>
            <a:cxnSpLocks/>
            <a:endCxn id="112" idx="3"/>
          </p:cNvCxnSpPr>
          <p:nvPr/>
        </p:nvCxnSpPr>
        <p:spPr>
          <a:xfrm rot="10800000" flipV="1">
            <a:off x="7372920" y="4926742"/>
            <a:ext cx="616089" cy="581505"/>
          </a:xfrm>
          <a:prstGeom prst="bentConnector3">
            <a:avLst>
              <a:gd name="adj1" fmla="val 22553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F7725126-2CA1-F740-B06D-BA5CBE7DD053}"/>
              </a:ext>
            </a:extLst>
          </p:cNvPr>
          <p:cNvSpPr txBox="1"/>
          <p:nvPr/>
        </p:nvSpPr>
        <p:spPr>
          <a:xfrm>
            <a:off x="8032433" y="4804345"/>
            <a:ext cx="1138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El </a:t>
            </a:r>
            <a:r>
              <a:rPr lang="en-US" sz="900" dirty="0" err="1"/>
              <a:t>acordeón</a:t>
            </a:r>
            <a:r>
              <a:rPr lang="en-US" sz="900" dirty="0"/>
              <a:t> indica que se </a:t>
            </a:r>
            <a:r>
              <a:rPr lang="en-US" sz="900" dirty="0" err="1"/>
              <a:t>está</a:t>
            </a:r>
            <a:r>
              <a:rPr lang="en-US" sz="900" dirty="0"/>
              <a:t> </a:t>
            </a:r>
            <a:r>
              <a:rPr lang="en-US" sz="900" dirty="0" err="1"/>
              <a:t>aspirando</a:t>
            </a:r>
            <a:r>
              <a:rPr lang="en-US" sz="900" dirty="0"/>
              <a:t>. Se </a:t>
            </a:r>
            <a:r>
              <a:rPr lang="en-US" sz="900" dirty="0" err="1"/>
              <a:t>desinfla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no hay </a:t>
            </a:r>
            <a:r>
              <a:rPr lang="en-US" sz="900" dirty="0" err="1"/>
              <a:t>aspiración</a:t>
            </a:r>
            <a:r>
              <a:rPr lang="en-US" sz="900" dirty="0"/>
              <a:t>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9D7A4D4-ECE5-9442-B499-081605ADA2E5}"/>
              </a:ext>
            </a:extLst>
          </p:cNvPr>
          <p:cNvSpPr txBox="1"/>
          <p:nvPr/>
        </p:nvSpPr>
        <p:spPr>
          <a:xfrm>
            <a:off x="7705199" y="5749467"/>
            <a:ext cx="144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 </a:t>
            </a:r>
            <a:r>
              <a:rPr lang="en-US" sz="900" dirty="0" err="1"/>
              <a:t>bolilla</a:t>
            </a:r>
            <a:r>
              <a:rPr lang="en-US" sz="900" dirty="0"/>
              <a:t> </a:t>
            </a:r>
            <a:r>
              <a:rPr lang="en-US" sz="900" dirty="0" err="1"/>
              <a:t>indicadora</a:t>
            </a:r>
            <a:r>
              <a:rPr lang="en-US" sz="900" dirty="0"/>
              <a:t> se </a:t>
            </a:r>
            <a:r>
              <a:rPr lang="en-US" sz="900" dirty="0" err="1"/>
              <a:t>mueve</a:t>
            </a:r>
            <a:r>
              <a:rPr lang="en-US" sz="900" dirty="0"/>
              <a:t> </a:t>
            </a:r>
            <a:r>
              <a:rPr lang="en-US" sz="900" dirty="0" err="1"/>
              <a:t>hacia</a:t>
            </a:r>
            <a:r>
              <a:rPr lang="en-US" sz="900" dirty="0"/>
              <a:t> </a:t>
            </a:r>
            <a:r>
              <a:rPr lang="en-US" sz="900" dirty="0" err="1"/>
              <a:t>arriba</a:t>
            </a:r>
            <a:r>
              <a:rPr lang="en-US" sz="900" dirty="0"/>
              <a:t>/</a:t>
            </a:r>
            <a:r>
              <a:rPr lang="en-US" sz="900" dirty="0" err="1"/>
              <a:t>abajo</a:t>
            </a:r>
            <a:r>
              <a:rPr lang="en-US" sz="900" dirty="0"/>
              <a:t> </a:t>
            </a:r>
            <a:r>
              <a:rPr lang="en-US" sz="900" dirty="0" err="1"/>
              <a:t>traduciendo</a:t>
            </a:r>
            <a:r>
              <a:rPr lang="en-US" sz="900" dirty="0"/>
              <a:t> la </a:t>
            </a:r>
            <a:r>
              <a:rPr lang="en-US" sz="900" dirty="0" err="1"/>
              <a:t>presión</a:t>
            </a:r>
            <a:r>
              <a:rPr lang="en-US" sz="900" dirty="0"/>
              <a:t> </a:t>
            </a:r>
            <a:r>
              <a:rPr lang="en-US" sz="900" dirty="0" err="1"/>
              <a:t>intratorácica</a:t>
            </a:r>
            <a:r>
              <a:rPr lang="en-US" sz="900" dirty="0"/>
              <a:t>. </a:t>
            </a:r>
          </a:p>
        </p:txBody>
      </p:sp>
      <p:cxnSp>
        <p:nvCxnSpPr>
          <p:cNvPr id="157" name="Elbow Connector 156">
            <a:extLst>
              <a:ext uri="{FF2B5EF4-FFF2-40B4-BE49-F238E27FC236}">
                <a16:creationId xmlns:a16="http://schemas.microsoft.com/office/drawing/2014/main" id="{0F7B8471-F5EC-BA47-9608-845F4D038944}"/>
              </a:ext>
            </a:extLst>
          </p:cNvPr>
          <p:cNvCxnSpPr>
            <a:cxnSpLocks/>
            <a:endCxn id="111" idx="6"/>
          </p:cNvCxnSpPr>
          <p:nvPr/>
        </p:nvCxnSpPr>
        <p:spPr>
          <a:xfrm rot="16200000" flipV="1">
            <a:off x="7947750" y="5264486"/>
            <a:ext cx="131854" cy="851695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8C0934E7-9F57-7848-B202-A713FD326CF1}"/>
              </a:ext>
            </a:extLst>
          </p:cNvPr>
          <p:cNvCxnSpPr>
            <a:cxnSpLocks/>
          </p:cNvCxnSpPr>
          <p:nvPr/>
        </p:nvCxnSpPr>
        <p:spPr>
          <a:xfrm>
            <a:off x="7910134" y="3002180"/>
            <a:ext cx="0" cy="216495"/>
          </a:xfrm>
          <a:prstGeom prst="straightConnector1">
            <a:avLst/>
          </a:prstGeom>
          <a:ln w="6350"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0EF2141D-EB62-2C40-8C3E-D2B207834019}"/>
              </a:ext>
            </a:extLst>
          </p:cNvPr>
          <p:cNvSpPr txBox="1"/>
          <p:nvPr/>
        </p:nvSpPr>
        <p:spPr>
          <a:xfrm rot="16200000">
            <a:off x="7798434" y="2998964"/>
            <a:ext cx="418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2cm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74CD613B-A132-FF40-AD95-861AE7396C8C}"/>
              </a:ext>
            </a:extLst>
          </p:cNvPr>
          <p:cNvCxnSpPr>
            <a:cxnSpLocks/>
          </p:cNvCxnSpPr>
          <p:nvPr/>
        </p:nvCxnSpPr>
        <p:spPr>
          <a:xfrm>
            <a:off x="9003129" y="2704511"/>
            <a:ext cx="0" cy="452478"/>
          </a:xfrm>
          <a:prstGeom prst="straightConnector1">
            <a:avLst/>
          </a:prstGeom>
          <a:ln w="6350"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F8F49911-3BB1-F946-97F8-2C33F642818B}"/>
              </a:ext>
            </a:extLst>
          </p:cNvPr>
          <p:cNvSpPr txBox="1"/>
          <p:nvPr/>
        </p:nvSpPr>
        <p:spPr>
          <a:xfrm rot="16200000">
            <a:off x="8759778" y="2826904"/>
            <a:ext cx="647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10-20 cm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C3B0DF91-AFBA-6A4F-82C4-A855CAF2B96F}"/>
              </a:ext>
            </a:extLst>
          </p:cNvPr>
          <p:cNvSpPr txBox="1"/>
          <p:nvPr/>
        </p:nvSpPr>
        <p:spPr>
          <a:xfrm rot="19468240">
            <a:off x="8377427" y="1197833"/>
            <a:ext cx="7807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A la </a:t>
            </a:r>
            <a:r>
              <a:rPr lang="en-US" sz="900" i="1" dirty="0" err="1"/>
              <a:t>aspiración</a:t>
            </a:r>
            <a:r>
              <a:rPr lang="en-US" sz="900" i="1" dirty="0"/>
              <a:t> de pared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3240470-CD34-0648-8A7F-729BC51C1AEE}"/>
              </a:ext>
            </a:extLst>
          </p:cNvPr>
          <p:cNvSpPr txBox="1"/>
          <p:nvPr/>
        </p:nvSpPr>
        <p:spPr>
          <a:xfrm>
            <a:off x="5877481" y="1291941"/>
            <a:ext cx="3154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El </a:t>
            </a:r>
            <a:r>
              <a:rPr lang="en-US" sz="900" dirty="0" err="1"/>
              <a:t>viejo</a:t>
            </a:r>
            <a:r>
              <a:rPr lang="en-US" sz="900" dirty="0"/>
              <a:t> </a:t>
            </a:r>
            <a:r>
              <a:rPr lang="en-US" sz="900" b="1" dirty="0" err="1"/>
              <a:t>sistema</a:t>
            </a:r>
            <a:r>
              <a:rPr lang="en-US" sz="900" b="1" dirty="0"/>
              <a:t> de 3 </a:t>
            </a:r>
            <a:r>
              <a:rPr lang="en-US" sz="900" b="1" dirty="0" err="1"/>
              <a:t>frascos</a:t>
            </a:r>
            <a:r>
              <a:rPr lang="en-US" sz="900" b="1" dirty="0"/>
              <a:t> </a:t>
            </a:r>
            <a:r>
              <a:rPr lang="en-US" sz="900" dirty="0" err="1"/>
              <a:t>ilustra</a:t>
            </a:r>
            <a:r>
              <a:rPr lang="en-US" sz="900" dirty="0"/>
              <a:t> </a:t>
            </a:r>
            <a:r>
              <a:rPr lang="en-US" sz="900" dirty="0" err="1"/>
              <a:t>su</a:t>
            </a:r>
            <a:r>
              <a:rPr lang="en-US" sz="900" dirty="0"/>
              <a:t> </a:t>
            </a:r>
            <a:r>
              <a:rPr lang="en-US" sz="900" dirty="0" err="1"/>
              <a:t>funcionalidad</a:t>
            </a:r>
            <a:r>
              <a:rPr lang="en-US" sz="900" dirty="0"/>
              <a:t>:</a:t>
            </a:r>
            <a:endParaRPr lang="en-US" sz="900" b="1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2F181D32-4492-4543-A8AD-DD35E747C705}"/>
              </a:ext>
            </a:extLst>
          </p:cNvPr>
          <p:cNvSpPr/>
          <p:nvPr/>
        </p:nvSpPr>
        <p:spPr>
          <a:xfrm>
            <a:off x="7011411" y="6341709"/>
            <a:ext cx="50104" cy="93945"/>
          </a:xfrm>
          <a:custGeom>
            <a:avLst/>
            <a:gdLst>
              <a:gd name="connsiteX0" fmla="*/ 0 w 50104"/>
              <a:gd name="connsiteY0" fmla="*/ 18789 h 93945"/>
              <a:gd name="connsiteX1" fmla="*/ 0 w 50104"/>
              <a:gd name="connsiteY1" fmla="*/ 93945 h 93945"/>
              <a:gd name="connsiteX2" fmla="*/ 50104 w 50104"/>
              <a:gd name="connsiteY2" fmla="*/ 62630 h 93945"/>
              <a:gd name="connsiteX3" fmla="*/ 50104 w 50104"/>
              <a:gd name="connsiteY3" fmla="*/ 0 h 9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4" h="93945">
                <a:moveTo>
                  <a:pt x="0" y="18789"/>
                </a:moveTo>
                <a:lnTo>
                  <a:pt x="0" y="93945"/>
                </a:lnTo>
                <a:lnTo>
                  <a:pt x="50104" y="62630"/>
                </a:lnTo>
                <a:lnTo>
                  <a:pt x="50104" y="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E9FF3591-3C65-D544-872E-E53044395D02}"/>
              </a:ext>
            </a:extLst>
          </p:cNvPr>
          <p:cNvSpPr/>
          <p:nvPr/>
        </p:nvSpPr>
        <p:spPr>
          <a:xfrm>
            <a:off x="7095925" y="6293965"/>
            <a:ext cx="50104" cy="93945"/>
          </a:xfrm>
          <a:custGeom>
            <a:avLst/>
            <a:gdLst>
              <a:gd name="connsiteX0" fmla="*/ 0 w 50104"/>
              <a:gd name="connsiteY0" fmla="*/ 18789 h 93945"/>
              <a:gd name="connsiteX1" fmla="*/ 0 w 50104"/>
              <a:gd name="connsiteY1" fmla="*/ 93945 h 93945"/>
              <a:gd name="connsiteX2" fmla="*/ 50104 w 50104"/>
              <a:gd name="connsiteY2" fmla="*/ 62630 h 93945"/>
              <a:gd name="connsiteX3" fmla="*/ 50104 w 50104"/>
              <a:gd name="connsiteY3" fmla="*/ 0 h 9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4" h="93945">
                <a:moveTo>
                  <a:pt x="0" y="18789"/>
                </a:moveTo>
                <a:lnTo>
                  <a:pt x="0" y="93945"/>
                </a:lnTo>
                <a:lnTo>
                  <a:pt x="50104" y="62630"/>
                </a:lnTo>
                <a:lnTo>
                  <a:pt x="50104" y="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D9952025-94CF-014A-A63B-4C16879F9FC0}"/>
              </a:ext>
            </a:extLst>
          </p:cNvPr>
          <p:cNvSpPr/>
          <p:nvPr/>
        </p:nvSpPr>
        <p:spPr>
          <a:xfrm>
            <a:off x="7176366" y="6254349"/>
            <a:ext cx="50104" cy="93945"/>
          </a:xfrm>
          <a:custGeom>
            <a:avLst/>
            <a:gdLst>
              <a:gd name="connsiteX0" fmla="*/ 0 w 50104"/>
              <a:gd name="connsiteY0" fmla="*/ 18789 h 93945"/>
              <a:gd name="connsiteX1" fmla="*/ 0 w 50104"/>
              <a:gd name="connsiteY1" fmla="*/ 93945 h 93945"/>
              <a:gd name="connsiteX2" fmla="*/ 50104 w 50104"/>
              <a:gd name="connsiteY2" fmla="*/ 62630 h 93945"/>
              <a:gd name="connsiteX3" fmla="*/ 50104 w 50104"/>
              <a:gd name="connsiteY3" fmla="*/ 0 h 9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4" h="93945">
                <a:moveTo>
                  <a:pt x="0" y="18789"/>
                </a:moveTo>
                <a:lnTo>
                  <a:pt x="0" y="93945"/>
                </a:lnTo>
                <a:lnTo>
                  <a:pt x="50104" y="62630"/>
                </a:lnTo>
                <a:lnTo>
                  <a:pt x="50104" y="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Elbow Connector 176">
            <a:extLst>
              <a:ext uri="{FF2B5EF4-FFF2-40B4-BE49-F238E27FC236}">
                <a16:creationId xmlns:a16="http://schemas.microsoft.com/office/drawing/2014/main" id="{0D9DCC61-04AA-BA43-A71A-EE0D48FC04D1}"/>
              </a:ext>
            </a:extLst>
          </p:cNvPr>
          <p:cNvCxnSpPr>
            <a:cxnSpLocks/>
          </p:cNvCxnSpPr>
          <p:nvPr/>
        </p:nvCxnSpPr>
        <p:spPr>
          <a:xfrm rot="10800000">
            <a:off x="7051321" y="6487685"/>
            <a:ext cx="782612" cy="124312"/>
          </a:xfrm>
          <a:prstGeom prst="bentConnector3">
            <a:avLst>
              <a:gd name="adj1" fmla="val 99871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52494E76-F03B-3C48-B0EF-0DBF072535F1}"/>
              </a:ext>
            </a:extLst>
          </p:cNvPr>
          <p:cNvSpPr txBox="1"/>
          <p:nvPr/>
        </p:nvSpPr>
        <p:spPr>
          <a:xfrm>
            <a:off x="7806447" y="6352718"/>
            <a:ext cx="1281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Las </a:t>
            </a:r>
            <a:r>
              <a:rPr lang="en-US" sz="900" dirty="0" err="1"/>
              <a:t>marcas</a:t>
            </a:r>
            <a:r>
              <a:rPr lang="en-US" sz="900" dirty="0"/>
              <a:t> </a:t>
            </a:r>
            <a:r>
              <a:rPr lang="en-US" sz="900" b="1" i="1" dirty="0" err="1"/>
              <a:t>cuantifican</a:t>
            </a:r>
            <a:r>
              <a:rPr lang="en-US" sz="900" b="1" i="1" dirty="0"/>
              <a:t> la </a:t>
            </a:r>
            <a:r>
              <a:rPr lang="en-US" sz="900" b="1" i="1" dirty="0" err="1"/>
              <a:t>fuga</a:t>
            </a:r>
            <a:r>
              <a:rPr lang="en-US" sz="900" b="1" i="1" dirty="0"/>
              <a:t> de </a:t>
            </a:r>
            <a:r>
              <a:rPr lang="en-US" sz="900" b="1" i="1" dirty="0" err="1"/>
              <a:t>aire</a:t>
            </a:r>
            <a:r>
              <a:rPr lang="en-US" sz="900" dirty="0"/>
              <a:t>: </a:t>
            </a:r>
            <a:br>
              <a:rPr lang="en-US" sz="900" dirty="0"/>
            </a:br>
            <a:r>
              <a:rPr lang="en-US" sz="900" dirty="0" err="1"/>
              <a:t>puntaje</a:t>
            </a:r>
            <a:r>
              <a:rPr lang="en-US" sz="900" dirty="0"/>
              <a:t> 1-7.</a:t>
            </a:r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190485A0-50C2-3941-8ECA-3FDA6D69C2F4}"/>
              </a:ext>
            </a:extLst>
          </p:cNvPr>
          <p:cNvSpPr/>
          <p:nvPr/>
        </p:nvSpPr>
        <p:spPr>
          <a:xfrm>
            <a:off x="91824" y="2754152"/>
            <a:ext cx="2613747" cy="1396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31CADE1-4736-A94F-9F97-56063B79D926}"/>
              </a:ext>
            </a:extLst>
          </p:cNvPr>
          <p:cNvSpPr/>
          <p:nvPr/>
        </p:nvSpPr>
        <p:spPr>
          <a:xfrm>
            <a:off x="82245" y="2764672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OSCILACIÓN RESPIRATORIA</a:t>
            </a: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56E705EF-7F05-DE40-8533-52D4E7885999}"/>
              </a:ext>
            </a:extLst>
          </p:cNvPr>
          <p:cNvSpPr/>
          <p:nvPr/>
        </p:nvSpPr>
        <p:spPr>
          <a:xfrm>
            <a:off x="85624" y="4230123"/>
            <a:ext cx="2613747" cy="1660508"/>
          </a:xfrm>
          <a:prstGeom prst="roundRect">
            <a:avLst>
              <a:gd name="adj" fmla="val 1259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EE0F1CF-C526-B441-8EE8-6CA0D8156C7A}"/>
              </a:ext>
            </a:extLst>
          </p:cNvPr>
          <p:cNvSpPr/>
          <p:nvPr/>
        </p:nvSpPr>
        <p:spPr>
          <a:xfrm>
            <a:off x="86636" y="4225132"/>
            <a:ext cx="1037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FUGA DE AIRE</a:t>
            </a:r>
          </a:p>
        </p:txBody>
      </p:sp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id="{13CC7177-C2DF-9949-8B40-2EC91C5DB237}"/>
              </a:ext>
            </a:extLst>
          </p:cNvPr>
          <p:cNvSpPr/>
          <p:nvPr/>
        </p:nvSpPr>
        <p:spPr>
          <a:xfrm>
            <a:off x="84903" y="5961480"/>
            <a:ext cx="2613747" cy="7984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71C65A4-3CC4-EA4E-AFF0-491C47B4C520}"/>
              </a:ext>
            </a:extLst>
          </p:cNvPr>
          <p:cNvSpPr/>
          <p:nvPr/>
        </p:nvSpPr>
        <p:spPr>
          <a:xfrm>
            <a:off x="90021" y="5949791"/>
            <a:ext cx="929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ASPIRACIÓN</a:t>
            </a:r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0F4FC086-1341-A340-B8B3-091D7C0A910E}"/>
              </a:ext>
            </a:extLst>
          </p:cNvPr>
          <p:cNvSpPr/>
          <p:nvPr/>
        </p:nvSpPr>
        <p:spPr>
          <a:xfrm>
            <a:off x="81351" y="508382"/>
            <a:ext cx="2613747" cy="10758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266B29A-3D72-D64A-A2EE-73281A1A97AC}"/>
              </a:ext>
            </a:extLst>
          </p:cNvPr>
          <p:cNvSpPr/>
          <p:nvPr/>
        </p:nvSpPr>
        <p:spPr>
          <a:xfrm>
            <a:off x="90698" y="493949"/>
            <a:ext cx="2012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POSICIONAMIENTO DEL TUBO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2900E82-1885-E44C-B3BE-446E80CF886D}"/>
              </a:ext>
            </a:extLst>
          </p:cNvPr>
          <p:cNvSpPr txBox="1"/>
          <p:nvPr/>
        </p:nvSpPr>
        <p:spPr>
          <a:xfrm>
            <a:off x="88869" y="690098"/>
            <a:ext cx="253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Mirar</a:t>
            </a:r>
            <a:r>
              <a:rPr lang="en-US" sz="900" b="1" dirty="0"/>
              <a:t> la </a:t>
            </a:r>
            <a:r>
              <a:rPr lang="en-US" sz="900" b="1" dirty="0" err="1"/>
              <a:t>RxTx</a:t>
            </a:r>
            <a:r>
              <a:rPr lang="en-US" sz="900" dirty="0"/>
              <a:t>: ¿</a:t>
            </a:r>
            <a:r>
              <a:rPr lang="en-US" sz="900" dirty="0" err="1"/>
              <a:t>está</a:t>
            </a:r>
            <a:r>
              <a:rPr lang="en-US" sz="900" dirty="0"/>
              <a:t> el </a:t>
            </a:r>
            <a:r>
              <a:rPr lang="en-US" sz="900" dirty="0" err="1"/>
              <a:t>tubo</a:t>
            </a:r>
            <a:r>
              <a:rPr lang="en-US" sz="900" dirty="0"/>
              <a:t> </a:t>
            </a:r>
            <a:r>
              <a:rPr lang="en-US" sz="900" dirty="0" err="1"/>
              <a:t>correctamente</a:t>
            </a:r>
            <a:r>
              <a:rPr lang="en-US" sz="900" dirty="0"/>
              <a:t> </a:t>
            </a:r>
            <a:r>
              <a:rPr lang="en-US" sz="900" dirty="0" err="1"/>
              <a:t>posicionado</a:t>
            </a:r>
            <a:r>
              <a:rPr lang="en-US" sz="900" dirty="0"/>
              <a:t> para </a:t>
            </a:r>
            <a:r>
              <a:rPr lang="en-US" sz="900" dirty="0" err="1"/>
              <a:t>drenar</a:t>
            </a:r>
            <a:r>
              <a:rPr lang="en-US" sz="900" dirty="0"/>
              <a:t> </a:t>
            </a:r>
            <a:r>
              <a:rPr lang="en-US" sz="900" dirty="0" err="1"/>
              <a:t>aire</a:t>
            </a:r>
            <a:r>
              <a:rPr lang="en-US" sz="900" dirty="0"/>
              <a:t>/</a:t>
            </a:r>
            <a:r>
              <a:rPr lang="en-US" sz="900" dirty="0" err="1"/>
              <a:t>líquido</a:t>
            </a:r>
            <a:r>
              <a:rPr lang="en-US" sz="900" dirty="0"/>
              <a:t>? ¿</a:t>
            </a:r>
            <a:r>
              <a:rPr lang="en-US" sz="900" dirty="0" err="1"/>
              <a:t>Están</a:t>
            </a:r>
            <a:r>
              <a:rPr lang="en-US" sz="900" dirty="0"/>
              <a:t> </a:t>
            </a:r>
            <a:r>
              <a:rPr lang="en-US" sz="900" b="1" i="1" dirty="0" err="1"/>
              <a:t>todas</a:t>
            </a:r>
            <a:r>
              <a:rPr lang="en-US" sz="900" b="1" i="1" dirty="0"/>
              <a:t> las 6</a:t>
            </a:r>
            <a:r>
              <a:rPr lang="en-US" sz="900" dirty="0"/>
              <a:t> </a:t>
            </a:r>
            <a:r>
              <a:rPr lang="en-US" sz="900" dirty="0" err="1"/>
              <a:t>fenestras</a:t>
            </a:r>
            <a:r>
              <a:rPr lang="en-US" sz="900" dirty="0"/>
              <a:t> dentro del </a:t>
            </a:r>
            <a:r>
              <a:rPr lang="en-US" sz="900" dirty="0" err="1"/>
              <a:t>tórax</a:t>
            </a:r>
            <a:r>
              <a:rPr lang="en-US" sz="900" dirty="0"/>
              <a:t>? ¿Se ha </a:t>
            </a:r>
            <a:r>
              <a:rPr lang="en-US" sz="900" dirty="0" err="1"/>
              <a:t>movido</a:t>
            </a:r>
            <a:r>
              <a:rPr lang="en-US" sz="900" dirty="0"/>
              <a:t> </a:t>
            </a:r>
            <a:r>
              <a:rPr lang="en-US" sz="900" dirty="0" err="1"/>
              <a:t>desde</a:t>
            </a:r>
            <a:r>
              <a:rPr lang="en-US" sz="900" dirty="0"/>
              <a:t> la </a:t>
            </a:r>
            <a:r>
              <a:rPr lang="en-US" sz="900" dirty="0" err="1"/>
              <a:t>última</a:t>
            </a:r>
            <a:r>
              <a:rPr lang="en-US" sz="900" dirty="0"/>
              <a:t> </a:t>
            </a:r>
            <a:r>
              <a:rPr lang="en-US" sz="900" dirty="0" err="1"/>
              <a:t>RxTx</a:t>
            </a:r>
            <a:r>
              <a:rPr lang="en-US" sz="900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Si el </a:t>
            </a:r>
            <a:r>
              <a:rPr lang="en-US" sz="900" dirty="0" err="1"/>
              <a:t>tubo</a:t>
            </a:r>
            <a:r>
              <a:rPr lang="en-US" sz="900" dirty="0"/>
              <a:t> </a:t>
            </a:r>
            <a:r>
              <a:rPr lang="en-US" sz="900" dirty="0" err="1"/>
              <a:t>está</a:t>
            </a:r>
            <a:r>
              <a:rPr lang="en-US" sz="900" dirty="0"/>
              <a:t> mal </a:t>
            </a:r>
            <a:r>
              <a:rPr lang="en-US" sz="900" dirty="0" err="1"/>
              <a:t>posicionado</a:t>
            </a:r>
            <a:r>
              <a:rPr lang="en-US" sz="900" dirty="0"/>
              <a:t> </a:t>
            </a:r>
            <a:r>
              <a:rPr lang="en-US" sz="900" dirty="0" err="1"/>
              <a:t>podría</a:t>
            </a:r>
            <a:r>
              <a:rPr lang="en-US" sz="900" dirty="0"/>
              <a:t> ser </a:t>
            </a:r>
            <a:r>
              <a:rPr lang="en-US" sz="900" dirty="0" err="1"/>
              <a:t>necesaria</a:t>
            </a:r>
            <a:r>
              <a:rPr lang="en-US" sz="900" dirty="0"/>
              <a:t> </a:t>
            </a:r>
            <a:r>
              <a:rPr lang="en-US" sz="900" dirty="0" err="1"/>
              <a:t>su</a:t>
            </a:r>
            <a:r>
              <a:rPr lang="en-US" sz="900" dirty="0"/>
              <a:t> </a:t>
            </a:r>
            <a:r>
              <a:rPr lang="en-US" sz="900" dirty="0" err="1"/>
              <a:t>recolocación</a:t>
            </a:r>
            <a:r>
              <a:rPr lang="en-US" sz="900" dirty="0"/>
              <a:t> o </a:t>
            </a:r>
            <a:r>
              <a:rPr lang="en-US" sz="900" dirty="0" err="1"/>
              <a:t>retiro</a:t>
            </a:r>
            <a:r>
              <a:rPr lang="en-US" sz="900" dirty="0"/>
              <a:t>.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11BEC8A-AD8A-0D4C-9238-68D6C2F3E4ED}"/>
              </a:ext>
            </a:extLst>
          </p:cNvPr>
          <p:cNvSpPr txBox="1"/>
          <p:nvPr/>
        </p:nvSpPr>
        <p:spPr>
          <a:xfrm>
            <a:off x="77259" y="1784018"/>
            <a:ext cx="2686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¿</a:t>
            </a:r>
            <a:r>
              <a:rPr lang="en-US" sz="900" dirty="0" err="1"/>
              <a:t>Cuánto</a:t>
            </a:r>
            <a:r>
              <a:rPr lang="en-US" sz="900" dirty="0"/>
              <a:t> ha </a:t>
            </a:r>
            <a:r>
              <a:rPr lang="en-US" sz="900" dirty="0" err="1"/>
              <a:t>sido</a:t>
            </a:r>
            <a:r>
              <a:rPr lang="en-US" sz="900" dirty="0"/>
              <a:t> el </a:t>
            </a:r>
            <a:r>
              <a:rPr lang="en-US" sz="900" dirty="0" err="1"/>
              <a:t>débito</a:t>
            </a:r>
            <a:r>
              <a:rPr lang="en-US" sz="900" dirty="0"/>
              <a:t> del </a:t>
            </a:r>
            <a:r>
              <a:rPr lang="en-US" sz="900" dirty="0" err="1"/>
              <a:t>tubo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las </a:t>
            </a:r>
            <a:r>
              <a:rPr lang="en-US" sz="900" dirty="0" err="1"/>
              <a:t>últimas</a:t>
            </a:r>
            <a:r>
              <a:rPr lang="en-US" sz="900" dirty="0"/>
              <a:t> 24 </a:t>
            </a:r>
            <a:r>
              <a:rPr lang="en-US" sz="900" dirty="0" err="1"/>
              <a:t>hs</a:t>
            </a:r>
            <a:r>
              <a:rPr lang="en-US" sz="900" dirty="0"/>
              <a:t>? </a:t>
            </a:r>
            <a:r>
              <a:rPr lang="en-US" sz="900" dirty="0" err="1"/>
              <a:t>Chequear</a:t>
            </a:r>
            <a:r>
              <a:rPr lang="en-US" sz="900" dirty="0"/>
              <a:t> el </a:t>
            </a:r>
            <a:r>
              <a:rPr lang="en-US" sz="900" b="1" dirty="0">
                <a:solidFill>
                  <a:srgbClr val="C00000"/>
                </a:solidFill>
              </a:rPr>
              <a:t>DRENAJE </a:t>
            </a:r>
            <a:r>
              <a:rPr lang="en-US" sz="900" dirty="0"/>
              <a:t>del </a:t>
            </a:r>
            <a:r>
              <a:rPr lang="en-US" sz="900" dirty="0" err="1"/>
              <a:t>tubo</a:t>
            </a:r>
            <a:r>
              <a:rPr lang="en-US" sz="9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Generalmente</a:t>
            </a:r>
            <a:r>
              <a:rPr lang="en-US" sz="900" dirty="0"/>
              <a:t>, es </a:t>
            </a:r>
            <a:r>
              <a:rPr lang="en-US" sz="900" dirty="0" err="1"/>
              <a:t>razonable</a:t>
            </a:r>
            <a:r>
              <a:rPr lang="en-US" sz="900" dirty="0"/>
              <a:t> remover un </a:t>
            </a:r>
            <a:r>
              <a:rPr lang="en-US" sz="900" dirty="0" err="1"/>
              <a:t>tubo</a:t>
            </a:r>
            <a:r>
              <a:rPr lang="en-US" sz="900" dirty="0"/>
              <a:t> de </a:t>
            </a:r>
            <a:r>
              <a:rPr lang="en-US" sz="900" dirty="0" err="1"/>
              <a:t>tórax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el </a:t>
            </a:r>
            <a:r>
              <a:rPr lang="en-US" sz="900" dirty="0" err="1">
                <a:hlinkClick r:id="rId6"/>
              </a:rPr>
              <a:t>débito</a:t>
            </a:r>
            <a:r>
              <a:rPr lang="en-US" sz="900" dirty="0">
                <a:hlinkClick r:id="rId6"/>
              </a:rPr>
              <a:t> es &lt;200 ml/día</a:t>
            </a:r>
            <a:r>
              <a:rPr lang="en-US" sz="900" dirty="0"/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Si el </a:t>
            </a:r>
            <a:r>
              <a:rPr lang="en-US" sz="900" dirty="0" err="1"/>
              <a:t>tubo</a:t>
            </a:r>
            <a:r>
              <a:rPr lang="en-US" sz="900" dirty="0"/>
              <a:t> </a:t>
            </a:r>
            <a:r>
              <a:rPr lang="en-US" sz="900" dirty="0" err="1"/>
              <a:t>deja</a:t>
            </a:r>
            <a:r>
              <a:rPr lang="en-US" sz="900" dirty="0"/>
              <a:t> de </a:t>
            </a:r>
            <a:r>
              <a:rPr lang="en-US" sz="900" dirty="0" err="1"/>
              <a:t>drenar</a:t>
            </a:r>
            <a:r>
              <a:rPr lang="en-US" sz="900" dirty="0"/>
              <a:t>, </a:t>
            </a:r>
            <a:r>
              <a:rPr lang="en-US" sz="900" dirty="0" err="1">
                <a:hlinkClick r:id="rId7"/>
              </a:rPr>
              <a:t>pueden</a:t>
            </a:r>
            <a:r>
              <a:rPr lang="en-US" sz="900" dirty="0">
                <a:hlinkClick r:id="rId7"/>
              </a:rPr>
              <a:t> </a:t>
            </a:r>
            <a:r>
              <a:rPr lang="en-US" sz="900" dirty="0" err="1">
                <a:hlinkClick r:id="rId7"/>
              </a:rPr>
              <a:t>utilizarse</a:t>
            </a:r>
            <a:r>
              <a:rPr lang="en-US" sz="900" dirty="0">
                <a:hlinkClick r:id="rId7"/>
              </a:rPr>
              <a:t> </a:t>
            </a:r>
            <a:r>
              <a:rPr lang="en-US" sz="900" dirty="0" err="1">
                <a:hlinkClick r:id="rId7"/>
              </a:rPr>
              <a:t>fibrinolíticos</a:t>
            </a:r>
            <a:r>
              <a:rPr lang="en-US" sz="900" dirty="0"/>
              <a:t> para </a:t>
            </a:r>
            <a:r>
              <a:rPr lang="en-US" sz="900" dirty="0" err="1"/>
              <a:t>liberar</a:t>
            </a:r>
            <a:r>
              <a:rPr lang="en-US" sz="900" dirty="0"/>
              <a:t> </a:t>
            </a:r>
            <a:r>
              <a:rPr lang="en-US" sz="900" dirty="0" err="1"/>
              <a:t>obstrucciones</a:t>
            </a:r>
            <a:r>
              <a:rPr lang="en-US" sz="900" dirty="0"/>
              <a:t>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B76FCCD-903D-6D48-BAC2-765EAF8C4A29}"/>
              </a:ext>
            </a:extLst>
          </p:cNvPr>
          <p:cNvSpPr txBox="1"/>
          <p:nvPr/>
        </p:nvSpPr>
        <p:spPr>
          <a:xfrm>
            <a:off x="100708" y="2957864"/>
            <a:ext cx="261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La </a:t>
            </a:r>
            <a:r>
              <a:rPr lang="en-US" sz="900" b="1" dirty="0" err="1"/>
              <a:t>oscilación</a:t>
            </a:r>
            <a:r>
              <a:rPr lang="en-US" sz="900" b="1" dirty="0"/>
              <a:t> respiratoria </a:t>
            </a:r>
            <a:r>
              <a:rPr lang="en-US" sz="900" dirty="0"/>
              <a:t>indica que el </a:t>
            </a:r>
            <a:r>
              <a:rPr lang="en-US" sz="900" dirty="0" err="1"/>
              <a:t>tubo</a:t>
            </a:r>
            <a:r>
              <a:rPr lang="en-US" sz="900" dirty="0"/>
              <a:t> de </a:t>
            </a:r>
            <a:r>
              <a:rPr lang="en-US" sz="900" dirty="0" err="1"/>
              <a:t>tórax</a:t>
            </a:r>
            <a:r>
              <a:rPr lang="en-US" sz="900" dirty="0"/>
              <a:t> </a:t>
            </a:r>
            <a:r>
              <a:rPr lang="en-US" sz="900" dirty="0" err="1"/>
              <a:t>está</a:t>
            </a:r>
            <a:r>
              <a:rPr lang="en-US" sz="900" dirty="0"/>
              <a:t> dentro de la pleura por lo que traduce las </a:t>
            </a:r>
            <a:r>
              <a:rPr lang="en-US" sz="900" dirty="0" err="1"/>
              <a:t>presiones</a:t>
            </a:r>
            <a:r>
              <a:rPr lang="en-US" sz="900" dirty="0"/>
              <a:t> </a:t>
            </a:r>
            <a:r>
              <a:rPr lang="en-US" sz="900" dirty="0" err="1"/>
              <a:t>pleurales</a:t>
            </a:r>
            <a:r>
              <a:rPr lang="en-US" sz="900" dirty="0"/>
              <a:t>. </a:t>
            </a:r>
            <a:r>
              <a:rPr lang="en-US" sz="900" dirty="0" err="1"/>
              <a:t>Pueden</a:t>
            </a:r>
            <a:r>
              <a:rPr lang="en-US" sz="900" dirty="0"/>
              <a:t> </a:t>
            </a:r>
            <a:r>
              <a:rPr lang="en-US" sz="900" dirty="0" err="1"/>
              <a:t>observarse</a:t>
            </a:r>
            <a:r>
              <a:rPr lang="en-US" sz="900" dirty="0"/>
              <a:t> </a:t>
            </a:r>
            <a:r>
              <a:rPr lang="en-US" sz="900" dirty="0" err="1"/>
              <a:t>movimientos</a:t>
            </a:r>
            <a:r>
              <a:rPr lang="en-US" sz="900" dirty="0"/>
              <a:t> </a:t>
            </a:r>
            <a:r>
              <a:rPr lang="en-US" sz="900" dirty="0" err="1"/>
              <a:t>cíclicos</a:t>
            </a:r>
            <a:r>
              <a:rPr lang="en-US" sz="900" dirty="0"/>
              <a:t> de </a:t>
            </a:r>
            <a:r>
              <a:rPr lang="en-US" sz="900" dirty="0" err="1"/>
              <a:t>líquido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las zonas </a:t>
            </a:r>
            <a:r>
              <a:rPr lang="en-US" sz="900" dirty="0" err="1"/>
              <a:t>dependientes</a:t>
            </a:r>
            <a:r>
              <a:rPr lang="en-US" sz="900" dirty="0"/>
              <a:t> de los </a:t>
            </a:r>
            <a:r>
              <a:rPr lang="en-US" sz="900" dirty="0" err="1"/>
              <a:t>bucles</a:t>
            </a:r>
            <a:r>
              <a:rPr lang="en-US" sz="900" dirty="0"/>
              <a:t> del </a:t>
            </a:r>
            <a:r>
              <a:rPr lang="en-US" sz="900" dirty="0" err="1"/>
              <a:t>tubo</a:t>
            </a:r>
            <a:r>
              <a:rPr lang="en-US" sz="900" dirty="0"/>
              <a:t> pleural.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Podés</a:t>
            </a:r>
            <a:r>
              <a:rPr lang="en-US" sz="900" dirty="0"/>
              <a:t> </a:t>
            </a:r>
            <a:r>
              <a:rPr lang="en-US" sz="900" dirty="0" err="1"/>
              <a:t>desconectar</a:t>
            </a:r>
            <a:r>
              <a:rPr lang="en-US" sz="900" dirty="0"/>
              <a:t> </a:t>
            </a:r>
            <a:r>
              <a:rPr lang="en-US" sz="900" dirty="0" err="1"/>
              <a:t>transitoriamente</a:t>
            </a:r>
            <a:r>
              <a:rPr lang="en-US" sz="900" dirty="0"/>
              <a:t> la </a:t>
            </a:r>
            <a:r>
              <a:rPr lang="en-US" sz="900" dirty="0" err="1"/>
              <a:t>aspiración</a:t>
            </a:r>
            <a:r>
              <a:rPr lang="en-US" sz="900" dirty="0"/>
              <a:t> (</a:t>
            </a:r>
            <a:r>
              <a:rPr lang="en-US" sz="900" dirty="0" err="1"/>
              <a:t>clampeá</a:t>
            </a:r>
            <a:r>
              <a:rPr lang="en-US" sz="900" dirty="0"/>
              <a:t> el </a:t>
            </a:r>
            <a:r>
              <a:rPr lang="en-US" sz="900" dirty="0" err="1"/>
              <a:t>tubo</a:t>
            </a:r>
            <a:r>
              <a:rPr lang="en-US" sz="900" dirty="0"/>
              <a:t> para </a:t>
            </a:r>
            <a:r>
              <a:rPr lang="en-US" sz="900" dirty="0" err="1"/>
              <a:t>ocluirlo</a:t>
            </a:r>
            <a:r>
              <a:rPr lang="en-US" sz="900" dirty="0"/>
              <a:t>) para que sea </a:t>
            </a:r>
            <a:r>
              <a:rPr lang="en-US" sz="900" dirty="0" err="1"/>
              <a:t>más</a:t>
            </a:r>
            <a:r>
              <a:rPr lang="en-US" sz="900" dirty="0"/>
              <a:t> </a:t>
            </a:r>
            <a:r>
              <a:rPr lang="en-US" sz="900"/>
              <a:t>fácil </a:t>
            </a:r>
            <a:r>
              <a:rPr lang="en-US" sz="900" dirty="0" err="1"/>
              <a:t>ver</a:t>
            </a:r>
            <a:r>
              <a:rPr lang="en-US" sz="900" dirty="0"/>
              <a:t> la </a:t>
            </a:r>
            <a:r>
              <a:rPr lang="en-US" sz="900" dirty="0" err="1"/>
              <a:t>oscilación</a:t>
            </a:r>
            <a:r>
              <a:rPr lang="en-US" sz="900" dirty="0"/>
              <a:t> respiratoria.</a:t>
            </a:r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FDF2AAC3-4A2E-D446-B9E7-0E8449B26968}"/>
              </a:ext>
            </a:extLst>
          </p:cNvPr>
          <p:cNvSpPr/>
          <p:nvPr/>
        </p:nvSpPr>
        <p:spPr>
          <a:xfrm rot="10800000">
            <a:off x="2832100" y="2664292"/>
            <a:ext cx="716186" cy="897447"/>
          </a:xfrm>
          <a:prstGeom prst="arc">
            <a:avLst>
              <a:gd name="adj1" fmla="val 10855445"/>
              <a:gd name="adj2" fmla="val 0"/>
            </a:avLst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C4CA4AC-9404-BE41-86EB-55D8F3A31296}"/>
              </a:ext>
            </a:extLst>
          </p:cNvPr>
          <p:cNvSpPr txBox="1"/>
          <p:nvPr/>
        </p:nvSpPr>
        <p:spPr>
          <a:xfrm>
            <a:off x="5965448" y="593209"/>
            <a:ext cx="3158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El </a:t>
            </a:r>
            <a:r>
              <a:rPr lang="en-US" sz="900" b="1" dirty="0" err="1"/>
              <a:t>circuíto</a:t>
            </a:r>
            <a:r>
              <a:rPr lang="en-US" sz="900" b="1" dirty="0"/>
              <a:t> de los </a:t>
            </a:r>
            <a:r>
              <a:rPr lang="en-US" sz="900" b="1" dirty="0" err="1"/>
              <a:t>tubos</a:t>
            </a:r>
            <a:r>
              <a:rPr lang="en-US" sz="900" b="1" dirty="0"/>
              <a:t> de </a:t>
            </a:r>
            <a:r>
              <a:rPr lang="en-US" sz="900" b="1" dirty="0" err="1"/>
              <a:t>tórax</a:t>
            </a:r>
            <a:r>
              <a:rPr lang="en-US" sz="900" b="1" dirty="0"/>
              <a:t> </a:t>
            </a:r>
            <a:r>
              <a:rPr lang="en-US" sz="900" b="1" dirty="0" err="1"/>
              <a:t>combina</a:t>
            </a:r>
            <a:r>
              <a:rPr lang="en-US" sz="900" b="1" dirty="0"/>
              <a:t> un </a:t>
            </a:r>
            <a:r>
              <a:rPr lang="en-US" sz="900" b="1" dirty="0">
                <a:solidFill>
                  <a:srgbClr val="C00000"/>
                </a:solidFill>
              </a:rPr>
              <a:t>DRENAJE</a:t>
            </a:r>
            <a:r>
              <a:rPr lang="en-US" sz="900" b="1" dirty="0"/>
              <a:t>, una valvula </a:t>
            </a:r>
            <a:r>
              <a:rPr lang="en-US" sz="900" b="1" dirty="0" err="1"/>
              <a:t>unidireccional</a:t>
            </a:r>
            <a:r>
              <a:rPr lang="en-US" sz="900" b="1" dirty="0"/>
              <a:t> (</a:t>
            </a:r>
            <a:r>
              <a:rPr lang="en-US" sz="900" b="1" dirty="0">
                <a:solidFill>
                  <a:srgbClr val="4472C4"/>
                </a:solidFill>
              </a:rPr>
              <a:t>TRAMPA DE AGUA</a:t>
            </a:r>
            <a:r>
              <a:rPr lang="en-US" sz="900" b="1" dirty="0"/>
              <a:t>) y </a:t>
            </a:r>
            <a:r>
              <a:rPr lang="en-US" sz="900" b="1" dirty="0" err="1"/>
              <a:t>permite</a:t>
            </a:r>
            <a:r>
              <a:rPr lang="en-US" sz="900" b="1" dirty="0"/>
              <a:t> la </a:t>
            </a:r>
            <a:r>
              <a:rPr lang="en-US" sz="900" b="1" dirty="0" err="1"/>
              <a:t>aplicación</a:t>
            </a:r>
            <a:r>
              <a:rPr lang="en-US" sz="900" b="1" dirty="0"/>
              <a:t> de una </a:t>
            </a:r>
            <a:r>
              <a:rPr lang="en-US" sz="900" b="1" dirty="0" err="1"/>
              <a:t>cantidad</a:t>
            </a:r>
            <a:r>
              <a:rPr lang="en-US" sz="900" b="1" dirty="0"/>
              <a:t> </a:t>
            </a:r>
            <a:r>
              <a:rPr lang="en-US" sz="900" b="1" dirty="0" err="1"/>
              <a:t>precisa</a:t>
            </a:r>
            <a:r>
              <a:rPr lang="en-US" sz="900" b="1" dirty="0"/>
              <a:t> de </a:t>
            </a:r>
            <a:r>
              <a:rPr lang="en-US" sz="900" b="1" dirty="0" err="1"/>
              <a:t>presión</a:t>
            </a:r>
            <a:r>
              <a:rPr lang="en-US" sz="900" b="1" dirty="0"/>
              <a:t> </a:t>
            </a:r>
            <a:r>
              <a:rPr lang="en-US" sz="900" b="1" dirty="0" err="1"/>
              <a:t>negativa</a:t>
            </a:r>
            <a:r>
              <a:rPr lang="en-US" sz="900" b="1" dirty="0"/>
              <a:t> (REGULADOR DE PRESIÓN). Los </a:t>
            </a:r>
            <a:r>
              <a:rPr lang="en-US" sz="900" b="1" dirty="0" err="1"/>
              <a:t>circuítos</a:t>
            </a:r>
            <a:r>
              <a:rPr lang="en-US" sz="900" b="1" dirty="0"/>
              <a:t> </a:t>
            </a:r>
            <a:r>
              <a:rPr lang="en-US" sz="900" b="1" dirty="0" err="1"/>
              <a:t>más</a:t>
            </a:r>
            <a:r>
              <a:rPr lang="en-US" sz="900" b="1" dirty="0"/>
              <a:t> </a:t>
            </a:r>
            <a:r>
              <a:rPr lang="en-US" sz="900" b="1" dirty="0" err="1"/>
              <a:t>modernos</a:t>
            </a:r>
            <a:r>
              <a:rPr lang="en-US" sz="900" b="1" dirty="0"/>
              <a:t> </a:t>
            </a:r>
            <a:r>
              <a:rPr lang="en-US" sz="900" b="1" dirty="0" err="1"/>
              <a:t>tienen</a:t>
            </a:r>
            <a:r>
              <a:rPr lang="en-US" sz="900" b="1" dirty="0"/>
              <a:t> las </a:t>
            </a:r>
            <a:r>
              <a:rPr lang="en-US" sz="900" b="1" dirty="0" err="1"/>
              <a:t>mismas</a:t>
            </a:r>
            <a:r>
              <a:rPr lang="en-US" sz="900" b="1" dirty="0"/>
              <a:t> </a:t>
            </a:r>
            <a:r>
              <a:rPr lang="en-US" sz="900" b="1" dirty="0" err="1"/>
              <a:t>funciones</a:t>
            </a:r>
            <a:r>
              <a:rPr lang="en-US" sz="900" b="1" dirty="0"/>
              <a:t>.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32FF72F-CD70-3746-9308-343AB1A5A43D}"/>
              </a:ext>
            </a:extLst>
          </p:cNvPr>
          <p:cNvSpPr txBox="1"/>
          <p:nvPr/>
        </p:nvSpPr>
        <p:spPr>
          <a:xfrm>
            <a:off x="6410114" y="4109555"/>
            <a:ext cx="2018098" cy="33855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Los </a:t>
            </a:r>
            <a:r>
              <a:rPr lang="en-US" sz="800" b="1" dirty="0" err="1"/>
              <a:t>drenajes</a:t>
            </a:r>
            <a:r>
              <a:rPr lang="en-US" sz="800" b="1" dirty="0"/>
              <a:t> </a:t>
            </a:r>
            <a:r>
              <a:rPr lang="en-US" sz="800" b="1" dirty="0" err="1"/>
              <a:t>modernos</a:t>
            </a:r>
            <a:r>
              <a:rPr lang="en-US" sz="800" b="1" dirty="0"/>
              <a:t> </a:t>
            </a:r>
            <a:r>
              <a:rPr lang="en-US" sz="800" b="1" dirty="0" err="1"/>
              <a:t>lucen</a:t>
            </a:r>
            <a:r>
              <a:rPr lang="en-US" sz="800" b="1" dirty="0"/>
              <a:t> </a:t>
            </a:r>
            <a:r>
              <a:rPr lang="en-US" sz="800" b="1" dirty="0" err="1"/>
              <a:t>diferente</a:t>
            </a:r>
            <a:r>
              <a:rPr lang="en-US" sz="800" b="1" dirty="0"/>
              <a:t> </a:t>
            </a:r>
            <a:br>
              <a:rPr lang="en-US" sz="800" b="1" dirty="0"/>
            </a:br>
            <a:r>
              <a:rPr lang="en-US" sz="800" b="1" dirty="0"/>
              <a:t>(</a:t>
            </a:r>
            <a:r>
              <a:rPr lang="en-US" sz="800" b="1" dirty="0" err="1"/>
              <a:t>pero</a:t>
            </a:r>
            <a:r>
              <a:rPr lang="en-US" sz="800" b="1" dirty="0"/>
              <a:t> </a:t>
            </a:r>
            <a:r>
              <a:rPr lang="en-US" sz="800" b="1" dirty="0" err="1"/>
              <a:t>cumplen</a:t>
            </a:r>
            <a:r>
              <a:rPr lang="en-US" sz="800" b="1" dirty="0"/>
              <a:t> las </a:t>
            </a:r>
            <a:r>
              <a:rPr lang="en-US" sz="800" b="1" dirty="0" err="1"/>
              <a:t>mismas</a:t>
            </a:r>
            <a:r>
              <a:rPr lang="en-US" sz="800" b="1" dirty="0"/>
              <a:t> </a:t>
            </a:r>
            <a:r>
              <a:rPr lang="en-US" sz="800" b="1" dirty="0" err="1"/>
              <a:t>funciones</a:t>
            </a:r>
            <a:r>
              <a:rPr lang="en-US" sz="800" b="1" dirty="0"/>
              <a:t>):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D35B1A8D-7005-B647-91B8-A3BC333A4955}"/>
              </a:ext>
            </a:extLst>
          </p:cNvPr>
          <p:cNvSpPr/>
          <p:nvPr/>
        </p:nvSpPr>
        <p:spPr>
          <a:xfrm>
            <a:off x="3158389" y="3537476"/>
            <a:ext cx="49427" cy="4571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Arc 207">
            <a:extLst>
              <a:ext uri="{FF2B5EF4-FFF2-40B4-BE49-F238E27FC236}">
                <a16:creationId xmlns:a16="http://schemas.microsoft.com/office/drawing/2014/main" id="{4386BD02-675A-4F49-8EC9-5C0EA4C2CE6C}"/>
              </a:ext>
            </a:extLst>
          </p:cNvPr>
          <p:cNvSpPr/>
          <p:nvPr/>
        </p:nvSpPr>
        <p:spPr>
          <a:xfrm rot="7668471">
            <a:off x="2732110" y="2842328"/>
            <a:ext cx="914400" cy="914400"/>
          </a:xfrm>
          <a:prstGeom prst="arc">
            <a:avLst>
              <a:gd name="adj1" fmla="val 17044690"/>
              <a:gd name="adj2" fmla="val 0"/>
            </a:avLst>
          </a:prstGeom>
          <a:ln w="12700">
            <a:solidFill>
              <a:schemeClr val="tx1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0EC3E6B-5F8C-E44A-9BCC-897BB509D257}"/>
              </a:ext>
            </a:extLst>
          </p:cNvPr>
          <p:cNvSpPr txBox="1"/>
          <p:nvPr/>
        </p:nvSpPr>
        <p:spPr>
          <a:xfrm>
            <a:off x="89843" y="4413303"/>
            <a:ext cx="270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 </a:t>
            </a:r>
            <a:r>
              <a:rPr lang="en-US" sz="900" b="1" dirty="0" err="1"/>
              <a:t>fuga</a:t>
            </a:r>
            <a:r>
              <a:rPr lang="en-US" sz="900" b="1" dirty="0"/>
              <a:t> de </a:t>
            </a:r>
            <a:r>
              <a:rPr lang="en-US" sz="900" b="1" dirty="0" err="1"/>
              <a:t>aire</a:t>
            </a:r>
            <a:r>
              <a:rPr lang="en-US" sz="900" b="1" dirty="0"/>
              <a:t> </a:t>
            </a:r>
            <a:r>
              <a:rPr lang="en-US" sz="900" dirty="0"/>
              <a:t>es la </a:t>
            </a:r>
            <a:r>
              <a:rPr lang="en-US" sz="900" dirty="0" err="1"/>
              <a:t>presencia</a:t>
            </a:r>
            <a:r>
              <a:rPr lang="en-US" sz="900" dirty="0"/>
              <a:t> de </a:t>
            </a:r>
            <a:r>
              <a:rPr lang="en-US" sz="900" u="sng" dirty="0"/>
              <a:t>burbujas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la </a:t>
            </a:r>
            <a:r>
              <a:rPr lang="en-US" sz="900" b="1" dirty="0">
                <a:solidFill>
                  <a:srgbClr val="4472C4"/>
                </a:solidFill>
              </a:rPr>
              <a:t>TRAMPA DE AGUA</a:t>
            </a:r>
            <a:r>
              <a:rPr lang="en-US" sz="900" dirty="0"/>
              <a:t> que indica que hay </a:t>
            </a:r>
            <a:r>
              <a:rPr lang="en-US" sz="900" dirty="0" err="1"/>
              <a:t>aire</a:t>
            </a:r>
            <a:r>
              <a:rPr lang="en-US" sz="900" dirty="0"/>
              <a:t> dentro del </a:t>
            </a:r>
            <a:r>
              <a:rPr lang="en-US" sz="900" dirty="0" err="1"/>
              <a:t>tórax</a:t>
            </a:r>
            <a:r>
              <a:rPr lang="en-US" sz="900" dirty="0"/>
              <a:t> (o que hay una </a:t>
            </a:r>
            <a:r>
              <a:rPr lang="en-US" sz="900" dirty="0" err="1"/>
              <a:t>fuga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el </a:t>
            </a:r>
            <a:r>
              <a:rPr lang="en-US" sz="900" dirty="0" err="1"/>
              <a:t>sistema</a:t>
            </a:r>
            <a:r>
              <a:rPr lang="en-US" sz="900" dirty="0"/>
              <a:t> de </a:t>
            </a:r>
            <a:r>
              <a:rPr lang="en-US" sz="900" dirty="0" err="1"/>
              <a:t>drenaje</a:t>
            </a:r>
            <a:r>
              <a:rPr lang="en-US" sz="900" dirty="0"/>
              <a:t>).</a:t>
            </a:r>
          </a:p>
          <a:p>
            <a:r>
              <a:rPr lang="en-US" sz="900" b="1" i="1" dirty="0"/>
              <a:t>La </a:t>
            </a:r>
            <a:r>
              <a:rPr lang="en-US" sz="900" b="1" i="1" dirty="0" err="1"/>
              <a:t>fuga</a:t>
            </a:r>
            <a:r>
              <a:rPr lang="en-US" sz="900" b="1" i="1" dirty="0"/>
              <a:t> de </a:t>
            </a:r>
            <a:r>
              <a:rPr lang="en-US" sz="900" b="1" i="1" dirty="0" err="1"/>
              <a:t>aire</a:t>
            </a:r>
            <a:r>
              <a:rPr lang="en-US" sz="900" b="1" i="1" dirty="0"/>
              <a:t> </a:t>
            </a:r>
            <a:r>
              <a:rPr lang="en-US" sz="900" b="1" i="1" dirty="0" err="1"/>
              <a:t>intermitente</a:t>
            </a:r>
            <a:r>
              <a:rPr lang="en-US" sz="900" b="1" i="1" dirty="0"/>
              <a:t> </a:t>
            </a:r>
            <a:r>
              <a:rPr lang="en-US" sz="900" dirty="0"/>
              <a:t>que coincide con el </a:t>
            </a:r>
            <a:r>
              <a:rPr lang="en-US" sz="900" dirty="0" err="1"/>
              <a:t>ciclo</a:t>
            </a:r>
            <a:r>
              <a:rPr lang="en-US" sz="900" dirty="0"/>
              <a:t> </a:t>
            </a:r>
            <a:r>
              <a:rPr lang="en-US" sz="900" dirty="0" err="1"/>
              <a:t>respiratorio</a:t>
            </a:r>
            <a:r>
              <a:rPr lang="en-US" sz="900" dirty="0"/>
              <a:t> (</a:t>
            </a:r>
            <a:r>
              <a:rPr lang="en-US" sz="900" dirty="0" err="1"/>
              <a:t>típicamente</a:t>
            </a:r>
            <a:r>
              <a:rPr lang="en-US" sz="900" dirty="0"/>
              <a:t> al final de la </a:t>
            </a:r>
            <a:r>
              <a:rPr lang="en-US" sz="900" dirty="0" err="1"/>
              <a:t>inspiración</a:t>
            </a:r>
            <a:r>
              <a:rPr lang="en-US" sz="900" dirty="0"/>
              <a:t>) </a:t>
            </a:r>
            <a:r>
              <a:rPr lang="en-US" sz="900" dirty="0" err="1"/>
              <a:t>sugiere</a:t>
            </a:r>
            <a:r>
              <a:rPr lang="en-US" sz="900" dirty="0"/>
              <a:t> </a:t>
            </a:r>
            <a:r>
              <a:rPr lang="en-US" sz="900" dirty="0" err="1"/>
              <a:t>daño</a:t>
            </a:r>
            <a:r>
              <a:rPr lang="en-US" sz="900" dirty="0"/>
              <a:t> a </a:t>
            </a:r>
            <a:r>
              <a:rPr lang="en-US" sz="900" dirty="0" err="1"/>
              <a:t>nivel</a:t>
            </a:r>
            <a:r>
              <a:rPr lang="en-US" sz="900" dirty="0"/>
              <a:t> del </a:t>
            </a:r>
            <a:r>
              <a:rPr lang="en-US" sz="900" dirty="0" err="1"/>
              <a:t>pulmón</a:t>
            </a:r>
            <a:r>
              <a:rPr lang="en-US" sz="900" dirty="0"/>
              <a:t> o la </a:t>
            </a:r>
            <a:r>
              <a:rPr lang="en-US" sz="900" dirty="0" err="1"/>
              <a:t>vía</a:t>
            </a:r>
            <a:r>
              <a:rPr lang="en-US" sz="900" dirty="0"/>
              <a:t> </a:t>
            </a:r>
            <a:r>
              <a:rPr lang="en-US" sz="900" dirty="0" err="1"/>
              <a:t>aérea</a:t>
            </a:r>
            <a:r>
              <a:rPr lang="en-US" sz="900" dirty="0"/>
              <a:t>. Se </a:t>
            </a:r>
            <a:r>
              <a:rPr lang="en-US" sz="900" dirty="0" err="1"/>
              <a:t>puede</a:t>
            </a:r>
            <a:r>
              <a:rPr lang="en-US" sz="900" dirty="0"/>
              <a:t> </a:t>
            </a:r>
            <a:r>
              <a:rPr lang="en-US" sz="900" dirty="0" err="1"/>
              <a:t>intentar</a:t>
            </a:r>
            <a:r>
              <a:rPr lang="en-US" sz="900" dirty="0"/>
              <a:t> </a:t>
            </a:r>
            <a:r>
              <a:rPr lang="en-US" sz="900" dirty="0" err="1"/>
              <a:t>hacer</a:t>
            </a:r>
            <a:r>
              <a:rPr lang="en-US" sz="900" dirty="0"/>
              <a:t> </a:t>
            </a:r>
            <a:r>
              <a:rPr lang="en-US" sz="900" dirty="0" err="1"/>
              <a:t>toser</a:t>
            </a:r>
            <a:r>
              <a:rPr lang="en-US" sz="900" dirty="0"/>
              <a:t> al </a:t>
            </a:r>
            <a:r>
              <a:rPr lang="en-US" sz="900" dirty="0" err="1"/>
              <a:t>paciente</a:t>
            </a:r>
            <a:r>
              <a:rPr lang="en-US" sz="900" dirty="0"/>
              <a:t> para </a:t>
            </a:r>
            <a:r>
              <a:rPr lang="en-US" sz="900" dirty="0" err="1"/>
              <a:t>ver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la </a:t>
            </a:r>
            <a:r>
              <a:rPr lang="en-US" sz="900" dirty="0" err="1"/>
              <a:t>fuga</a:t>
            </a:r>
            <a:r>
              <a:rPr lang="en-US" sz="900" dirty="0"/>
              <a:t> </a:t>
            </a:r>
            <a:r>
              <a:rPr lang="en-US" sz="900" dirty="0" err="1"/>
              <a:t>aumenta</a:t>
            </a:r>
            <a:r>
              <a:rPr lang="en-US" sz="900" dirty="0"/>
              <a:t>. </a:t>
            </a:r>
            <a:r>
              <a:rPr lang="en-US" sz="900" b="1" i="1" dirty="0"/>
              <a:t>La </a:t>
            </a:r>
            <a:r>
              <a:rPr lang="en-US" sz="900" b="1" i="1" dirty="0" err="1"/>
              <a:t>fuga</a:t>
            </a:r>
            <a:r>
              <a:rPr lang="en-US" sz="900" b="1" i="1" dirty="0"/>
              <a:t> de </a:t>
            </a:r>
            <a:r>
              <a:rPr lang="en-US" sz="900" b="1" i="1" dirty="0" err="1"/>
              <a:t>aire</a:t>
            </a:r>
            <a:r>
              <a:rPr lang="en-US" sz="900" b="1" i="1" dirty="0"/>
              <a:t> continua </a:t>
            </a:r>
            <a:r>
              <a:rPr lang="en-US" sz="900" dirty="0" err="1"/>
              <a:t>durante</a:t>
            </a:r>
            <a:r>
              <a:rPr lang="en-US" sz="900" dirty="0"/>
              <a:t> </a:t>
            </a:r>
            <a:r>
              <a:rPr lang="en-US" sz="900" dirty="0" err="1"/>
              <a:t>todo</a:t>
            </a:r>
            <a:r>
              <a:rPr lang="en-US" sz="900" dirty="0"/>
              <a:t> el </a:t>
            </a:r>
            <a:r>
              <a:rPr lang="en-US" sz="900" dirty="0" err="1"/>
              <a:t>ciclo</a:t>
            </a:r>
            <a:r>
              <a:rPr lang="en-US" sz="900" dirty="0"/>
              <a:t> </a:t>
            </a:r>
            <a:r>
              <a:rPr lang="en-US" sz="900" dirty="0" err="1"/>
              <a:t>respiratorio</a:t>
            </a:r>
            <a:r>
              <a:rPr lang="en-US" sz="900" dirty="0"/>
              <a:t> </a:t>
            </a:r>
            <a:r>
              <a:rPr lang="en-US" sz="900" dirty="0" err="1"/>
              <a:t>sugiere</a:t>
            </a:r>
            <a:r>
              <a:rPr lang="en-US" sz="900" dirty="0"/>
              <a:t> una injuria mayor o una </a:t>
            </a:r>
            <a:r>
              <a:rPr lang="en-US" sz="900" dirty="0" err="1"/>
              <a:t>fuga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el </a:t>
            </a:r>
            <a:r>
              <a:rPr lang="en-US" sz="900" dirty="0" err="1"/>
              <a:t>sistema</a:t>
            </a:r>
            <a:r>
              <a:rPr lang="en-US" sz="900" dirty="0"/>
              <a:t> de </a:t>
            </a:r>
            <a:r>
              <a:rPr lang="en-US" sz="900" dirty="0" err="1"/>
              <a:t>drenaje</a:t>
            </a:r>
            <a:r>
              <a:rPr lang="en-US" sz="900" dirty="0"/>
              <a:t>. 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46841AE-BC82-1045-AC62-FF8D22C12B9E}"/>
              </a:ext>
            </a:extLst>
          </p:cNvPr>
          <p:cNvSpPr/>
          <p:nvPr/>
        </p:nvSpPr>
        <p:spPr>
          <a:xfrm>
            <a:off x="2952950" y="4512289"/>
            <a:ext cx="361260" cy="330603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3C4C9CF-A346-2F4D-9B17-AC217E2F5E6F}"/>
              </a:ext>
            </a:extLst>
          </p:cNvPr>
          <p:cNvSpPr/>
          <p:nvPr/>
        </p:nvSpPr>
        <p:spPr>
          <a:xfrm>
            <a:off x="2952951" y="4479879"/>
            <a:ext cx="380838" cy="363013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D3C2C09-7686-9F4C-A420-B7D3D7624EDA}"/>
              </a:ext>
            </a:extLst>
          </p:cNvPr>
          <p:cNvSpPr/>
          <p:nvPr/>
        </p:nvSpPr>
        <p:spPr>
          <a:xfrm>
            <a:off x="3199823" y="4554607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663F6FDF-4944-4940-BB00-A3389584B6DC}"/>
              </a:ext>
            </a:extLst>
          </p:cNvPr>
          <p:cNvSpPr/>
          <p:nvPr/>
        </p:nvSpPr>
        <p:spPr>
          <a:xfrm>
            <a:off x="3268491" y="4582010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4F31E9A7-7A19-8142-9C51-314BC56B5300}"/>
              </a:ext>
            </a:extLst>
          </p:cNvPr>
          <p:cNvSpPr/>
          <p:nvPr/>
        </p:nvSpPr>
        <p:spPr>
          <a:xfrm>
            <a:off x="3249913" y="4470054"/>
            <a:ext cx="45719" cy="5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Elbow Connector 220">
            <a:extLst>
              <a:ext uri="{FF2B5EF4-FFF2-40B4-BE49-F238E27FC236}">
                <a16:creationId xmlns:a16="http://schemas.microsoft.com/office/drawing/2014/main" id="{D8172A16-280A-3E48-9D8A-97BA45126C80}"/>
              </a:ext>
            </a:extLst>
          </p:cNvPr>
          <p:cNvCxnSpPr>
            <a:cxnSpLocks/>
            <a:endCxn id="219" idx="3"/>
          </p:cNvCxnSpPr>
          <p:nvPr/>
        </p:nvCxnSpPr>
        <p:spPr>
          <a:xfrm flipV="1">
            <a:off x="2707095" y="4562895"/>
            <a:ext cx="649520" cy="519134"/>
          </a:xfrm>
          <a:prstGeom prst="bentConnector3">
            <a:avLst>
              <a:gd name="adj1" fmla="val 135195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>
            <a:extLst>
              <a:ext uri="{FF2B5EF4-FFF2-40B4-BE49-F238E27FC236}">
                <a16:creationId xmlns:a16="http://schemas.microsoft.com/office/drawing/2014/main" id="{71E5A3DA-D38E-5048-9711-4949ACF34C14}"/>
              </a:ext>
            </a:extLst>
          </p:cNvPr>
          <p:cNvCxnSpPr>
            <a:cxnSpLocks/>
          </p:cNvCxnSpPr>
          <p:nvPr/>
        </p:nvCxnSpPr>
        <p:spPr>
          <a:xfrm flipV="1">
            <a:off x="2677228" y="3782444"/>
            <a:ext cx="522595" cy="105529"/>
          </a:xfrm>
          <a:prstGeom prst="bentConnector3">
            <a:avLst>
              <a:gd name="adj1" fmla="val 101212"/>
            </a:avLst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E5C0989D-5597-244F-A7BA-61DEB6A7EC14}"/>
              </a:ext>
            </a:extLst>
          </p:cNvPr>
          <p:cNvSpPr txBox="1"/>
          <p:nvPr/>
        </p:nvSpPr>
        <p:spPr>
          <a:xfrm>
            <a:off x="88869" y="6147736"/>
            <a:ext cx="261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¿</a:t>
            </a:r>
            <a:r>
              <a:rPr lang="en-US" sz="900" dirty="0" err="1"/>
              <a:t>Está</a:t>
            </a:r>
            <a:r>
              <a:rPr lang="en-US" sz="900" dirty="0"/>
              <a:t> el </a:t>
            </a:r>
            <a:r>
              <a:rPr lang="en-US" sz="900" dirty="0" err="1"/>
              <a:t>tubo</a:t>
            </a:r>
            <a:r>
              <a:rPr lang="en-US" sz="900" dirty="0"/>
              <a:t> </a:t>
            </a:r>
            <a:r>
              <a:rPr lang="en-US" sz="900" dirty="0" err="1"/>
              <a:t>conectado</a:t>
            </a:r>
            <a:r>
              <a:rPr lang="en-US" sz="900" dirty="0"/>
              <a:t> a </a:t>
            </a:r>
            <a:r>
              <a:rPr lang="en-US" sz="900" dirty="0" err="1"/>
              <a:t>aspiración</a:t>
            </a:r>
            <a:r>
              <a:rPr lang="en-US" sz="900" dirty="0"/>
              <a:t>? ¿Con </a:t>
            </a:r>
            <a:r>
              <a:rPr lang="en-US" sz="900" dirty="0" err="1"/>
              <a:t>cuánta</a:t>
            </a:r>
            <a:r>
              <a:rPr lang="en-US" sz="900" dirty="0"/>
              <a:t> </a:t>
            </a:r>
            <a:r>
              <a:rPr lang="en-US" sz="900" b="1" dirty="0" err="1"/>
              <a:t>presión</a:t>
            </a:r>
            <a:r>
              <a:rPr lang="en-US" sz="900" b="1" dirty="0"/>
              <a:t> de </a:t>
            </a:r>
            <a:r>
              <a:rPr lang="en-US" sz="900" b="1" dirty="0" err="1"/>
              <a:t>aspiración</a:t>
            </a:r>
            <a:r>
              <a:rPr lang="en-US" sz="900" dirty="0"/>
              <a:t>? Hay que </a:t>
            </a:r>
            <a:r>
              <a:rPr lang="en-US" sz="900" dirty="0" err="1"/>
              <a:t>tener</a:t>
            </a:r>
            <a:r>
              <a:rPr lang="en-US" sz="900" dirty="0"/>
              <a:t> </a:t>
            </a:r>
            <a:r>
              <a:rPr lang="en-US" sz="900" dirty="0" err="1"/>
              <a:t>cuidado</a:t>
            </a:r>
            <a:r>
              <a:rPr lang="en-US" sz="900" dirty="0"/>
              <a:t> al </a:t>
            </a:r>
            <a:r>
              <a:rPr lang="en-US" sz="900" dirty="0" err="1"/>
              <a:t>aplicar</a:t>
            </a:r>
            <a:r>
              <a:rPr lang="en-US" sz="900" dirty="0"/>
              <a:t> </a:t>
            </a:r>
            <a:r>
              <a:rPr lang="en-US" sz="900" dirty="0" err="1"/>
              <a:t>presión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derrames</a:t>
            </a:r>
            <a:r>
              <a:rPr lang="en-US" sz="900" dirty="0"/>
              <a:t> </a:t>
            </a:r>
            <a:r>
              <a:rPr lang="en-US" sz="900" dirty="0" err="1"/>
              <a:t>grandes</a:t>
            </a:r>
            <a:r>
              <a:rPr lang="en-US" sz="900" dirty="0"/>
              <a:t> por el </a:t>
            </a:r>
            <a:r>
              <a:rPr lang="en-US" sz="900" dirty="0" err="1"/>
              <a:t>riesgo</a:t>
            </a:r>
            <a:r>
              <a:rPr lang="en-US" sz="900" dirty="0"/>
              <a:t> de </a:t>
            </a:r>
            <a:r>
              <a:rPr lang="en-US" sz="900" dirty="0" err="1">
                <a:hlinkClick r:id="rId8"/>
              </a:rPr>
              <a:t>precipitar</a:t>
            </a:r>
            <a:r>
              <a:rPr lang="en-US" sz="900" dirty="0">
                <a:hlinkClick r:id="rId8"/>
              </a:rPr>
              <a:t> edema </a:t>
            </a:r>
            <a:r>
              <a:rPr lang="en-US" sz="900" dirty="0" err="1">
                <a:hlinkClick r:id="rId8"/>
              </a:rPr>
              <a:t>pulmonar</a:t>
            </a:r>
            <a:r>
              <a:rPr lang="en-US" sz="900" dirty="0">
                <a:hlinkClick r:id="rId8"/>
              </a:rPr>
              <a:t> post-</a:t>
            </a:r>
            <a:r>
              <a:rPr lang="en-US" sz="900" dirty="0" err="1">
                <a:hlinkClick r:id="rId8"/>
              </a:rPr>
              <a:t>expansivo</a:t>
            </a:r>
            <a:r>
              <a:rPr lang="en-US" sz="900" dirty="0"/>
              <a:t>.</a:t>
            </a:r>
          </a:p>
        </p:txBody>
      </p: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C53BD847-87CE-8B4A-8340-262CB9F0B285}"/>
              </a:ext>
            </a:extLst>
          </p:cNvPr>
          <p:cNvSpPr/>
          <p:nvPr/>
        </p:nvSpPr>
        <p:spPr>
          <a:xfrm>
            <a:off x="3736374" y="4484387"/>
            <a:ext cx="2020806" cy="2277998"/>
          </a:xfrm>
          <a:prstGeom prst="roundRect">
            <a:avLst>
              <a:gd name="adj" fmla="val 97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7581FF49-77C0-DA4C-B296-BF3FC409E364}"/>
              </a:ext>
            </a:extLst>
          </p:cNvPr>
          <p:cNvSpPr/>
          <p:nvPr/>
        </p:nvSpPr>
        <p:spPr>
          <a:xfrm>
            <a:off x="3779920" y="4481812"/>
            <a:ext cx="1986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RETIRO DEL TUBO DE TÓRAX</a:t>
            </a:r>
          </a:p>
        </p:txBody>
      </p:sp>
      <p:cxnSp>
        <p:nvCxnSpPr>
          <p:cNvPr id="247" name="Elbow Connector 246">
            <a:extLst>
              <a:ext uri="{FF2B5EF4-FFF2-40B4-BE49-F238E27FC236}">
                <a16:creationId xmlns:a16="http://schemas.microsoft.com/office/drawing/2014/main" id="{8967CC24-7C77-334F-B2E3-A8E072C68E04}"/>
              </a:ext>
            </a:extLst>
          </p:cNvPr>
          <p:cNvCxnSpPr>
            <a:cxnSpLocks/>
          </p:cNvCxnSpPr>
          <p:nvPr/>
        </p:nvCxnSpPr>
        <p:spPr>
          <a:xfrm>
            <a:off x="2695098" y="734094"/>
            <a:ext cx="1272822" cy="9282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98952027-7ED4-5746-BD85-B94023B1FCFB}"/>
              </a:ext>
            </a:extLst>
          </p:cNvPr>
          <p:cNvSpPr/>
          <p:nvPr/>
        </p:nvSpPr>
        <p:spPr>
          <a:xfrm>
            <a:off x="2949285" y="5968287"/>
            <a:ext cx="448076" cy="4480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Down Arrow 255">
            <a:extLst>
              <a:ext uri="{FF2B5EF4-FFF2-40B4-BE49-F238E27FC236}">
                <a16:creationId xmlns:a16="http://schemas.microsoft.com/office/drawing/2014/main" id="{C5118983-E6D2-B647-B9D0-CFFA33544EB8}"/>
              </a:ext>
            </a:extLst>
          </p:cNvPr>
          <p:cNvSpPr/>
          <p:nvPr/>
        </p:nvSpPr>
        <p:spPr>
          <a:xfrm rot="18900000">
            <a:off x="3217971" y="6154323"/>
            <a:ext cx="89102" cy="1798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9F3D809-0114-6D4A-B5FE-2E70FA3BF7E7}"/>
              </a:ext>
            </a:extLst>
          </p:cNvPr>
          <p:cNvSpPr txBox="1"/>
          <p:nvPr/>
        </p:nvSpPr>
        <p:spPr>
          <a:xfrm>
            <a:off x="3214243" y="6266019"/>
            <a:ext cx="4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-20</a:t>
            </a:r>
          </a:p>
        </p:txBody>
      </p:sp>
      <p:cxnSp>
        <p:nvCxnSpPr>
          <p:cNvPr id="258" name="Elbow Connector 257">
            <a:extLst>
              <a:ext uri="{FF2B5EF4-FFF2-40B4-BE49-F238E27FC236}">
                <a16:creationId xmlns:a16="http://schemas.microsoft.com/office/drawing/2014/main" id="{2DFF29E0-003A-B343-966A-5EAC9022B046}"/>
              </a:ext>
            </a:extLst>
          </p:cNvPr>
          <p:cNvCxnSpPr>
            <a:cxnSpLocks/>
            <a:endCxn id="255" idx="6"/>
          </p:cNvCxnSpPr>
          <p:nvPr/>
        </p:nvCxnSpPr>
        <p:spPr>
          <a:xfrm flipV="1">
            <a:off x="2685183" y="6192325"/>
            <a:ext cx="712178" cy="395282"/>
          </a:xfrm>
          <a:prstGeom prst="bentConnector3">
            <a:avLst>
              <a:gd name="adj1" fmla="val 132099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512D1ECB-1A41-AC4B-B11B-BCD217F0E8CE}"/>
              </a:ext>
            </a:extLst>
          </p:cNvPr>
          <p:cNvSpPr txBox="1"/>
          <p:nvPr/>
        </p:nvSpPr>
        <p:spPr>
          <a:xfrm>
            <a:off x="3687548" y="4701920"/>
            <a:ext cx="21352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Generalmente</a:t>
            </a:r>
            <a:r>
              <a:rPr lang="en-US" sz="900" dirty="0"/>
              <a:t>, los </a:t>
            </a:r>
            <a:r>
              <a:rPr lang="en-US" sz="900" dirty="0" err="1"/>
              <a:t>tubos</a:t>
            </a:r>
            <a:r>
              <a:rPr lang="en-US" sz="900" dirty="0"/>
              <a:t> de </a:t>
            </a:r>
            <a:r>
              <a:rPr lang="en-US" sz="900" dirty="0" err="1"/>
              <a:t>tórax</a:t>
            </a:r>
            <a:r>
              <a:rPr lang="en-US" sz="900" dirty="0"/>
              <a:t> se </a:t>
            </a:r>
            <a:r>
              <a:rPr lang="en-US" sz="900" dirty="0" err="1"/>
              <a:t>colocan</a:t>
            </a:r>
            <a:r>
              <a:rPr lang="en-US" sz="900" dirty="0"/>
              <a:t> bajo </a:t>
            </a:r>
            <a:r>
              <a:rPr lang="en-US" sz="900" dirty="0" err="1"/>
              <a:t>aspiración</a:t>
            </a:r>
            <a:r>
              <a:rPr lang="en-US" sz="900" dirty="0"/>
              <a:t>. </a:t>
            </a:r>
            <a:r>
              <a:rPr lang="en-US" sz="900" dirty="0" err="1"/>
              <a:t>Esto</a:t>
            </a:r>
            <a:r>
              <a:rPr lang="en-US" sz="900" dirty="0"/>
              <a:t> </a:t>
            </a:r>
            <a:r>
              <a:rPr lang="en-US" sz="900" dirty="0" err="1"/>
              <a:t>facilita</a:t>
            </a:r>
            <a:r>
              <a:rPr lang="en-US" sz="900" dirty="0"/>
              <a:t> el </a:t>
            </a:r>
            <a:r>
              <a:rPr lang="en-US" sz="900" dirty="0" err="1"/>
              <a:t>drenaje</a:t>
            </a:r>
            <a:r>
              <a:rPr lang="en-US" sz="900" dirty="0"/>
              <a:t> del </a:t>
            </a:r>
            <a:r>
              <a:rPr lang="en-US" sz="900" dirty="0" err="1"/>
              <a:t>aire</a:t>
            </a:r>
            <a:r>
              <a:rPr lang="en-US" sz="900" dirty="0"/>
              <a:t>/</a:t>
            </a:r>
            <a:r>
              <a:rPr lang="en-US" sz="900" dirty="0" err="1"/>
              <a:t>líquido</a:t>
            </a:r>
            <a:r>
              <a:rPr lang="en-US" sz="900" dirty="0"/>
              <a:t> del </a:t>
            </a:r>
            <a:r>
              <a:rPr lang="en-US" sz="900" dirty="0" err="1"/>
              <a:t>tórax</a:t>
            </a:r>
            <a:r>
              <a:rPr lang="en-US" sz="9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Una </a:t>
            </a:r>
            <a:r>
              <a:rPr lang="en-US" sz="900" dirty="0" err="1"/>
              <a:t>vez</a:t>
            </a:r>
            <a:r>
              <a:rPr lang="en-US" sz="900" dirty="0"/>
              <a:t> </a:t>
            </a:r>
            <a:r>
              <a:rPr lang="en-US" sz="900" dirty="0" err="1"/>
              <a:t>resuelto</a:t>
            </a:r>
            <a:r>
              <a:rPr lang="en-US" sz="900" dirty="0"/>
              <a:t> el </a:t>
            </a:r>
            <a:r>
              <a:rPr lang="en-US" sz="900" dirty="0" err="1"/>
              <a:t>neumotórax</a:t>
            </a:r>
            <a:r>
              <a:rPr lang="en-US" sz="900" dirty="0"/>
              <a:t> o el </a:t>
            </a:r>
            <a:r>
              <a:rPr lang="en-US" sz="900" dirty="0" err="1"/>
              <a:t>derrame</a:t>
            </a:r>
            <a:r>
              <a:rPr lang="en-US" sz="900" dirty="0"/>
              <a:t>, </a:t>
            </a:r>
            <a:r>
              <a:rPr lang="en-US" sz="900" dirty="0" err="1"/>
              <a:t>puede</a:t>
            </a:r>
            <a:r>
              <a:rPr lang="en-US" sz="900" dirty="0"/>
              <a:t> </a:t>
            </a:r>
            <a:r>
              <a:rPr lang="en-US" sz="900" dirty="0" err="1"/>
              <a:t>desconectarse</a:t>
            </a:r>
            <a:r>
              <a:rPr lang="en-US" sz="900" dirty="0"/>
              <a:t> la </a:t>
            </a:r>
            <a:r>
              <a:rPr lang="en-US" sz="900" dirty="0" err="1"/>
              <a:t>aspiración</a:t>
            </a:r>
            <a:r>
              <a:rPr lang="en-US" sz="900" dirty="0"/>
              <a:t> (lo que se </a:t>
            </a:r>
            <a:r>
              <a:rPr lang="en-US" sz="900" dirty="0" err="1"/>
              <a:t>denomina</a:t>
            </a:r>
            <a:r>
              <a:rPr lang="en-US" sz="900" dirty="0"/>
              <a:t> “</a:t>
            </a:r>
            <a:r>
              <a:rPr lang="en-US" sz="900" b="1" i="1" dirty="0" err="1"/>
              <a:t>dejarlo</a:t>
            </a:r>
            <a:r>
              <a:rPr lang="en-US" sz="900" b="1" i="1" dirty="0"/>
              <a:t> con la </a:t>
            </a:r>
            <a:r>
              <a:rPr lang="en-US" sz="900" b="1" i="1" dirty="0" err="1"/>
              <a:t>trampa</a:t>
            </a:r>
            <a:r>
              <a:rPr lang="en-US" sz="900" b="1" i="1" dirty="0"/>
              <a:t> de </a:t>
            </a:r>
            <a:r>
              <a:rPr lang="en-US" sz="900" b="1" i="1" dirty="0" err="1"/>
              <a:t>agua</a:t>
            </a:r>
            <a:r>
              <a:rPr lang="en-US" sz="900" dirty="0"/>
              <a:t>”)</a:t>
            </a:r>
            <a:endParaRPr lang="en-US" sz="900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err="1">
                <a:sym typeface="Wingdings" pitchFamily="2" charset="2"/>
              </a:rPr>
              <a:t>Clampear</a:t>
            </a:r>
            <a:r>
              <a:rPr lang="en-US" sz="900" dirty="0">
                <a:sym typeface="Wingdings" pitchFamily="2" charset="2"/>
              </a:rPr>
              <a:t> el </a:t>
            </a:r>
            <a:r>
              <a:rPr lang="en-US" sz="900" dirty="0" err="1">
                <a:sym typeface="Wingdings" pitchFamily="2" charset="2"/>
              </a:rPr>
              <a:t>tubo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simula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su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retiro</a:t>
            </a:r>
            <a:r>
              <a:rPr lang="en-US" sz="900" dirty="0">
                <a:sym typeface="Wingdings" pitchFamily="2" charset="2"/>
              </a:rPr>
              <a:t>.  </a:t>
            </a:r>
            <a:r>
              <a:rPr lang="en-US" sz="900" dirty="0" err="1">
                <a:sym typeface="Wingdings" pitchFamily="2" charset="2"/>
              </a:rPr>
              <a:t>Aunque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>
                <a:sym typeface="Wingdings" pitchFamily="2" charset="2"/>
                <a:hlinkClick r:id="rId9"/>
              </a:rPr>
              <a:t>es </a:t>
            </a:r>
            <a:r>
              <a:rPr lang="en-US" sz="900" dirty="0" err="1">
                <a:sym typeface="Wingdings" pitchFamily="2" charset="2"/>
                <a:hlinkClick r:id="rId9"/>
              </a:rPr>
              <a:t>habitualmente</a:t>
            </a:r>
            <a:r>
              <a:rPr lang="en-US" sz="900" dirty="0">
                <a:sym typeface="Wingdings" pitchFamily="2" charset="2"/>
                <a:hlinkClick r:id="rId9"/>
              </a:rPr>
              <a:t> </a:t>
            </a:r>
            <a:r>
              <a:rPr lang="en-US" sz="900" dirty="0" err="1">
                <a:sym typeface="Wingdings" pitchFamily="2" charset="2"/>
                <a:hlinkClick r:id="rId9"/>
              </a:rPr>
              <a:t>innecesario</a:t>
            </a:r>
            <a:r>
              <a:rPr lang="en-US" sz="900" dirty="0">
                <a:sym typeface="Wingdings" pitchFamily="2" charset="2"/>
              </a:rPr>
              <a:t>, </a:t>
            </a:r>
            <a:r>
              <a:rPr lang="en-US" sz="900" dirty="0" err="1">
                <a:sym typeface="Wingdings" pitchFamily="2" charset="2"/>
              </a:rPr>
              <a:t>esto</a:t>
            </a:r>
            <a:r>
              <a:rPr lang="en-US" sz="900" dirty="0">
                <a:sym typeface="Wingdings" pitchFamily="2" charset="2"/>
              </a:rPr>
              <a:t> se </a:t>
            </a:r>
            <a:r>
              <a:rPr lang="en-US" sz="900" dirty="0" err="1">
                <a:sym typeface="Wingdings" pitchFamily="2" charset="2"/>
              </a:rPr>
              <a:t>hace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previo</a:t>
            </a:r>
            <a:r>
              <a:rPr lang="en-US" sz="900" dirty="0">
                <a:sym typeface="Wingdings" pitchFamily="2" charset="2"/>
              </a:rPr>
              <a:t> a </a:t>
            </a:r>
            <a:r>
              <a:rPr lang="en-US" sz="900" dirty="0" err="1">
                <a:sym typeface="Wingdings" pitchFamily="2" charset="2"/>
              </a:rPr>
              <a:t>su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retiro</a:t>
            </a:r>
            <a:r>
              <a:rPr lang="en-US" sz="900" dirty="0">
                <a:sym typeface="Wingdings" pitchFamily="2" charset="2"/>
              </a:rPr>
              <a:t> para </a:t>
            </a:r>
            <a:r>
              <a:rPr lang="en-US" sz="900" dirty="0" err="1">
                <a:sym typeface="Wingdings" pitchFamily="2" charset="2"/>
              </a:rPr>
              <a:t>asegurarse</a:t>
            </a:r>
            <a:r>
              <a:rPr lang="en-US" sz="900" dirty="0">
                <a:sym typeface="Wingdings" pitchFamily="2" charset="2"/>
              </a:rPr>
              <a:t> que el </a:t>
            </a:r>
            <a:r>
              <a:rPr lang="en-US" sz="900" dirty="0" err="1">
                <a:sym typeface="Wingdings" pitchFamily="2" charset="2"/>
              </a:rPr>
              <a:t>neumotórax</a:t>
            </a:r>
            <a:r>
              <a:rPr lang="en-US" sz="900" dirty="0">
                <a:sym typeface="Wingdings" pitchFamily="2" charset="2"/>
              </a:rPr>
              <a:t> no </a:t>
            </a:r>
            <a:r>
              <a:rPr lang="en-US" sz="900" dirty="0" err="1">
                <a:sym typeface="Wingdings" pitchFamily="2" charset="2"/>
              </a:rPr>
              <a:t>reproduzca</a:t>
            </a:r>
            <a:r>
              <a:rPr lang="en-US" sz="900" dirty="0">
                <a:sym typeface="Wingdings" pitchFamily="2" charset="2"/>
              </a:rPr>
              <a:t>. </a:t>
            </a:r>
            <a:r>
              <a:rPr lang="en-US" sz="900" dirty="0" err="1">
                <a:sym typeface="Wingdings" pitchFamily="2" charset="2"/>
              </a:rPr>
              <a:t>Esto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puede</a:t>
            </a:r>
            <a:r>
              <a:rPr lang="en-US" sz="900" dirty="0">
                <a:sym typeface="Wingdings" pitchFamily="2" charset="2"/>
              </a:rPr>
              <a:t> ser </a:t>
            </a:r>
            <a:r>
              <a:rPr lang="en-US" sz="900" dirty="0" err="1">
                <a:sym typeface="Wingdings" pitchFamily="2" charset="2"/>
              </a:rPr>
              <a:t>útil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en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pacientes</a:t>
            </a:r>
            <a:r>
              <a:rPr lang="en-US" sz="900" dirty="0">
                <a:sym typeface="Wingdings" pitchFamily="2" charset="2"/>
              </a:rPr>
              <a:t> bajo </a:t>
            </a:r>
            <a:r>
              <a:rPr lang="en-US" sz="900" dirty="0" err="1">
                <a:sym typeface="Wingdings" pitchFamily="2" charset="2"/>
              </a:rPr>
              <a:t>ventilación</a:t>
            </a:r>
            <a:r>
              <a:rPr lang="en-US" sz="900" dirty="0">
                <a:sym typeface="Wingdings" pitchFamily="2" charset="2"/>
              </a:rPr>
              <a:t> con </a:t>
            </a:r>
            <a:r>
              <a:rPr lang="en-US" sz="900" dirty="0" err="1">
                <a:sym typeface="Wingdings" pitchFamily="2" charset="2"/>
              </a:rPr>
              <a:t>presión</a:t>
            </a:r>
            <a:r>
              <a:rPr lang="en-US" sz="900" dirty="0">
                <a:sym typeface="Wingdings" pitchFamily="2" charset="2"/>
              </a:rPr>
              <a:t> </a:t>
            </a:r>
            <a:r>
              <a:rPr lang="en-US" sz="900" dirty="0" err="1">
                <a:sym typeface="Wingdings" pitchFamily="2" charset="2"/>
              </a:rPr>
              <a:t>positiva</a:t>
            </a:r>
            <a:r>
              <a:rPr lang="en-US" sz="900" dirty="0">
                <a:sym typeface="Wingdings" pitchFamily="2" charset="2"/>
              </a:rPr>
              <a:t>. 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39E398A-4A98-B04C-8778-99857BDF79CD}"/>
              </a:ext>
            </a:extLst>
          </p:cNvPr>
          <p:cNvSpPr/>
          <p:nvPr/>
        </p:nvSpPr>
        <p:spPr>
          <a:xfrm rot="16200000">
            <a:off x="8451721" y="6177101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(2020-07-04)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F207FAD5-9CFB-4649-9CDE-E7D76DFFB4C1}"/>
              </a:ext>
            </a:extLst>
          </p:cNvPr>
          <p:cNvSpPr txBox="1"/>
          <p:nvPr/>
        </p:nvSpPr>
        <p:spPr>
          <a:xfrm>
            <a:off x="3518564" y="399146"/>
            <a:ext cx="11494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(Para los </a:t>
            </a:r>
            <a:r>
              <a:rPr lang="en-US" sz="900" i="1" dirty="0" err="1"/>
              <a:t>detalles</a:t>
            </a:r>
            <a:r>
              <a:rPr lang="en-US" sz="900" i="1" dirty="0"/>
              <a:t> </a:t>
            </a:r>
            <a:r>
              <a:rPr lang="en-US" sz="900" i="1" dirty="0" err="1"/>
              <a:t>previos</a:t>
            </a:r>
            <a:r>
              <a:rPr lang="en-US" sz="900" i="1" dirty="0"/>
              <a:t> a la </a:t>
            </a:r>
            <a:r>
              <a:rPr lang="en-US" sz="900" i="1" dirty="0" err="1"/>
              <a:t>colocación</a:t>
            </a:r>
            <a:r>
              <a:rPr lang="en-US" sz="900" i="1" dirty="0"/>
              <a:t>: </a:t>
            </a:r>
            <a:r>
              <a:rPr lang="en-US" sz="900" i="1" dirty="0">
                <a:hlinkClick r:id="rId10"/>
              </a:rPr>
              <a:t>Procedure Checklists</a:t>
            </a:r>
            <a:r>
              <a:rPr lang="en-US" sz="900" i="1" dirty="0"/>
              <a:t>)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340927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697</Words>
  <Application>Microsoft Office PowerPoint</Application>
  <PresentationFormat>Carta (216 x 279 mm)</PresentationFormat>
  <Paragraphs>54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Martín Hunter</cp:lastModifiedBy>
  <cp:revision>22</cp:revision>
  <dcterms:created xsi:type="dcterms:W3CDTF">2021-02-07T04:33:28Z</dcterms:created>
  <dcterms:modified xsi:type="dcterms:W3CDTF">2021-02-12T00:08:14Z</dcterms:modified>
</cp:coreProperties>
</file>