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403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/>
    <p:restoredTop sz="96208"/>
  </p:normalViewPr>
  <p:slideViewPr>
    <p:cSldViewPr snapToGrid="0">
      <p:cViewPr varScale="1">
        <p:scale>
          <a:sx n="117" d="100"/>
          <a:sy n="117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3E79F-767A-4E4B-9899-B0B5FAC61023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2F38E-FA39-B447-8FD6-A9F8D95E0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Stepwise approach for Chugging/Chatter</a:t>
            </a:r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/articles/PMC6026563/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circuit</a:t>
            </a:r>
          </a:p>
          <a:p>
            <a:endParaRPr lang="en-US" dirty="0"/>
          </a:p>
          <a:p>
            <a:r>
              <a:rPr lang="en-US" dirty="0"/>
              <a:t>Indications (EOLIA + others?)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Has also been used lower flow, higher sweep (</a:t>
            </a:r>
            <a:r>
              <a:rPr lang="en-US" dirty="0"/>
              <a:t>ECCO2R)</a:t>
            </a:r>
          </a:p>
          <a:p>
            <a:pPr marL="171450" indent="-171450">
              <a:buFont typeface="Wingdings" pitchFamily="2" charset="2"/>
              <a:buChar char="à"/>
            </a:pPr>
            <a:endParaRPr lang="en-US" dirty="0"/>
          </a:p>
          <a:p>
            <a:pPr marL="171450" indent="-171450">
              <a:buFont typeface="Wingdings" pitchFamily="2" charset="2"/>
              <a:buChar char="à"/>
            </a:pPr>
            <a:r>
              <a:rPr lang="en-US" b="1" dirty="0"/>
              <a:t>Series vs parallel physiology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b="1" dirty="0"/>
              <a:t>Shunt physiology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0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195-6A13-8C4A-A2E4-98A54383752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0338-0902-A345-B112-A7DD75B1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195-6A13-8C4A-A2E4-98A54383752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0338-0902-A345-B112-A7DD75B1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2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195-6A13-8C4A-A2E4-98A54383752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0338-0902-A345-B112-A7DD75B1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195-6A13-8C4A-A2E4-98A54383752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0338-0902-A345-B112-A7DD75B1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6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195-6A13-8C4A-A2E4-98A54383752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0338-0902-A345-B112-A7DD75B1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8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195-6A13-8C4A-A2E4-98A54383752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0338-0902-A345-B112-A7DD75B1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6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195-6A13-8C4A-A2E4-98A54383752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0338-0902-A345-B112-A7DD75B1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4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195-6A13-8C4A-A2E4-98A54383752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0338-0902-A345-B112-A7DD75B1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1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195-6A13-8C4A-A2E4-98A54383752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0338-0902-A345-B112-A7DD75B1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2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195-6A13-8C4A-A2E4-98A54383752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0338-0902-A345-B112-A7DD75B1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6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195-6A13-8C4A-A2E4-98A54383752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0338-0902-A345-B112-A7DD75B1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0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9195-6A13-8C4A-A2E4-98A54383752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0338-0902-A345-B112-A7DD75B1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8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jm.org/doi/full/10.1056/nejmoa1203366#:~:text=Family%20members%20who%20are%20present,for%20emotional%20and%20physical%20burdens.&amp;text=Being%20present%20during%20cardiopulmonary%20resuscitation,to%20life%20has%20been%20implemented." TargetMode="External"/><Relationship Id="rId13" Type="http://schemas.openxmlformats.org/officeDocument/2006/relationships/hyperlink" Target="https://www.tamingthesru.com/blog/acmc/finger-thoracostomy" TargetMode="External"/><Relationship Id="rId1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pubmed.ncbi.nlm.nih.gov/33221362/" TargetMode="External"/><Relationship Id="rId12" Type="http://schemas.openxmlformats.org/officeDocument/2006/relationships/hyperlink" Target="https://onepagericu.com/ards" TargetMode="External"/><Relationship Id="rId17" Type="http://schemas.openxmlformats.org/officeDocument/2006/relationships/hyperlink" Target="https://onepagericu.com/capnography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onepagericu.com/a-line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ubmed.ncbi.nlm.nih.gov/17822831/" TargetMode="External"/><Relationship Id="rId11" Type="http://schemas.openxmlformats.org/officeDocument/2006/relationships/hyperlink" Target="https://www.ahajournals.org/doi/10.1161/circ.102.suppl_1.I-217#:~:text=If%20cardiac%20arrest%20from%20hypokalemia,over%205%20to%2010%20minutes.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nejm.org/doi/full/10.1056/nejm199707313370503" TargetMode="External"/><Relationship Id="rId10" Type="http://schemas.openxmlformats.org/officeDocument/2006/relationships/hyperlink" Target="https://jamanetwork.com/journals/jamanetworkopen/fullarticle/2789174" TargetMode="External"/><Relationship Id="rId19" Type="http://schemas.openxmlformats.org/officeDocument/2006/relationships/image" Target="../media/image4.png"/><Relationship Id="rId4" Type="http://schemas.openxmlformats.org/officeDocument/2006/relationships/image" Target="../media/image2.tiff"/><Relationship Id="rId9" Type="http://schemas.openxmlformats.org/officeDocument/2006/relationships/hyperlink" Target="https://pubmed.ncbi.nlm.nih.gov/33500268/" TargetMode="External"/><Relationship Id="rId14" Type="http://schemas.openxmlformats.org/officeDocument/2006/relationships/hyperlink" Target="https://www.ahajournals.org/doi/pdf/10.1161/CIR.0b013e31829d86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ounded Rectangle 376">
            <a:extLst>
              <a:ext uri="{FF2B5EF4-FFF2-40B4-BE49-F238E27FC236}">
                <a16:creationId xmlns:a16="http://schemas.microsoft.com/office/drawing/2014/main" id="{EA5D96D3-1D8A-FEBE-48B0-CB22596C3C88}"/>
              </a:ext>
            </a:extLst>
          </p:cNvPr>
          <p:cNvSpPr/>
          <p:nvPr/>
        </p:nvSpPr>
        <p:spPr>
          <a:xfrm>
            <a:off x="3837368" y="4982999"/>
            <a:ext cx="2355697" cy="931578"/>
          </a:xfrm>
          <a:prstGeom prst="roundRect">
            <a:avLst>
              <a:gd name="adj" fmla="val 6613"/>
            </a:avLst>
          </a:prstGeom>
          <a:solidFill>
            <a:srgbClr val="C00000">
              <a:alpha val="1357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6" name="Rounded Rectangle 376">
            <a:extLst>
              <a:ext uri="{FF2B5EF4-FFF2-40B4-BE49-F238E27FC236}">
                <a16:creationId xmlns:a16="http://schemas.microsoft.com/office/drawing/2014/main" id="{B2077A14-3AAE-F42D-E0C7-07F9A3B5B7C3}"/>
              </a:ext>
            </a:extLst>
          </p:cNvPr>
          <p:cNvSpPr/>
          <p:nvPr/>
        </p:nvSpPr>
        <p:spPr>
          <a:xfrm>
            <a:off x="161977" y="6217353"/>
            <a:ext cx="3422377" cy="507892"/>
          </a:xfrm>
          <a:prstGeom prst="roundRect">
            <a:avLst>
              <a:gd name="adj" fmla="val 6607"/>
            </a:avLst>
          </a:prstGeom>
          <a:solidFill>
            <a:srgbClr val="7030A0">
              <a:alpha val="1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0" name="Rounded Rectangle 376">
            <a:extLst>
              <a:ext uri="{FF2B5EF4-FFF2-40B4-BE49-F238E27FC236}">
                <a16:creationId xmlns:a16="http://schemas.microsoft.com/office/drawing/2014/main" id="{288134F3-F7E2-CDFD-28F9-CC494A01DDBE}"/>
              </a:ext>
            </a:extLst>
          </p:cNvPr>
          <p:cNvSpPr/>
          <p:nvPr/>
        </p:nvSpPr>
        <p:spPr>
          <a:xfrm>
            <a:off x="151384" y="2706127"/>
            <a:ext cx="3433886" cy="410199"/>
          </a:xfrm>
          <a:prstGeom prst="roundRect">
            <a:avLst>
              <a:gd name="adj" fmla="val 18478"/>
            </a:avLst>
          </a:prstGeom>
          <a:solidFill>
            <a:srgbClr val="7030A0">
              <a:alpha val="1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" name="Rounded Rectangle 376">
            <a:extLst>
              <a:ext uri="{FF2B5EF4-FFF2-40B4-BE49-F238E27FC236}">
                <a16:creationId xmlns:a16="http://schemas.microsoft.com/office/drawing/2014/main" id="{28AC91AD-FACC-9DA1-67C9-3919428C6075}"/>
              </a:ext>
            </a:extLst>
          </p:cNvPr>
          <p:cNvSpPr/>
          <p:nvPr/>
        </p:nvSpPr>
        <p:spPr>
          <a:xfrm>
            <a:off x="6773409" y="6343051"/>
            <a:ext cx="813899" cy="353656"/>
          </a:xfrm>
          <a:prstGeom prst="roundRect">
            <a:avLst>
              <a:gd name="adj" fmla="val 4886"/>
            </a:avLst>
          </a:prstGeom>
          <a:solidFill>
            <a:schemeClr val="accent6">
              <a:lumMod val="40000"/>
              <a:lumOff val="6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ounded Rectangle 376">
            <a:extLst>
              <a:ext uri="{FF2B5EF4-FFF2-40B4-BE49-F238E27FC236}">
                <a16:creationId xmlns:a16="http://schemas.microsoft.com/office/drawing/2014/main" id="{4B4EC079-67B3-ABD0-796C-862ED4F16F13}"/>
              </a:ext>
            </a:extLst>
          </p:cNvPr>
          <p:cNvSpPr/>
          <p:nvPr/>
        </p:nvSpPr>
        <p:spPr>
          <a:xfrm>
            <a:off x="3777397" y="6349170"/>
            <a:ext cx="813899" cy="353656"/>
          </a:xfrm>
          <a:prstGeom prst="roundRect">
            <a:avLst>
              <a:gd name="adj" fmla="val 4886"/>
            </a:avLst>
          </a:prstGeom>
          <a:solidFill>
            <a:schemeClr val="accent6">
              <a:lumMod val="40000"/>
              <a:lumOff val="6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Rounded Rectangle 376">
            <a:extLst>
              <a:ext uri="{FF2B5EF4-FFF2-40B4-BE49-F238E27FC236}">
                <a16:creationId xmlns:a16="http://schemas.microsoft.com/office/drawing/2014/main" id="{633DF163-721D-58DB-17CF-CE5540E18BBA}"/>
              </a:ext>
            </a:extLst>
          </p:cNvPr>
          <p:cNvSpPr/>
          <p:nvPr/>
        </p:nvSpPr>
        <p:spPr>
          <a:xfrm>
            <a:off x="7433884" y="1007231"/>
            <a:ext cx="1575998" cy="808959"/>
          </a:xfrm>
          <a:prstGeom prst="roundRect">
            <a:avLst>
              <a:gd name="adj" fmla="val 9783"/>
            </a:avLst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9" name="Rounded Rectangle 376">
            <a:extLst>
              <a:ext uri="{FF2B5EF4-FFF2-40B4-BE49-F238E27FC236}">
                <a16:creationId xmlns:a16="http://schemas.microsoft.com/office/drawing/2014/main" id="{7F92D4EA-5668-1493-05F5-7BF0A9FD9003}"/>
              </a:ext>
            </a:extLst>
          </p:cNvPr>
          <p:cNvSpPr/>
          <p:nvPr/>
        </p:nvSpPr>
        <p:spPr>
          <a:xfrm>
            <a:off x="3874068" y="1209193"/>
            <a:ext cx="1426636" cy="1775647"/>
          </a:xfrm>
          <a:prstGeom prst="roundRect">
            <a:avLst>
              <a:gd name="adj" fmla="val 3538"/>
            </a:avLst>
          </a:prstGeom>
          <a:solidFill>
            <a:schemeClr val="accent5"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3" name="Rounded Rectangle 376">
            <a:extLst>
              <a:ext uri="{FF2B5EF4-FFF2-40B4-BE49-F238E27FC236}">
                <a16:creationId xmlns:a16="http://schemas.microsoft.com/office/drawing/2014/main" id="{BB5216DF-B46A-38AB-BE22-FEC06629ECE3}"/>
              </a:ext>
            </a:extLst>
          </p:cNvPr>
          <p:cNvSpPr/>
          <p:nvPr/>
        </p:nvSpPr>
        <p:spPr>
          <a:xfrm>
            <a:off x="161977" y="3266888"/>
            <a:ext cx="3433886" cy="2801903"/>
          </a:xfrm>
          <a:prstGeom prst="roundRect">
            <a:avLst>
              <a:gd name="adj" fmla="val 1631"/>
            </a:avLst>
          </a:prstGeom>
          <a:solidFill>
            <a:schemeClr val="accent5"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ounded Rectangle 376">
            <a:extLst>
              <a:ext uri="{FF2B5EF4-FFF2-40B4-BE49-F238E27FC236}">
                <a16:creationId xmlns:a16="http://schemas.microsoft.com/office/drawing/2014/main" id="{E5808C02-BB18-4D85-E599-D8929B308616}"/>
              </a:ext>
            </a:extLst>
          </p:cNvPr>
          <p:cNvSpPr/>
          <p:nvPr/>
        </p:nvSpPr>
        <p:spPr>
          <a:xfrm>
            <a:off x="154208" y="682306"/>
            <a:ext cx="3433886" cy="1911256"/>
          </a:xfrm>
          <a:prstGeom prst="roundRect">
            <a:avLst>
              <a:gd name="adj" fmla="val 4886"/>
            </a:avLst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ounded Rectangle 376">
            <a:extLst>
              <a:ext uri="{FF2B5EF4-FFF2-40B4-BE49-F238E27FC236}">
                <a16:creationId xmlns:a16="http://schemas.microsoft.com/office/drawing/2014/main" id="{79AEE23D-35F5-4A2F-2E89-883E72AE3A2A}"/>
              </a:ext>
            </a:extLst>
          </p:cNvPr>
          <p:cNvSpPr/>
          <p:nvPr/>
        </p:nvSpPr>
        <p:spPr>
          <a:xfrm>
            <a:off x="3657764" y="3110236"/>
            <a:ext cx="1360478" cy="1711643"/>
          </a:xfrm>
          <a:prstGeom prst="roundRect">
            <a:avLst>
              <a:gd name="adj" fmla="val 4886"/>
            </a:avLst>
          </a:prstGeom>
          <a:solidFill>
            <a:srgbClr val="7030A0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0486742A-405E-B308-B134-DF49E7823CD7}"/>
              </a:ext>
            </a:extLst>
          </p:cNvPr>
          <p:cNvGrpSpPr/>
          <p:nvPr/>
        </p:nvGrpSpPr>
        <p:grpSpPr>
          <a:xfrm>
            <a:off x="8428663" y="2202332"/>
            <a:ext cx="677138" cy="577843"/>
            <a:chOff x="6834538" y="2609532"/>
            <a:chExt cx="677138" cy="577843"/>
          </a:xfrm>
        </p:grpSpPr>
        <p:sp>
          <p:nvSpPr>
            <p:cNvPr id="1081" name="Oval 1080">
              <a:extLst>
                <a:ext uri="{FF2B5EF4-FFF2-40B4-BE49-F238E27FC236}">
                  <a16:creationId xmlns:a16="http://schemas.microsoft.com/office/drawing/2014/main" id="{9B0388E1-20E5-A6A8-0A5B-80E632C04C44}"/>
                </a:ext>
              </a:extLst>
            </p:cNvPr>
            <p:cNvSpPr/>
            <p:nvPr/>
          </p:nvSpPr>
          <p:spPr>
            <a:xfrm>
              <a:off x="7065874" y="2753437"/>
              <a:ext cx="85830" cy="7442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isometricOffAxis2Top"/>
              <a:lightRig rig="threePt" dir="t"/>
            </a:scene3d>
            <a:sp3d extrusionH="177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0" name="Rectangle 1079">
              <a:extLst>
                <a:ext uri="{FF2B5EF4-FFF2-40B4-BE49-F238E27FC236}">
                  <a16:creationId xmlns:a16="http://schemas.microsoft.com/office/drawing/2014/main" id="{85EA9777-27A0-D98B-7AF8-5D5C3AEB10BF}"/>
                </a:ext>
              </a:extLst>
            </p:cNvPr>
            <p:cNvSpPr/>
            <p:nvPr/>
          </p:nvSpPr>
          <p:spPr>
            <a:xfrm>
              <a:off x="7233512" y="2609532"/>
              <a:ext cx="47058" cy="57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isometricOffAxis1Top"/>
              <a:lightRig rig="threePt" dir="t"/>
            </a:scene3d>
            <a:sp3d extrusionH="107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70D1A296-5B10-8446-4932-2A7AC3451288}"/>
                </a:ext>
              </a:extLst>
            </p:cNvPr>
            <p:cNvSpPr/>
            <p:nvPr/>
          </p:nvSpPr>
          <p:spPr>
            <a:xfrm>
              <a:off x="7365776" y="2753412"/>
              <a:ext cx="145900" cy="14182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isometricOffAxis2Top"/>
              <a:lightRig rig="threePt" dir="t"/>
            </a:scene3d>
            <a:sp3d extrusionH="298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2" name="Rectangle 1081">
              <a:extLst>
                <a:ext uri="{FF2B5EF4-FFF2-40B4-BE49-F238E27FC236}">
                  <a16:creationId xmlns:a16="http://schemas.microsoft.com/office/drawing/2014/main" id="{FF48F9CB-DEB0-C8E9-CD53-AFED8BDA7217}"/>
                </a:ext>
              </a:extLst>
            </p:cNvPr>
            <p:cNvSpPr/>
            <p:nvPr/>
          </p:nvSpPr>
          <p:spPr>
            <a:xfrm flipV="1">
              <a:off x="6834538" y="2808334"/>
              <a:ext cx="259285" cy="567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OffAxis1Top"/>
              <a:lightRig rig="threePt" dir="t"/>
            </a:scene3d>
            <a:sp3d extrusionH="107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29" name="Freeform 7228">
            <a:extLst>
              <a:ext uri="{FF2B5EF4-FFF2-40B4-BE49-F238E27FC236}">
                <a16:creationId xmlns:a16="http://schemas.microsoft.com/office/drawing/2014/main" id="{C4AA4923-D7B5-891A-1013-787AAFE074CD}"/>
              </a:ext>
            </a:extLst>
          </p:cNvPr>
          <p:cNvSpPr/>
          <p:nvPr/>
        </p:nvSpPr>
        <p:spPr>
          <a:xfrm>
            <a:off x="7585937" y="2760938"/>
            <a:ext cx="248290" cy="172529"/>
          </a:xfrm>
          <a:custGeom>
            <a:avLst/>
            <a:gdLst>
              <a:gd name="connsiteX0" fmla="*/ 93251 w 206543"/>
              <a:gd name="connsiteY0" fmla="*/ 18577 h 172529"/>
              <a:gd name="connsiteX1" fmla="*/ 1811 w 206543"/>
              <a:gd name="connsiteY1" fmla="*/ 113404 h 172529"/>
              <a:gd name="connsiteX2" fmla="*/ 35678 w 206543"/>
              <a:gd name="connsiteY2" fmla="*/ 170977 h 172529"/>
              <a:gd name="connsiteX3" fmla="*/ 76318 w 206543"/>
              <a:gd name="connsiteY3" fmla="*/ 147270 h 172529"/>
              <a:gd name="connsiteX4" fmla="*/ 205011 w 206543"/>
              <a:gd name="connsiteY4" fmla="*/ 55830 h 172529"/>
              <a:gd name="connsiteX5" fmla="*/ 144051 w 206543"/>
              <a:gd name="connsiteY5" fmla="*/ 1644 h 172529"/>
              <a:gd name="connsiteX6" fmla="*/ 93251 w 206543"/>
              <a:gd name="connsiteY6" fmla="*/ 18577 h 1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543" h="172529">
                <a:moveTo>
                  <a:pt x="93251" y="18577"/>
                </a:moveTo>
                <a:cubicBezTo>
                  <a:pt x="69544" y="37204"/>
                  <a:pt x="11406" y="88004"/>
                  <a:pt x="1811" y="113404"/>
                </a:cubicBezTo>
                <a:cubicBezTo>
                  <a:pt x="-7784" y="138804"/>
                  <a:pt x="23260" y="165333"/>
                  <a:pt x="35678" y="170977"/>
                </a:cubicBezTo>
                <a:cubicBezTo>
                  <a:pt x="48096" y="176621"/>
                  <a:pt x="48096" y="166461"/>
                  <a:pt x="76318" y="147270"/>
                </a:cubicBezTo>
                <a:cubicBezTo>
                  <a:pt x="104540" y="128079"/>
                  <a:pt x="193722" y="80101"/>
                  <a:pt x="205011" y="55830"/>
                </a:cubicBezTo>
                <a:cubicBezTo>
                  <a:pt x="216300" y="31559"/>
                  <a:pt x="162113" y="5595"/>
                  <a:pt x="144051" y="1644"/>
                </a:cubicBezTo>
                <a:cubicBezTo>
                  <a:pt x="125989" y="-2307"/>
                  <a:pt x="116958" y="-50"/>
                  <a:pt x="93251" y="18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8" name="Freeform 7227">
            <a:extLst>
              <a:ext uri="{FF2B5EF4-FFF2-40B4-BE49-F238E27FC236}">
                <a16:creationId xmlns:a16="http://schemas.microsoft.com/office/drawing/2014/main" id="{6D8B271F-5D10-E67D-A8C0-4D007B80A9C4}"/>
              </a:ext>
            </a:extLst>
          </p:cNvPr>
          <p:cNvSpPr/>
          <p:nvPr/>
        </p:nvSpPr>
        <p:spPr>
          <a:xfrm>
            <a:off x="7657446" y="2528791"/>
            <a:ext cx="135723" cy="326902"/>
          </a:xfrm>
          <a:custGeom>
            <a:avLst/>
            <a:gdLst>
              <a:gd name="connsiteX0" fmla="*/ 101753 w 135723"/>
              <a:gd name="connsiteY0" fmla="*/ 103 h 326902"/>
              <a:gd name="connsiteX1" fmla="*/ 153 w 135723"/>
              <a:gd name="connsiteY1" fmla="*/ 271037 h 326902"/>
              <a:gd name="connsiteX2" fmla="*/ 127153 w 135723"/>
              <a:gd name="connsiteY2" fmla="*/ 304903 h 326902"/>
              <a:gd name="connsiteX3" fmla="*/ 101753 w 135723"/>
              <a:gd name="connsiteY3" fmla="*/ 103 h 32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723" h="326902">
                <a:moveTo>
                  <a:pt x="101753" y="103"/>
                </a:moveTo>
                <a:cubicBezTo>
                  <a:pt x="80586" y="-5541"/>
                  <a:pt x="-4080" y="220237"/>
                  <a:pt x="153" y="271037"/>
                </a:cubicBezTo>
                <a:cubicBezTo>
                  <a:pt x="4386" y="321837"/>
                  <a:pt x="104575" y="348647"/>
                  <a:pt x="127153" y="304903"/>
                </a:cubicBezTo>
                <a:cubicBezTo>
                  <a:pt x="149731" y="261159"/>
                  <a:pt x="122920" y="5747"/>
                  <a:pt x="101753" y="103"/>
                </a:cubicBezTo>
                <a:close/>
              </a:path>
            </a:pathLst>
          </a:custGeom>
          <a:solidFill>
            <a:srgbClr val="288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8" name="Freeform 7207">
            <a:extLst>
              <a:ext uri="{FF2B5EF4-FFF2-40B4-BE49-F238E27FC236}">
                <a16:creationId xmlns:a16="http://schemas.microsoft.com/office/drawing/2014/main" id="{AD95B31F-6950-A2E1-A341-FBDC5F56F7DD}"/>
              </a:ext>
            </a:extLst>
          </p:cNvPr>
          <p:cNvSpPr/>
          <p:nvPr/>
        </p:nvSpPr>
        <p:spPr>
          <a:xfrm>
            <a:off x="7496117" y="1798057"/>
            <a:ext cx="213566" cy="233463"/>
          </a:xfrm>
          <a:custGeom>
            <a:avLst/>
            <a:gdLst>
              <a:gd name="connsiteX0" fmla="*/ 188639 w 213566"/>
              <a:gd name="connsiteY0" fmla="*/ 70086 h 233463"/>
              <a:gd name="connsiteX1" fmla="*/ 126075 w 213566"/>
              <a:gd name="connsiteY1" fmla="*/ 7522 h 233463"/>
              <a:gd name="connsiteX2" fmla="*/ 20197 w 213566"/>
              <a:gd name="connsiteY2" fmla="*/ 7522 h 233463"/>
              <a:gd name="connsiteX3" fmla="*/ 946 w 213566"/>
              <a:gd name="connsiteY3" fmla="*/ 65273 h 233463"/>
              <a:gd name="connsiteX4" fmla="*/ 34635 w 213566"/>
              <a:gd name="connsiteY4" fmla="*/ 204840 h 233463"/>
              <a:gd name="connsiteX5" fmla="*/ 102011 w 213566"/>
              <a:gd name="connsiteY5" fmla="*/ 228903 h 233463"/>
              <a:gd name="connsiteX6" fmla="*/ 207889 w 213566"/>
              <a:gd name="connsiteY6" fmla="*/ 142276 h 233463"/>
              <a:gd name="connsiteX7" fmla="*/ 188639 w 213566"/>
              <a:gd name="connsiteY7" fmla="*/ 70086 h 23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566" h="233463">
                <a:moveTo>
                  <a:pt x="188639" y="70086"/>
                </a:moveTo>
                <a:cubicBezTo>
                  <a:pt x="175003" y="47627"/>
                  <a:pt x="154149" y="17949"/>
                  <a:pt x="126075" y="7522"/>
                </a:cubicBezTo>
                <a:cubicBezTo>
                  <a:pt x="98001" y="-2905"/>
                  <a:pt x="41052" y="-2103"/>
                  <a:pt x="20197" y="7522"/>
                </a:cubicBezTo>
                <a:cubicBezTo>
                  <a:pt x="-658" y="17147"/>
                  <a:pt x="-1460" y="32387"/>
                  <a:pt x="946" y="65273"/>
                </a:cubicBezTo>
                <a:cubicBezTo>
                  <a:pt x="3352" y="98159"/>
                  <a:pt x="17791" y="177568"/>
                  <a:pt x="34635" y="204840"/>
                </a:cubicBezTo>
                <a:cubicBezTo>
                  <a:pt x="51479" y="232112"/>
                  <a:pt x="73135" y="239330"/>
                  <a:pt x="102011" y="228903"/>
                </a:cubicBezTo>
                <a:cubicBezTo>
                  <a:pt x="130887" y="218476"/>
                  <a:pt x="191847" y="166339"/>
                  <a:pt x="207889" y="142276"/>
                </a:cubicBezTo>
                <a:cubicBezTo>
                  <a:pt x="223931" y="118213"/>
                  <a:pt x="202275" y="92545"/>
                  <a:pt x="188639" y="70086"/>
                </a:cubicBezTo>
                <a:close/>
              </a:path>
            </a:pathLst>
          </a:custGeom>
          <a:solidFill>
            <a:srgbClr val="99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7" name="Freeform 7206">
            <a:extLst>
              <a:ext uri="{FF2B5EF4-FFF2-40B4-BE49-F238E27FC236}">
                <a16:creationId xmlns:a16="http://schemas.microsoft.com/office/drawing/2014/main" id="{F3CD98F1-D654-0240-F463-756290CAE15D}"/>
              </a:ext>
            </a:extLst>
          </p:cNvPr>
          <p:cNvSpPr/>
          <p:nvPr/>
        </p:nvSpPr>
        <p:spPr>
          <a:xfrm>
            <a:off x="7486804" y="1815037"/>
            <a:ext cx="370133" cy="983050"/>
          </a:xfrm>
          <a:custGeom>
            <a:avLst/>
            <a:gdLst>
              <a:gd name="connsiteX0" fmla="*/ 92074 w 370133"/>
              <a:gd name="connsiteY0" fmla="*/ 168609 h 983050"/>
              <a:gd name="connsiteX1" fmla="*/ 154638 w 370133"/>
              <a:gd name="connsiteY1" fmla="*/ 106045 h 983050"/>
              <a:gd name="connsiteX2" fmla="*/ 173889 w 370133"/>
              <a:gd name="connsiteY2" fmla="*/ 48293 h 983050"/>
              <a:gd name="connsiteX3" fmla="*/ 169076 w 370133"/>
              <a:gd name="connsiteY3" fmla="*/ 167 h 983050"/>
              <a:gd name="connsiteX4" fmla="*/ 207577 w 370133"/>
              <a:gd name="connsiteY4" fmla="*/ 33856 h 983050"/>
              <a:gd name="connsiteX5" fmla="*/ 260516 w 370133"/>
              <a:gd name="connsiteY5" fmla="*/ 72357 h 983050"/>
              <a:gd name="connsiteX6" fmla="*/ 313455 w 370133"/>
              <a:gd name="connsiteY6" fmla="*/ 197485 h 983050"/>
              <a:gd name="connsiteX7" fmla="*/ 337518 w 370133"/>
              <a:gd name="connsiteY7" fmla="*/ 466992 h 983050"/>
              <a:gd name="connsiteX8" fmla="*/ 361581 w 370133"/>
              <a:gd name="connsiteY8" fmla="*/ 736500 h 983050"/>
              <a:gd name="connsiteX9" fmla="*/ 356769 w 370133"/>
              <a:gd name="connsiteY9" fmla="*/ 972319 h 983050"/>
              <a:gd name="connsiteX10" fmla="*/ 212390 w 370133"/>
              <a:gd name="connsiteY10" fmla="*/ 933818 h 983050"/>
              <a:gd name="connsiteX11" fmla="*/ 29510 w 370133"/>
              <a:gd name="connsiteY11" fmla="*/ 852003 h 983050"/>
              <a:gd name="connsiteX12" fmla="*/ 19884 w 370133"/>
              <a:gd name="connsiteY12" fmla="*/ 688373 h 983050"/>
              <a:gd name="connsiteX13" fmla="*/ 24697 w 370133"/>
              <a:gd name="connsiteY13" fmla="*/ 462180 h 983050"/>
              <a:gd name="connsiteX14" fmla="*/ 48760 w 370133"/>
              <a:gd name="connsiteY14" fmla="*/ 365927 h 983050"/>
              <a:gd name="connsiteX15" fmla="*/ 5446 w 370133"/>
              <a:gd name="connsiteY15" fmla="*/ 245611 h 983050"/>
              <a:gd name="connsiteX16" fmla="*/ 634 w 370133"/>
              <a:gd name="connsiteY16" fmla="*/ 106045 h 983050"/>
              <a:gd name="connsiteX17" fmla="*/ 5446 w 370133"/>
              <a:gd name="connsiteY17" fmla="*/ 38668 h 983050"/>
              <a:gd name="connsiteX18" fmla="*/ 39135 w 370133"/>
              <a:gd name="connsiteY18" fmla="*/ 106045 h 983050"/>
              <a:gd name="connsiteX19" fmla="*/ 92074 w 370133"/>
              <a:gd name="connsiteY19" fmla="*/ 168609 h 98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0133" h="983050">
                <a:moveTo>
                  <a:pt x="92074" y="168609"/>
                </a:moveTo>
                <a:cubicBezTo>
                  <a:pt x="111324" y="168609"/>
                  <a:pt x="141002" y="126098"/>
                  <a:pt x="154638" y="106045"/>
                </a:cubicBezTo>
                <a:cubicBezTo>
                  <a:pt x="168274" y="85992"/>
                  <a:pt x="171483" y="65939"/>
                  <a:pt x="173889" y="48293"/>
                </a:cubicBezTo>
                <a:cubicBezTo>
                  <a:pt x="176295" y="30647"/>
                  <a:pt x="163461" y="2573"/>
                  <a:pt x="169076" y="167"/>
                </a:cubicBezTo>
                <a:cubicBezTo>
                  <a:pt x="174691" y="-2239"/>
                  <a:pt x="192337" y="21824"/>
                  <a:pt x="207577" y="33856"/>
                </a:cubicBezTo>
                <a:cubicBezTo>
                  <a:pt x="222817" y="45888"/>
                  <a:pt x="242870" y="45086"/>
                  <a:pt x="260516" y="72357"/>
                </a:cubicBezTo>
                <a:cubicBezTo>
                  <a:pt x="278162" y="99628"/>
                  <a:pt x="300621" y="131712"/>
                  <a:pt x="313455" y="197485"/>
                </a:cubicBezTo>
                <a:cubicBezTo>
                  <a:pt x="326289" y="263258"/>
                  <a:pt x="337518" y="466992"/>
                  <a:pt x="337518" y="466992"/>
                </a:cubicBezTo>
                <a:cubicBezTo>
                  <a:pt x="345539" y="556828"/>
                  <a:pt x="358373" y="652279"/>
                  <a:pt x="361581" y="736500"/>
                </a:cubicBezTo>
                <a:cubicBezTo>
                  <a:pt x="364789" y="820721"/>
                  <a:pt x="381634" y="939433"/>
                  <a:pt x="356769" y="972319"/>
                </a:cubicBezTo>
                <a:cubicBezTo>
                  <a:pt x="331904" y="1005205"/>
                  <a:pt x="266933" y="953871"/>
                  <a:pt x="212390" y="933818"/>
                </a:cubicBezTo>
                <a:cubicBezTo>
                  <a:pt x="157847" y="913765"/>
                  <a:pt x="61594" y="892911"/>
                  <a:pt x="29510" y="852003"/>
                </a:cubicBezTo>
                <a:cubicBezTo>
                  <a:pt x="-2574" y="811096"/>
                  <a:pt x="20686" y="753343"/>
                  <a:pt x="19884" y="688373"/>
                </a:cubicBezTo>
                <a:cubicBezTo>
                  <a:pt x="19082" y="623403"/>
                  <a:pt x="19884" y="515921"/>
                  <a:pt x="24697" y="462180"/>
                </a:cubicBezTo>
                <a:cubicBezTo>
                  <a:pt x="29510" y="408439"/>
                  <a:pt x="51968" y="402022"/>
                  <a:pt x="48760" y="365927"/>
                </a:cubicBezTo>
                <a:cubicBezTo>
                  <a:pt x="45552" y="329832"/>
                  <a:pt x="13467" y="288925"/>
                  <a:pt x="5446" y="245611"/>
                </a:cubicBezTo>
                <a:cubicBezTo>
                  <a:pt x="-2575" y="202297"/>
                  <a:pt x="634" y="140535"/>
                  <a:pt x="634" y="106045"/>
                </a:cubicBezTo>
                <a:cubicBezTo>
                  <a:pt x="634" y="71555"/>
                  <a:pt x="-971" y="38668"/>
                  <a:pt x="5446" y="38668"/>
                </a:cubicBezTo>
                <a:cubicBezTo>
                  <a:pt x="11863" y="38668"/>
                  <a:pt x="23093" y="86795"/>
                  <a:pt x="39135" y="106045"/>
                </a:cubicBezTo>
                <a:cubicBezTo>
                  <a:pt x="55177" y="125295"/>
                  <a:pt x="72824" y="168609"/>
                  <a:pt x="92074" y="168609"/>
                </a:cubicBezTo>
                <a:close/>
              </a:path>
            </a:pathLst>
          </a:custGeom>
          <a:gradFill>
            <a:gsLst>
              <a:gs pos="36000">
                <a:srgbClr val="41A4A1"/>
              </a:gs>
              <a:gs pos="55000">
                <a:srgbClr val="288B8C"/>
              </a:gs>
            </a:gsLst>
            <a:lin ang="0" scaled="0"/>
          </a:gra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9" name="Freeform 7208">
            <a:extLst>
              <a:ext uri="{FF2B5EF4-FFF2-40B4-BE49-F238E27FC236}">
                <a16:creationId xmlns:a16="http://schemas.microsoft.com/office/drawing/2014/main" id="{A96FDFDD-D68D-5A2D-C648-CD41D014B6B2}"/>
              </a:ext>
            </a:extLst>
          </p:cNvPr>
          <p:cNvSpPr/>
          <p:nvPr/>
        </p:nvSpPr>
        <p:spPr>
          <a:xfrm>
            <a:off x="7480443" y="1691102"/>
            <a:ext cx="161482" cy="216812"/>
          </a:xfrm>
          <a:custGeom>
            <a:avLst/>
            <a:gdLst>
              <a:gd name="connsiteX0" fmla="*/ 54676 w 161482"/>
              <a:gd name="connsiteY0" fmla="*/ 1926 h 192179"/>
              <a:gd name="connsiteX1" fmla="*/ 1737 w 161482"/>
              <a:gd name="connsiteY1" fmla="*/ 59677 h 192179"/>
              <a:gd name="connsiteX2" fmla="*/ 16175 w 161482"/>
              <a:gd name="connsiteY2" fmla="*/ 122241 h 192179"/>
              <a:gd name="connsiteX3" fmla="*/ 49864 w 161482"/>
              <a:gd name="connsiteY3" fmla="*/ 189618 h 192179"/>
              <a:gd name="connsiteX4" fmla="*/ 107615 w 161482"/>
              <a:gd name="connsiteY4" fmla="*/ 170368 h 192179"/>
              <a:gd name="connsiteX5" fmla="*/ 155742 w 161482"/>
              <a:gd name="connsiteY5" fmla="*/ 98178 h 192179"/>
              <a:gd name="connsiteX6" fmla="*/ 150929 w 161482"/>
              <a:gd name="connsiteY6" fmla="*/ 21176 h 192179"/>
              <a:gd name="connsiteX7" fmla="*/ 54676 w 161482"/>
              <a:gd name="connsiteY7" fmla="*/ 1926 h 19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82" h="192179">
                <a:moveTo>
                  <a:pt x="54676" y="1926"/>
                </a:moveTo>
                <a:cubicBezTo>
                  <a:pt x="29811" y="8343"/>
                  <a:pt x="8154" y="39625"/>
                  <a:pt x="1737" y="59677"/>
                </a:cubicBezTo>
                <a:cubicBezTo>
                  <a:pt x="-4680" y="79730"/>
                  <a:pt x="8154" y="100584"/>
                  <a:pt x="16175" y="122241"/>
                </a:cubicBezTo>
                <a:cubicBezTo>
                  <a:pt x="24196" y="143898"/>
                  <a:pt x="34624" y="181597"/>
                  <a:pt x="49864" y="189618"/>
                </a:cubicBezTo>
                <a:cubicBezTo>
                  <a:pt x="65104" y="197639"/>
                  <a:pt x="89969" y="185608"/>
                  <a:pt x="107615" y="170368"/>
                </a:cubicBezTo>
                <a:cubicBezTo>
                  <a:pt x="125261" y="155128"/>
                  <a:pt x="148523" y="123043"/>
                  <a:pt x="155742" y="98178"/>
                </a:cubicBezTo>
                <a:cubicBezTo>
                  <a:pt x="162961" y="73313"/>
                  <a:pt x="165367" y="36416"/>
                  <a:pt x="150929" y="21176"/>
                </a:cubicBezTo>
                <a:cubicBezTo>
                  <a:pt x="136491" y="5936"/>
                  <a:pt x="79541" y="-4491"/>
                  <a:pt x="54676" y="1926"/>
                </a:cubicBezTo>
                <a:close/>
              </a:path>
            </a:pathLst>
          </a:custGeom>
          <a:solidFill>
            <a:srgbClr val="A36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13" name="Freeform 7212">
            <a:extLst>
              <a:ext uri="{FF2B5EF4-FFF2-40B4-BE49-F238E27FC236}">
                <a16:creationId xmlns:a16="http://schemas.microsoft.com/office/drawing/2014/main" id="{BD0659D0-D6E1-5042-015F-453A67E33E23}"/>
              </a:ext>
            </a:extLst>
          </p:cNvPr>
          <p:cNvSpPr/>
          <p:nvPr/>
        </p:nvSpPr>
        <p:spPr>
          <a:xfrm rot="404284">
            <a:off x="7464233" y="1705041"/>
            <a:ext cx="186360" cy="106924"/>
          </a:xfrm>
          <a:custGeom>
            <a:avLst/>
            <a:gdLst>
              <a:gd name="connsiteX0" fmla="*/ 38612 w 207210"/>
              <a:gd name="connsiteY0" fmla="*/ 803 h 87555"/>
              <a:gd name="connsiteX1" fmla="*/ 111 w 207210"/>
              <a:gd name="connsiteY1" fmla="*/ 53742 h 87555"/>
              <a:gd name="connsiteX2" fmla="*/ 28987 w 207210"/>
              <a:gd name="connsiteY2" fmla="*/ 77805 h 87555"/>
              <a:gd name="connsiteX3" fmla="*/ 86739 w 207210"/>
              <a:gd name="connsiteY3" fmla="*/ 87430 h 87555"/>
              <a:gd name="connsiteX4" fmla="*/ 154115 w 207210"/>
              <a:gd name="connsiteY4" fmla="*/ 82618 h 87555"/>
              <a:gd name="connsiteX5" fmla="*/ 202242 w 207210"/>
              <a:gd name="connsiteY5" fmla="*/ 72992 h 87555"/>
              <a:gd name="connsiteX6" fmla="*/ 192616 w 207210"/>
              <a:gd name="connsiteY6" fmla="*/ 15241 h 87555"/>
              <a:gd name="connsiteX7" fmla="*/ 86739 w 207210"/>
              <a:gd name="connsiteY7" fmla="*/ 20053 h 87555"/>
              <a:gd name="connsiteX8" fmla="*/ 38612 w 207210"/>
              <a:gd name="connsiteY8" fmla="*/ 803 h 8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210" h="87555">
                <a:moveTo>
                  <a:pt x="38612" y="803"/>
                </a:moveTo>
                <a:cubicBezTo>
                  <a:pt x="24174" y="6418"/>
                  <a:pt x="1715" y="40908"/>
                  <a:pt x="111" y="53742"/>
                </a:cubicBezTo>
                <a:cubicBezTo>
                  <a:pt x="-1493" y="66576"/>
                  <a:pt x="14549" y="72190"/>
                  <a:pt x="28987" y="77805"/>
                </a:cubicBezTo>
                <a:cubicBezTo>
                  <a:pt x="43425" y="83420"/>
                  <a:pt x="65884" y="86628"/>
                  <a:pt x="86739" y="87430"/>
                </a:cubicBezTo>
                <a:cubicBezTo>
                  <a:pt x="107594" y="88232"/>
                  <a:pt x="134865" y="85024"/>
                  <a:pt x="154115" y="82618"/>
                </a:cubicBezTo>
                <a:cubicBezTo>
                  <a:pt x="173365" y="80212"/>
                  <a:pt x="195825" y="84221"/>
                  <a:pt x="202242" y="72992"/>
                </a:cubicBezTo>
                <a:cubicBezTo>
                  <a:pt x="208659" y="61763"/>
                  <a:pt x="211867" y="24064"/>
                  <a:pt x="192616" y="15241"/>
                </a:cubicBezTo>
                <a:cubicBezTo>
                  <a:pt x="173366" y="6418"/>
                  <a:pt x="113208" y="19251"/>
                  <a:pt x="86739" y="20053"/>
                </a:cubicBezTo>
                <a:cubicBezTo>
                  <a:pt x="60270" y="20855"/>
                  <a:pt x="53050" y="-4812"/>
                  <a:pt x="38612" y="803"/>
                </a:cubicBezTo>
                <a:close/>
              </a:path>
            </a:pathLst>
          </a:custGeom>
          <a:solidFill>
            <a:srgbClr val="288B8C"/>
          </a:solidFill>
          <a:ln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2" name="Freeform 7211">
            <a:extLst>
              <a:ext uri="{FF2B5EF4-FFF2-40B4-BE49-F238E27FC236}">
                <a16:creationId xmlns:a16="http://schemas.microsoft.com/office/drawing/2014/main" id="{600156D9-02F8-0002-435F-AD675C4E7EAF}"/>
              </a:ext>
            </a:extLst>
          </p:cNvPr>
          <p:cNvSpPr/>
          <p:nvPr/>
        </p:nvSpPr>
        <p:spPr>
          <a:xfrm rot="456091">
            <a:off x="7476998" y="1675476"/>
            <a:ext cx="173596" cy="97323"/>
          </a:xfrm>
          <a:custGeom>
            <a:avLst/>
            <a:gdLst>
              <a:gd name="connsiteX0" fmla="*/ 6598 w 191789"/>
              <a:gd name="connsiteY0" fmla="*/ 77057 h 96308"/>
              <a:gd name="connsiteX1" fmla="*/ 102850 w 191789"/>
              <a:gd name="connsiteY1" fmla="*/ 96308 h 96308"/>
              <a:gd name="connsiteX2" fmla="*/ 184665 w 191789"/>
              <a:gd name="connsiteY2" fmla="*/ 77057 h 96308"/>
              <a:gd name="connsiteX3" fmla="*/ 175040 w 191789"/>
              <a:gd name="connsiteY3" fmla="*/ 24118 h 96308"/>
              <a:gd name="connsiteX4" fmla="*/ 73975 w 191789"/>
              <a:gd name="connsiteY4" fmla="*/ 55 h 96308"/>
              <a:gd name="connsiteX5" fmla="*/ 16223 w 191789"/>
              <a:gd name="connsiteY5" fmla="*/ 19305 h 96308"/>
              <a:gd name="connsiteX6" fmla="*/ 6598 w 191789"/>
              <a:gd name="connsiteY6" fmla="*/ 77057 h 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789" h="96308">
                <a:moveTo>
                  <a:pt x="6598" y="77057"/>
                </a:moveTo>
                <a:cubicBezTo>
                  <a:pt x="21036" y="89891"/>
                  <a:pt x="73172" y="96308"/>
                  <a:pt x="102850" y="96308"/>
                </a:cubicBezTo>
                <a:cubicBezTo>
                  <a:pt x="132528" y="96308"/>
                  <a:pt x="172633" y="89089"/>
                  <a:pt x="184665" y="77057"/>
                </a:cubicBezTo>
                <a:cubicBezTo>
                  <a:pt x="196697" y="65025"/>
                  <a:pt x="193488" y="36952"/>
                  <a:pt x="175040" y="24118"/>
                </a:cubicBezTo>
                <a:cubicBezTo>
                  <a:pt x="156592" y="11284"/>
                  <a:pt x="100444" y="857"/>
                  <a:pt x="73975" y="55"/>
                </a:cubicBezTo>
                <a:cubicBezTo>
                  <a:pt x="47506" y="-747"/>
                  <a:pt x="28255" y="7274"/>
                  <a:pt x="16223" y="19305"/>
                </a:cubicBezTo>
                <a:cubicBezTo>
                  <a:pt x="4191" y="31336"/>
                  <a:pt x="-7840" y="64223"/>
                  <a:pt x="6598" y="77057"/>
                </a:cubicBezTo>
                <a:close/>
              </a:path>
            </a:pathLst>
          </a:custGeom>
          <a:solidFill>
            <a:srgbClr val="41A4A1"/>
          </a:solidFill>
          <a:ln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4" name="Oval 7213">
            <a:extLst>
              <a:ext uri="{FF2B5EF4-FFF2-40B4-BE49-F238E27FC236}">
                <a16:creationId xmlns:a16="http://schemas.microsoft.com/office/drawing/2014/main" id="{A9214B40-2FAF-83F8-FFB3-D6DD4C4A4FC0}"/>
              </a:ext>
            </a:extLst>
          </p:cNvPr>
          <p:cNvSpPr/>
          <p:nvPr/>
        </p:nvSpPr>
        <p:spPr>
          <a:xfrm rot="2734211">
            <a:off x="7304166" y="2203574"/>
            <a:ext cx="340406" cy="18885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isometricTopUp"/>
            <a:lightRig rig="threePt" dir="t"/>
          </a:scene3d>
          <a:sp3d prstMaterial="metal">
            <a:bevelT/>
            <a:bevelB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6" name="Freeform 7215">
            <a:extLst>
              <a:ext uri="{FF2B5EF4-FFF2-40B4-BE49-F238E27FC236}">
                <a16:creationId xmlns:a16="http://schemas.microsoft.com/office/drawing/2014/main" id="{C4D7488B-2E95-DABA-106A-40D9EF199DB0}"/>
              </a:ext>
            </a:extLst>
          </p:cNvPr>
          <p:cNvSpPr/>
          <p:nvPr/>
        </p:nvSpPr>
        <p:spPr>
          <a:xfrm>
            <a:off x="7496117" y="1828157"/>
            <a:ext cx="128777" cy="92467"/>
          </a:xfrm>
          <a:custGeom>
            <a:avLst/>
            <a:gdLst>
              <a:gd name="connsiteX0" fmla="*/ 4252 w 109034"/>
              <a:gd name="connsiteY0" fmla="*/ 10626 h 92467"/>
              <a:gd name="connsiteX1" fmla="*/ 61402 w 109034"/>
              <a:gd name="connsiteY1" fmla="*/ 23326 h 92467"/>
              <a:gd name="connsiteX2" fmla="*/ 109027 w 109034"/>
              <a:gd name="connsiteY2" fmla="*/ 1101 h 92467"/>
              <a:gd name="connsiteX3" fmla="*/ 64577 w 109034"/>
              <a:gd name="connsiteY3" fmla="*/ 64601 h 92467"/>
              <a:gd name="connsiteX4" fmla="*/ 13777 w 109034"/>
              <a:gd name="connsiteY4" fmla="*/ 90001 h 92467"/>
              <a:gd name="connsiteX5" fmla="*/ 4252 w 109034"/>
              <a:gd name="connsiteY5" fmla="*/ 10626 h 9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34" h="92467">
                <a:moveTo>
                  <a:pt x="4252" y="10626"/>
                </a:moveTo>
                <a:cubicBezTo>
                  <a:pt x="12190" y="-487"/>
                  <a:pt x="43940" y="24913"/>
                  <a:pt x="61402" y="23326"/>
                </a:cubicBezTo>
                <a:cubicBezTo>
                  <a:pt x="78864" y="21739"/>
                  <a:pt x="108498" y="-5778"/>
                  <a:pt x="109027" y="1101"/>
                </a:cubicBezTo>
                <a:cubicBezTo>
                  <a:pt x="109556" y="7980"/>
                  <a:pt x="80452" y="49784"/>
                  <a:pt x="64577" y="64601"/>
                </a:cubicBezTo>
                <a:cubicBezTo>
                  <a:pt x="48702" y="79418"/>
                  <a:pt x="28064" y="99526"/>
                  <a:pt x="13777" y="90001"/>
                </a:cubicBezTo>
                <a:cubicBezTo>
                  <a:pt x="-510" y="80476"/>
                  <a:pt x="-3686" y="21739"/>
                  <a:pt x="4252" y="1062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7" name="Freeform 7216">
            <a:extLst>
              <a:ext uri="{FF2B5EF4-FFF2-40B4-BE49-F238E27FC236}">
                <a16:creationId xmlns:a16="http://schemas.microsoft.com/office/drawing/2014/main" id="{65BCF7AD-6B6F-17D1-09CA-3F66C49DADE1}"/>
              </a:ext>
            </a:extLst>
          </p:cNvPr>
          <p:cNvSpPr/>
          <p:nvPr/>
        </p:nvSpPr>
        <p:spPr>
          <a:xfrm rot="332701">
            <a:off x="7474259" y="1801797"/>
            <a:ext cx="108464" cy="51337"/>
          </a:xfrm>
          <a:custGeom>
            <a:avLst/>
            <a:gdLst>
              <a:gd name="connsiteX0" fmla="*/ 96653 w 108464"/>
              <a:gd name="connsiteY0" fmla="*/ 74091 h 78917"/>
              <a:gd name="connsiteX1" fmla="*/ 103003 w 108464"/>
              <a:gd name="connsiteY1" fmla="*/ 20116 h 78917"/>
              <a:gd name="connsiteX2" fmla="*/ 42678 w 108464"/>
              <a:gd name="connsiteY2" fmla="*/ 7416 h 78917"/>
              <a:gd name="connsiteX3" fmla="*/ 1403 w 108464"/>
              <a:gd name="connsiteY3" fmla="*/ 1066 h 78917"/>
              <a:gd name="connsiteX4" fmla="*/ 10928 w 108464"/>
              <a:gd name="connsiteY4" fmla="*/ 29641 h 78917"/>
              <a:gd name="connsiteX5" fmla="*/ 23628 w 108464"/>
              <a:gd name="connsiteY5" fmla="*/ 70916 h 78917"/>
              <a:gd name="connsiteX6" fmla="*/ 96653 w 108464"/>
              <a:gd name="connsiteY6" fmla="*/ 74091 h 7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64" h="78917">
                <a:moveTo>
                  <a:pt x="96653" y="74091"/>
                </a:moveTo>
                <a:cubicBezTo>
                  <a:pt x="109882" y="65624"/>
                  <a:pt x="111999" y="31228"/>
                  <a:pt x="103003" y="20116"/>
                </a:cubicBezTo>
                <a:cubicBezTo>
                  <a:pt x="94007" y="9004"/>
                  <a:pt x="59611" y="10591"/>
                  <a:pt x="42678" y="7416"/>
                </a:cubicBezTo>
                <a:cubicBezTo>
                  <a:pt x="25745" y="4241"/>
                  <a:pt x="6695" y="-2638"/>
                  <a:pt x="1403" y="1066"/>
                </a:cubicBezTo>
                <a:cubicBezTo>
                  <a:pt x="-3889" y="4770"/>
                  <a:pt x="7224" y="17999"/>
                  <a:pt x="10928" y="29641"/>
                </a:cubicBezTo>
                <a:cubicBezTo>
                  <a:pt x="14632" y="41283"/>
                  <a:pt x="10399" y="62979"/>
                  <a:pt x="23628" y="70916"/>
                </a:cubicBezTo>
                <a:cubicBezTo>
                  <a:pt x="36857" y="78853"/>
                  <a:pt x="83424" y="82558"/>
                  <a:pt x="96653" y="7409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84" name="Group 7183">
            <a:extLst>
              <a:ext uri="{FF2B5EF4-FFF2-40B4-BE49-F238E27FC236}">
                <a16:creationId xmlns:a16="http://schemas.microsoft.com/office/drawing/2014/main" id="{01C7331E-9BEC-01FE-690C-0390BD3B2B86}"/>
              </a:ext>
            </a:extLst>
          </p:cNvPr>
          <p:cNvGrpSpPr/>
          <p:nvPr/>
        </p:nvGrpSpPr>
        <p:grpSpPr>
          <a:xfrm>
            <a:off x="4855788" y="2033058"/>
            <a:ext cx="569562" cy="629399"/>
            <a:chOff x="963165" y="2150771"/>
            <a:chExt cx="569562" cy="629399"/>
          </a:xfrm>
        </p:grpSpPr>
        <p:sp>
          <p:nvSpPr>
            <p:cNvPr id="7183" name="Oval 7182">
              <a:extLst>
                <a:ext uri="{FF2B5EF4-FFF2-40B4-BE49-F238E27FC236}">
                  <a16:creationId xmlns:a16="http://schemas.microsoft.com/office/drawing/2014/main" id="{9048C3C5-7C43-6DB8-BCF4-D065DD7D87E2}"/>
                </a:ext>
              </a:extLst>
            </p:cNvPr>
            <p:cNvSpPr/>
            <p:nvPr/>
          </p:nvSpPr>
          <p:spPr>
            <a:xfrm>
              <a:off x="1150010" y="2643392"/>
              <a:ext cx="106296" cy="10629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isometricTopUp"/>
              <a:lightRig rig="threePt" dir="t"/>
            </a:scene3d>
            <a:sp3d extrusionH="63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81" name="Group 7180">
              <a:extLst>
                <a:ext uri="{FF2B5EF4-FFF2-40B4-BE49-F238E27FC236}">
                  <a16:creationId xmlns:a16="http://schemas.microsoft.com/office/drawing/2014/main" id="{90E96CCF-3F70-8E1A-96A3-487FD0AAB091}"/>
                </a:ext>
              </a:extLst>
            </p:cNvPr>
            <p:cNvGrpSpPr/>
            <p:nvPr/>
          </p:nvGrpSpPr>
          <p:grpSpPr>
            <a:xfrm>
              <a:off x="963165" y="2150771"/>
              <a:ext cx="569562" cy="629399"/>
              <a:chOff x="1642828" y="1941573"/>
              <a:chExt cx="569562" cy="629399"/>
            </a:xfrm>
          </p:grpSpPr>
          <p:sp>
            <p:nvSpPr>
              <p:cNvPr id="7180" name="Round Same Side Corner Rectangle 7179">
                <a:extLst>
                  <a:ext uri="{FF2B5EF4-FFF2-40B4-BE49-F238E27FC236}">
                    <a16:creationId xmlns:a16="http://schemas.microsoft.com/office/drawing/2014/main" id="{42772C6E-C81B-3BE0-103C-CDC15338EFFA}"/>
                  </a:ext>
                </a:extLst>
              </p:cNvPr>
              <p:cNvSpPr/>
              <p:nvPr/>
            </p:nvSpPr>
            <p:spPr>
              <a:xfrm>
                <a:off x="1642828" y="2246848"/>
                <a:ext cx="569562" cy="324124"/>
              </a:xfrm>
              <a:prstGeom prst="round2SameRect">
                <a:avLst>
                  <a:gd name="adj1" fmla="val 16667"/>
                  <a:gd name="adj2" fmla="val 4107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isometricTopUp"/>
                <a:lightRig rig="threePt" dir="t"/>
              </a:scene3d>
              <a:sp3d>
                <a:bevelB w="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9" name="Rectangle 7178">
                <a:extLst>
                  <a:ext uri="{FF2B5EF4-FFF2-40B4-BE49-F238E27FC236}">
                    <a16:creationId xmlns:a16="http://schemas.microsoft.com/office/drawing/2014/main" id="{7AFC2D90-BF01-CA5C-CB50-E353391A17CB}"/>
                  </a:ext>
                </a:extLst>
              </p:cNvPr>
              <p:cNvSpPr/>
              <p:nvPr/>
            </p:nvSpPr>
            <p:spPr>
              <a:xfrm>
                <a:off x="1747897" y="2233005"/>
                <a:ext cx="227467" cy="1096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isometricTopUp"/>
                <a:lightRig rig="threePt" dir="t"/>
              </a:scene3d>
              <a:sp3d extrusionH="254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8" name="Oval 7177">
                <a:extLst>
                  <a:ext uri="{FF2B5EF4-FFF2-40B4-BE49-F238E27FC236}">
                    <a16:creationId xmlns:a16="http://schemas.microsoft.com/office/drawing/2014/main" id="{0C9DFA1F-3DEE-7746-6B66-570D118D49DC}"/>
                  </a:ext>
                </a:extLst>
              </p:cNvPr>
              <p:cNvSpPr/>
              <p:nvPr/>
            </p:nvSpPr>
            <p:spPr>
              <a:xfrm>
                <a:off x="1817402" y="2198469"/>
                <a:ext cx="89877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isometricTopUp"/>
                <a:lightRig rig="threePt" dir="t"/>
              </a:scene3d>
              <a:sp3d>
                <a:bevelT w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77" name="Group 7176">
                <a:extLst>
                  <a:ext uri="{FF2B5EF4-FFF2-40B4-BE49-F238E27FC236}">
                    <a16:creationId xmlns:a16="http://schemas.microsoft.com/office/drawing/2014/main" id="{3A6114D3-E847-73C0-A300-D8B36B93ACAF}"/>
                  </a:ext>
                </a:extLst>
              </p:cNvPr>
              <p:cNvGrpSpPr/>
              <p:nvPr/>
            </p:nvGrpSpPr>
            <p:grpSpPr>
              <a:xfrm>
                <a:off x="1684441" y="1941573"/>
                <a:ext cx="376084" cy="321601"/>
                <a:chOff x="2156040" y="1715853"/>
                <a:chExt cx="376084" cy="321601"/>
              </a:xfrm>
              <a:scene3d>
                <a:camera prst="isometricRightUp"/>
                <a:lightRig rig="threePt" dir="t"/>
              </a:scene3d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9E343B4-661A-DFEA-9DE5-762549442980}"/>
                    </a:ext>
                  </a:extLst>
                </p:cNvPr>
                <p:cNvSpPr/>
                <p:nvPr/>
              </p:nvSpPr>
              <p:spPr>
                <a:xfrm>
                  <a:off x="2156040" y="1715853"/>
                  <a:ext cx="376084" cy="32160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p3d>
                  <a:bevelT w="63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9" name="Freeform 7168">
                  <a:extLst>
                    <a:ext uri="{FF2B5EF4-FFF2-40B4-BE49-F238E27FC236}">
                      <a16:creationId xmlns:a16="http://schemas.microsoft.com/office/drawing/2014/main" id="{588EF790-5DBA-01D9-E4D7-E69B4A8B2339}"/>
                    </a:ext>
                  </a:extLst>
                </p:cNvPr>
                <p:cNvSpPr/>
                <p:nvPr/>
              </p:nvSpPr>
              <p:spPr>
                <a:xfrm rot="15551462">
                  <a:off x="2217649" y="1732229"/>
                  <a:ext cx="246037" cy="298939"/>
                </a:xfrm>
                <a:custGeom>
                  <a:avLst/>
                  <a:gdLst>
                    <a:gd name="connsiteX0" fmla="*/ 794751 w 794751"/>
                    <a:gd name="connsiteY0" fmla="*/ 364552 h 965636"/>
                    <a:gd name="connsiteX1" fmla="*/ 713314 w 794751"/>
                    <a:gd name="connsiteY1" fmla="*/ 791096 h 965636"/>
                    <a:gd name="connsiteX2" fmla="*/ 164238 w 794751"/>
                    <a:gd name="connsiteY2" fmla="*/ 965636 h 965636"/>
                    <a:gd name="connsiteX3" fmla="*/ 166230 w 794751"/>
                    <a:gd name="connsiteY3" fmla="*/ 955202 h 965636"/>
                    <a:gd name="connsiteX4" fmla="*/ 128356 w 794751"/>
                    <a:gd name="connsiteY4" fmla="*/ 915958 h 965636"/>
                    <a:gd name="connsiteX5" fmla="*/ 3216 w 794751"/>
                    <a:gd name="connsiteY5" fmla="*/ 447878 h 965636"/>
                    <a:gd name="connsiteX6" fmla="*/ 288837 w 794751"/>
                    <a:gd name="connsiteY6" fmla="*/ 8913 h 965636"/>
                    <a:gd name="connsiteX7" fmla="*/ 348426 w 794751"/>
                    <a:gd name="connsiteY7" fmla="*/ 908 h 965636"/>
                    <a:gd name="connsiteX8" fmla="*/ 348599 w 794751"/>
                    <a:gd name="connsiteY8" fmla="*/ 0 h 965636"/>
                    <a:gd name="connsiteX9" fmla="*/ 349529 w 794751"/>
                    <a:gd name="connsiteY9" fmla="*/ 760 h 965636"/>
                    <a:gd name="connsiteX10" fmla="*/ 353741 w 794751"/>
                    <a:gd name="connsiteY10" fmla="*/ 194 h 965636"/>
                    <a:gd name="connsiteX11" fmla="*/ 353081 w 794751"/>
                    <a:gd name="connsiteY11" fmla="*/ 3662 h 965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4751" h="965636">
                      <a:moveTo>
                        <a:pt x="794751" y="364552"/>
                      </a:moveTo>
                      <a:lnTo>
                        <a:pt x="713314" y="791096"/>
                      </a:lnTo>
                      <a:lnTo>
                        <a:pt x="164238" y="965636"/>
                      </a:lnTo>
                      <a:lnTo>
                        <a:pt x="166230" y="955202"/>
                      </a:lnTo>
                      <a:lnTo>
                        <a:pt x="128356" y="915958"/>
                      </a:lnTo>
                      <a:cubicBezTo>
                        <a:pt x="35053" y="803246"/>
                        <a:pt x="-13369" y="626742"/>
                        <a:pt x="3216" y="447878"/>
                      </a:cubicBezTo>
                      <a:cubicBezTo>
                        <a:pt x="24021" y="223507"/>
                        <a:pt x="141275" y="49027"/>
                        <a:pt x="288837" y="8913"/>
                      </a:cubicBezTo>
                      <a:lnTo>
                        <a:pt x="348426" y="908"/>
                      </a:lnTo>
                      <a:lnTo>
                        <a:pt x="348599" y="0"/>
                      </a:lnTo>
                      <a:lnTo>
                        <a:pt x="349529" y="760"/>
                      </a:lnTo>
                      <a:lnTo>
                        <a:pt x="353741" y="194"/>
                      </a:lnTo>
                      <a:lnTo>
                        <a:pt x="353081" y="366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172" name="Straight Connector 7171">
                  <a:extLst>
                    <a:ext uri="{FF2B5EF4-FFF2-40B4-BE49-F238E27FC236}">
                      <a16:creationId xmlns:a16="http://schemas.microsoft.com/office/drawing/2014/main" id="{01D3F74B-01D0-F4C7-5005-F7A33FC5A0CA}"/>
                    </a:ext>
                  </a:extLst>
                </p:cNvPr>
                <p:cNvCxnSpPr/>
                <p:nvPr/>
              </p:nvCxnSpPr>
              <p:spPr>
                <a:xfrm>
                  <a:off x="2170779" y="1741859"/>
                  <a:ext cx="36576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3" name="Straight Connector 7172">
                  <a:extLst>
                    <a:ext uri="{FF2B5EF4-FFF2-40B4-BE49-F238E27FC236}">
                      <a16:creationId xmlns:a16="http://schemas.microsoft.com/office/drawing/2014/main" id="{9211EA03-D00D-40C8-EF46-79046074A0C8}"/>
                    </a:ext>
                  </a:extLst>
                </p:cNvPr>
                <p:cNvCxnSpPr/>
                <p:nvPr/>
              </p:nvCxnSpPr>
              <p:spPr>
                <a:xfrm>
                  <a:off x="2170776" y="1757491"/>
                  <a:ext cx="36576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4" name="Straight Connector 7173">
                  <a:extLst>
                    <a:ext uri="{FF2B5EF4-FFF2-40B4-BE49-F238E27FC236}">
                      <a16:creationId xmlns:a16="http://schemas.microsoft.com/office/drawing/2014/main" id="{5BB8BB0A-E898-19B3-1B26-C0FF4B5AF197}"/>
                    </a:ext>
                  </a:extLst>
                </p:cNvPr>
                <p:cNvCxnSpPr/>
                <p:nvPr/>
              </p:nvCxnSpPr>
              <p:spPr>
                <a:xfrm>
                  <a:off x="2475583" y="1737950"/>
                  <a:ext cx="36576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5" name="Straight Connector 7174">
                  <a:extLst>
                    <a:ext uri="{FF2B5EF4-FFF2-40B4-BE49-F238E27FC236}">
                      <a16:creationId xmlns:a16="http://schemas.microsoft.com/office/drawing/2014/main" id="{C8A79187-2AAF-1777-0950-D07B96C930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67766" y="2011489"/>
                  <a:ext cx="4572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185" name="Freeform 7184">
            <a:extLst>
              <a:ext uri="{FF2B5EF4-FFF2-40B4-BE49-F238E27FC236}">
                <a16:creationId xmlns:a16="http://schemas.microsoft.com/office/drawing/2014/main" id="{D0B9775F-1BD0-22D7-959F-B521214EF763}"/>
              </a:ext>
            </a:extLst>
          </p:cNvPr>
          <p:cNvSpPr/>
          <p:nvPr/>
        </p:nvSpPr>
        <p:spPr>
          <a:xfrm>
            <a:off x="5778039" y="3584986"/>
            <a:ext cx="231709" cy="150325"/>
          </a:xfrm>
          <a:custGeom>
            <a:avLst/>
            <a:gdLst>
              <a:gd name="connsiteX0" fmla="*/ 112505 w 231709"/>
              <a:gd name="connsiteY0" fmla="*/ 5199 h 150325"/>
              <a:gd name="connsiteX1" fmla="*/ 218012 w 231709"/>
              <a:gd name="connsiteY1" fmla="*/ 5199 h 150325"/>
              <a:gd name="connsiteX2" fmla="*/ 221920 w 231709"/>
              <a:gd name="connsiteY2" fmla="*/ 55999 h 150325"/>
              <a:gd name="connsiteX3" fmla="*/ 139859 w 231709"/>
              <a:gd name="connsiteY3" fmla="*/ 110707 h 150325"/>
              <a:gd name="connsiteX4" fmla="*/ 104689 w 231709"/>
              <a:gd name="connsiteY4" fmla="*/ 102892 h 150325"/>
              <a:gd name="connsiteX5" fmla="*/ 96874 w 231709"/>
              <a:gd name="connsiteY5" fmla="*/ 145876 h 150325"/>
              <a:gd name="connsiteX6" fmla="*/ 38259 w 231709"/>
              <a:gd name="connsiteY6" fmla="*/ 145876 h 150325"/>
              <a:gd name="connsiteX7" fmla="*/ 6997 w 231709"/>
              <a:gd name="connsiteY7" fmla="*/ 118522 h 150325"/>
              <a:gd name="connsiteX8" fmla="*/ 10905 w 231709"/>
              <a:gd name="connsiteY8" fmla="*/ 36461 h 150325"/>
              <a:gd name="connsiteX9" fmla="*/ 112505 w 231709"/>
              <a:gd name="connsiteY9" fmla="*/ 5199 h 15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709" h="150325">
                <a:moveTo>
                  <a:pt x="112505" y="5199"/>
                </a:moveTo>
                <a:cubicBezTo>
                  <a:pt x="147023" y="-11"/>
                  <a:pt x="199776" y="-3268"/>
                  <a:pt x="218012" y="5199"/>
                </a:cubicBezTo>
                <a:cubicBezTo>
                  <a:pt x="236248" y="13666"/>
                  <a:pt x="234946" y="38414"/>
                  <a:pt x="221920" y="55999"/>
                </a:cubicBezTo>
                <a:cubicBezTo>
                  <a:pt x="208895" y="73584"/>
                  <a:pt x="159398" y="102892"/>
                  <a:pt x="139859" y="110707"/>
                </a:cubicBezTo>
                <a:cubicBezTo>
                  <a:pt x="120321" y="118523"/>
                  <a:pt x="111853" y="97031"/>
                  <a:pt x="104689" y="102892"/>
                </a:cubicBezTo>
                <a:cubicBezTo>
                  <a:pt x="97525" y="108753"/>
                  <a:pt x="107946" y="138712"/>
                  <a:pt x="96874" y="145876"/>
                </a:cubicBezTo>
                <a:cubicBezTo>
                  <a:pt x="85802" y="153040"/>
                  <a:pt x="53239" y="150435"/>
                  <a:pt x="38259" y="145876"/>
                </a:cubicBezTo>
                <a:cubicBezTo>
                  <a:pt x="23279" y="141317"/>
                  <a:pt x="11556" y="136758"/>
                  <a:pt x="6997" y="118522"/>
                </a:cubicBezTo>
                <a:cubicBezTo>
                  <a:pt x="2438" y="100286"/>
                  <a:pt x="-7982" y="54697"/>
                  <a:pt x="10905" y="36461"/>
                </a:cubicBezTo>
                <a:cubicBezTo>
                  <a:pt x="29792" y="18225"/>
                  <a:pt x="77987" y="10409"/>
                  <a:pt x="112505" y="519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6" name="Freeform 7185">
            <a:extLst>
              <a:ext uri="{FF2B5EF4-FFF2-40B4-BE49-F238E27FC236}">
                <a16:creationId xmlns:a16="http://schemas.microsoft.com/office/drawing/2014/main" id="{8A3DFE05-81A5-7C69-C309-3D44949F176B}"/>
              </a:ext>
            </a:extLst>
          </p:cNvPr>
          <p:cNvSpPr/>
          <p:nvPr/>
        </p:nvSpPr>
        <p:spPr>
          <a:xfrm>
            <a:off x="5519238" y="3527630"/>
            <a:ext cx="179869" cy="150756"/>
          </a:xfrm>
          <a:custGeom>
            <a:avLst/>
            <a:gdLst>
              <a:gd name="connsiteX0" fmla="*/ 160290 w 179869"/>
              <a:gd name="connsiteY0" fmla="*/ 3940 h 150756"/>
              <a:gd name="connsiteX1" fmla="*/ 179829 w 179869"/>
              <a:gd name="connsiteY1" fmla="*/ 105540 h 150756"/>
              <a:gd name="connsiteX2" fmla="*/ 156383 w 179869"/>
              <a:gd name="connsiteY2" fmla="*/ 148524 h 150756"/>
              <a:gd name="connsiteX3" fmla="*/ 101675 w 179869"/>
              <a:gd name="connsiteY3" fmla="*/ 136801 h 150756"/>
              <a:gd name="connsiteX4" fmla="*/ 31337 w 179869"/>
              <a:gd name="connsiteY4" fmla="*/ 70371 h 150756"/>
              <a:gd name="connsiteX5" fmla="*/ 75 w 179869"/>
              <a:gd name="connsiteY5" fmla="*/ 27386 h 150756"/>
              <a:gd name="connsiteX6" fmla="*/ 39152 w 179869"/>
              <a:gd name="connsiteY6" fmla="*/ 3940 h 150756"/>
              <a:gd name="connsiteX7" fmla="*/ 70413 w 179869"/>
              <a:gd name="connsiteY7" fmla="*/ 11755 h 150756"/>
              <a:gd name="connsiteX8" fmla="*/ 101675 w 179869"/>
              <a:gd name="connsiteY8" fmla="*/ 19571 h 150756"/>
              <a:gd name="connsiteX9" fmla="*/ 160290 w 179869"/>
              <a:gd name="connsiteY9" fmla="*/ 3940 h 15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869" h="150756">
                <a:moveTo>
                  <a:pt x="160290" y="3940"/>
                </a:moveTo>
                <a:cubicBezTo>
                  <a:pt x="173316" y="18268"/>
                  <a:pt x="180480" y="81443"/>
                  <a:pt x="179829" y="105540"/>
                </a:cubicBezTo>
                <a:cubicBezTo>
                  <a:pt x="179178" y="129637"/>
                  <a:pt x="169409" y="143314"/>
                  <a:pt x="156383" y="148524"/>
                </a:cubicBezTo>
                <a:cubicBezTo>
                  <a:pt x="143357" y="153734"/>
                  <a:pt x="122516" y="149827"/>
                  <a:pt x="101675" y="136801"/>
                </a:cubicBezTo>
                <a:cubicBezTo>
                  <a:pt x="80834" y="123776"/>
                  <a:pt x="48270" y="88607"/>
                  <a:pt x="31337" y="70371"/>
                </a:cubicBezTo>
                <a:cubicBezTo>
                  <a:pt x="14404" y="52135"/>
                  <a:pt x="-1227" y="38458"/>
                  <a:pt x="75" y="27386"/>
                </a:cubicBezTo>
                <a:cubicBezTo>
                  <a:pt x="1377" y="16314"/>
                  <a:pt x="27429" y="6545"/>
                  <a:pt x="39152" y="3940"/>
                </a:cubicBezTo>
                <a:cubicBezTo>
                  <a:pt x="50875" y="1335"/>
                  <a:pt x="70413" y="11755"/>
                  <a:pt x="70413" y="11755"/>
                </a:cubicBezTo>
                <a:cubicBezTo>
                  <a:pt x="80833" y="14360"/>
                  <a:pt x="87998" y="20222"/>
                  <a:pt x="101675" y="19571"/>
                </a:cubicBezTo>
                <a:cubicBezTo>
                  <a:pt x="115352" y="18920"/>
                  <a:pt x="147264" y="-10388"/>
                  <a:pt x="160290" y="39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7" name="Freeform 7186">
            <a:extLst>
              <a:ext uri="{FF2B5EF4-FFF2-40B4-BE49-F238E27FC236}">
                <a16:creationId xmlns:a16="http://schemas.microsoft.com/office/drawing/2014/main" id="{6292C417-7A1D-364B-B7A9-E5BBF038E4B8}"/>
              </a:ext>
            </a:extLst>
          </p:cNvPr>
          <p:cNvSpPr/>
          <p:nvPr/>
        </p:nvSpPr>
        <p:spPr>
          <a:xfrm>
            <a:off x="5571535" y="2865715"/>
            <a:ext cx="400898" cy="775443"/>
          </a:xfrm>
          <a:custGeom>
            <a:avLst/>
            <a:gdLst>
              <a:gd name="connsiteX0" fmla="*/ 294295 w 400898"/>
              <a:gd name="connsiteY0" fmla="*/ 37358 h 748346"/>
              <a:gd name="connsiteX1" fmla="*/ 364633 w 400898"/>
              <a:gd name="connsiteY1" fmla="*/ 49081 h 748346"/>
              <a:gd name="connsiteX2" fmla="*/ 399803 w 400898"/>
              <a:gd name="connsiteY2" fmla="*/ 76435 h 748346"/>
              <a:gd name="connsiteX3" fmla="*/ 388080 w 400898"/>
              <a:gd name="connsiteY3" fmla="*/ 201481 h 748346"/>
              <a:gd name="connsiteX4" fmla="*/ 349003 w 400898"/>
              <a:gd name="connsiteY4" fmla="*/ 416404 h 748346"/>
              <a:gd name="connsiteX5" fmla="*/ 329464 w 400898"/>
              <a:gd name="connsiteY5" fmla="*/ 588343 h 748346"/>
              <a:gd name="connsiteX6" fmla="*/ 337280 w 400898"/>
              <a:gd name="connsiteY6" fmla="*/ 697758 h 748346"/>
              <a:gd name="connsiteX7" fmla="*/ 290387 w 400898"/>
              <a:gd name="connsiteY7" fmla="*/ 740743 h 748346"/>
              <a:gd name="connsiteX8" fmla="*/ 216141 w 400898"/>
              <a:gd name="connsiteY8" fmla="*/ 732928 h 748346"/>
              <a:gd name="connsiteX9" fmla="*/ 212233 w 400898"/>
              <a:gd name="connsiteY9" fmla="*/ 592251 h 748346"/>
              <a:gd name="connsiteX10" fmla="*/ 212233 w 400898"/>
              <a:gd name="connsiteY10" fmla="*/ 432035 h 748346"/>
              <a:gd name="connsiteX11" fmla="*/ 239587 w 400898"/>
              <a:gd name="connsiteY11" fmla="*/ 283543 h 748346"/>
              <a:gd name="connsiteX12" fmla="*/ 220049 w 400898"/>
              <a:gd name="connsiteY12" fmla="*/ 135051 h 748346"/>
              <a:gd name="connsiteX13" fmla="*/ 184880 w 400898"/>
              <a:gd name="connsiteY13" fmla="*/ 240558 h 748346"/>
              <a:gd name="connsiteX14" fmla="*/ 157526 w 400898"/>
              <a:gd name="connsiteY14" fmla="*/ 346066 h 748346"/>
              <a:gd name="connsiteX15" fmla="*/ 114541 w 400898"/>
              <a:gd name="connsiteY15" fmla="*/ 494558 h 748346"/>
              <a:gd name="connsiteX16" fmla="*/ 118449 w 400898"/>
              <a:gd name="connsiteY16" fmla="*/ 600066 h 748346"/>
              <a:gd name="connsiteX17" fmla="*/ 118449 w 400898"/>
              <a:gd name="connsiteY17" fmla="*/ 658681 h 748346"/>
              <a:gd name="connsiteX18" fmla="*/ 59833 w 400898"/>
              <a:gd name="connsiteY18" fmla="*/ 678220 h 748346"/>
              <a:gd name="connsiteX19" fmla="*/ 1218 w 400898"/>
              <a:gd name="connsiteY19" fmla="*/ 654774 h 748346"/>
              <a:gd name="connsiteX20" fmla="*/ 20756 w 400898"/>
              <a:gd name="connsiteY20" fmla="*/ 560989 h 748346"/>
              <a:gd name="connsiteX21" fmla="*/ 28572 w 400898"/>
              <a:gd name="connsiteY21" fmla="*/ 381235 h 748346"/>
              <a:gd name="connsiteX22" fmla="*/ 36387 w 400898"/>
              <a:gd name="connsiteY22" fmla="*/ 236651 h 748346"/>
              <a:gd name="connsiteX23" fmla="*/ 59833 w 400898"/>
              <a:gd name="connsiteY23" fmla="*/ 72528 h 748346"/>
              <a:gd name="connsiteX24" fmla="*/ 79372 w 400898"/>
              <a:gd name="connsiteY24" fmla="*/ 6097 h 748346"/>
              <a:gd name="connsiteX25" fmla="*/ 231772 w 400898"/>
              <a:gd name="connsiteY25" fmla="*/ 6097 h 748346"/>
              <a:gd name="connsiteX26" fmla="*/ 294295 w 400898"/>
              <a:gd name="connsiteY26" fmla="*/ 37358 h 74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0898" h="748346">
                <a:moveTo>
                  <a:pt x="294295" y="37358"/>
                </a:moveTo>
                <a:cubicBezTo>
                  <a:pt x="316438" y="44522"/>
                  <a:pt x="347048" y="42568"/>
                  <a:pt x="364633" y="49081"/>
                </a:cubicBezTo>
                <a:cubicBezTo>
                  <a:pt x="382218" y="55594"/>
                  <a:pt x="395895" y="51035"/>
                  <a:pt x="399803" y="76435"/>
                </a:cubicBezTo>
                <a:cubicBezTo>
                  <a:pt x="403711" y="101835"/>
                  <a:pt x="396547" y="144820"/>
                  <a:pt x="388080" y="201481"/>
                </a:cubicBezTo>
                <a:cubicBezTo>
                  <a:pt x="379613" y="258142"/>
                  <a:pt x="358772" y="351927"/>
                  <a:pt x="349003" y="416404"/>
                </a:cubicBezTo>
                <a:cubicBezTo>
                  <a:pt x="339234" y="480881"/>
                  <a:pt x="331418" y="541451"/>
                  <a:pt x="329464" y="588343"/>
                </a:cubicBezTo>
                <a:cubicBezTo>
                  <a:pt x="327510" y="635235"/>
                  <a:pt x="343793" y="672358"/>
                  <a:pt x="337280" y="697758"/>
                </a:cubicBezTo>
                <a:cubicBezTo>
                  <a:pt x="330767" y="723158"/>
                  <a:pt x="310577" y="734881"/>
                  <a:pt x="290387" y="740743"/>
                </a:cubicBezTo>
                <a:cubicBezTo>
                  <a:pt x="270197" y="746605"/>
                  <a:pt x="229167" y="757677"/>
                  <a:pt x="216141" y="732928"/>
                </a:cubicBezTo>
                <a:cubicBezTo>
                  <a:pt x="203115" y="708179"/>
                  <a:pt x="212884" y="642400"/>
                  <a:pt x="212233" y="592251"/>
                </a:cubicBezTo>
                <a:cubicBezTo>
                  <a:pt x="211582" y="542102"/>
                  <a:pt x="207674" y="483486"/>
                  <a:pt x="212233" y="432035"/>
                </a:cubicBezTo>
                <a:cubicBezTo>
                  <a:pt x="216792" y="380584"/>
                  <a:pt x="238284" y="333040"/>
                  <a:pt x="239587" y="283543"/>
                </a:cubicBezTo>
                <a:cubicBezTo>
                  <a:pt x="240890" y="234046"/>
                  <a:pt x="229167" y="142215"/>
                  <a:pt x="220049" y="135051"/>
                </a:cubicBezTo>
                <a:cubicBezTo>
                  <a:pt x="210931" y="127887"/>
                  <a:pt x="195300" y="205389"/>
                  <a:pt x="184880" y="240558"/>
                </a:cubicBezTo>
                <a:cubicBezTo>
                  <a:pt x="174460" y="275727"/>
                  <a:pt x="169249" y="303733"/>
                  <a:pt x="157526" y="346066"/>
                </a:cubicBezTo>
                <a:cubicBezTo>
                  <a:pt x="145803" y="388399"/>
                  <a:pt x="121054" y="452225"/>
                  <a:pt x="114541" y="494558"/>
                </a:cubicBezTo>
                <a:cubicBezTo>
                  <a:pt x="108028" y="536891"/>
                  <a:pt x="117798" y="572712"/>
                  <a:pt x="118449" y="600066"/>
                </a:cubicBezTo>
                <a:cubicBezTo>
                  <a:pt x="119100" y="627420"/>
                  <a:pt x="128218" y="645655"/>
                  <a:pt x="118449" y="658681"/>
                </a:cubicBezTo>
                <a:cubicBezTo>
                  <a:pt x="108680" y="671707"/>
                  <a:pt x="79371" y="678871"/>
                  <a:pt x="59833" y="678220"/>
                </a:cubicBezTo>
                <a:cubicBezTo>
                  <a:pt x="40295" y="677569"/>
                  <a:pt x="7731" y="674313"/>
                  <a:pt x="1218" y="654774"/>
                </a:cubicBezTo>
                <a:cubicBezTo>
                  <a:pt x="-5295" y="635236"/>
                  <a:pt x="16197" y="606579"/>
                  <a:pt x="20756" y="560989"/>
                </a:cubicBezTo>
                <a:cubicBezTo>
                  <a:pt x="25315" y="515399"/>
                  <a:pt x="25967" y="435291"/>
                  <a:pt x="28572" y="381235"/>
                </a:cubicBezTo>
                <a:cubicBezTo>
                  <a:pt x="31177" y="327179"/>
                  <a:pt x="31177" y="288102"/>
                  <a:pt x="36387" y="236651"/>
                </a:cubicBezTo>
                <a:cubicBezTo>
                  <a:pt x="41597" y="185200"/>
                  <a:pt x="52669" y="110953"/>
                  <a:pt x="59833" y="72528"/>
                </a:cubicBezTo>
                <a:cubicBezTo>
                  <a:pt x="66997" y="34103"/>
                  <a:pt x="50716" y="17169"/>
                  <a:pt x="79372" y="6097"/>
                </a:cubicBezTo>
                <a:cubicBezTo>
                  <a:pt x="108028" y="-4975"/>
                  <a:pt x="193346" y="1538"/>
                  <a:pt x="231772" y="6097"/>
                </a:cubicBezTo>
                <a:cubicBezTo>
                  <a:pt x="270198" y="10656"/>
                  <a:pt x="272152" y="30194"/>
                  <a:pt x="294295" y="37358"/>
                </a:cubicBezTo>
                <a:close/>
              </a:path>
            </a:pathLst>
          </a:custGeom>
          <a:solidFill>
            <a:srgbClr val="41A4A1"/>
          </a:soli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2" name="Freeform 7191">
            <a:extLst>
              <a:ext uri="{FF2B5EF4-FFF2-40B4-BE49-F238E27FC236}">
                <a16:creationId xmlns:a16="http://schemas.microsoft.com/office/drawing/2014/main" id="{4B035A58-1390-CF2F-DDF2-AA36769C2637}"/>
              </a:ext>
            </a:extLst>
          </p:cNvPr>
          <p:cNvSpPr/>
          <p:nvPr/>
        </p:nvSpPr>
        <p:spPr>
          <a:xfrm>
            <a:off x="5160259" y="2461616"/>
            <a:ext cx="166054" cy="85819"/>
          </a:xfrm>
          <a:custGeom>
            <a:avLst/>
            <a:gdLst>
              <a:gd name="connsiteX0" fmla="*/ 156488 w 166054"/>
              <a:gd name="connsiteY0" fmla="*/ 26625 h 85819"/>
              <a:gd name="connsiteX1" fmla="*/ 101781 w 166054"/>
              <a:gd name="connsiteY1" fmla="*/ 3179 h 85819"/>
              <a:gd name="connsiteX2" fmla="*/ 70519 w 166054"/>
              <a:gd name="connsiteY2" fmla="*/ 3179 h 85819"/>
              <a:gd name="connsiteX3" fmla="*/ 93965 w 166054"/>
              <a:gd name="connsiteY3" fmla="*/ 30533 h 85819"/>
              <a:gd name="connsiteX4" fmla="*/ 39258 w 166054"/>
              <a:gd name="connsiteY4" fmla="*/ 18810 h 85819"/>
              <a:gd name="connsiteX5" fmla="*/ 181 w 166054"/>
              <a:gd name="connsiteY5" fmla="*/ 65702 h 85819"/>
              <a:gd name="connsiteX6" fmla="*/ 54888 w 166054"/>
              <a:gd name="connsiteY6" fmla="*/ 73517 h 85819"/>
              <a:gd name="connsiteX7" fmla="*/ 101781 w 166054"/>
              <a:gd name="connsiteY7" fmla="*/ 85240 h 85819"/>
              <a:gd name="connsiteX8" fmla="*/ 160396 w 166054"/>
              <a:gd name="connsiteY8" fmla="*/ 77425 h 85819"/>
              <a:gd name="connsiteX9" fmla="*/ 156488 w 166054"/>
              <a:gd name="connsiteY9" fmla="*/ 26625 h 8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054" h="85819">
                <a:moveTo>
                  <a:pt x="156488" y="26625"/>
                </a:moveTo>
                <a:cubicBezTo>
                  <a:pt x="146719" y="14251"/>
                  <a:pt x="116109" y="7087"/>
                  <a:pt x="101781" y="3179"/>
                </a:cubicBezTo>
                <a:cubicBezTo>
                  <a:pt x="87453" y="-729"/>
                  <a:pt x="71822" y="-1380"/>
                  <a:pt x="70519" y="3179"/>
                </a:cubicBezTo>
                <a:cubicBezTo>
                  <a:pt x="69216" y="7738"/>
                  <a:pt x="99175" y="27928"/>
                  <a:pt x="93965" y="30533"/>
                </a:cubicBezTo>
                <a:cubicBezTo>
                  <a:pt x="88755" y="33138"/>
                  <a:pt x="54889" y="12949"/>
                  <a:pt x="39258" y="18810"/>
                </a:cubicBezTo>
                <a:cubicBezTo>
                  <a:pt x="23627" y="24671"/>
                  <a:pt x="-2424" y="56584"/>
                  <a:pt x="181" y="65702"/>
                </a:cubicBezTo>
                <a:cubicBezTo>
                  <a:pt x="2786" y="74820"/>
                  <a:pt x="37955" y="70261"/>
                  <a:pt x="54888" y="73517"/>
                </a:cubicBezTo>
                <a:cubicBezTo>
                  <a:pt x="71821" y="76773"/>
                  <a:pt x="84196" y="84589"/>
                  <a:pt x="101781" y="85240"/>
                </a:cubicBezTo>
                <a:cubicBezTo>
                  <a:pt x="119366" y="85891"/>
                  <a:pt x="150627" y="87846"/>
                  <a:pt x="160396" y="77425"/>
                </a:cubicBezTo>
                <a:cubicBezTo>
                  <a:pt x="170165" y="67005"/>
                  <a:pt x="166257" y="38999"/>
                  <a:pt x="156488" y="26625"/>
                </a:cubicBezTo>
                <a:close/>
              </a:path>
            </a:pathLst>
          </a:custGeom>
          <a:solidFill>
            <a:srgbClr val="F6A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9" name="Freeform 7188">
            <a:extLst>
              <a:ext uri="{FF2B5EF4-FFF2-40B4-BE49-F238E27FC236}">
                <a16:creationId xmlns:a16="http://schemas.microsoft.com/office/drawing/2014/main" id="{4BE12625-AAD2-1DDB-89A8-3783276F697D}"/>
              </a:ext>
            </a:extLst>
          </p:cNvPr>
          <p:cNvSpPr/>
          <p:nvPr/>
        </p:nvSpPr>
        <p:spPr>
          <a:xfrm>
            <a:off x="5299734" y="2205856"/>
            <a:ext cx="449641" cy="342990"/>
          </a:xfrm>
          <a:custGeom>
            <a:avLst/>
            <a:gdLst>
              <a:gd name="connsiteX0" fmla="*/ 448865 w 449641"/>
              <a:gd name="connsiteY0" fmla="*/ 56099 h 342990"/>
              <a:gd name="connsiteX1" fmla="*/ 394158 w 449641"/>
              <a:gd name="connsiteY1" fmla="*/ 1391 h 342990"/>
              <a:gd name="connsiteX2" fmla="*/ 343358 w 449641"/>
              <a:gd name="connsiteY2" fmla="*/ 24837 h 342990"/>
              <a:gd name="connsiteX3" fmla="*/ 273019 w 449641"/>
              <a:gd name="connsiteY3" fmla="*/ 114714 h 342990"/>
              <a:gd name="connsiteX4" fmla="*/ 112804 w 449641"/>
              <a:gd name="connsiteY4" fmla="*/ 231945 h 342990"/>
              <a:gd name="connsiteX5" fmla="*/ 15112 w 449641"/>
              <a:gd name="connsiteY5" fmla="*/ 271022 h 342990"/>
              <a:gd name="connsiteX6" fmla="*/ 3389 w 449641"/>
              <a:gd name="connsiteY6" fmla="*/ 321822 h 342990"/>
              <a:gd name="connsiteX7" fmla="*/ 46373 w 449641"/>
              <a:gd name="connsiteY7" fmla="*/ 341360 h 342990"/>
              <a:gd name="connsiteX8" fmla="*/ 198773 w 449641"/>
              <a:gd name="connsiteY8" fmla="*/ 282745 h 342990"/>
              <a:gd name="connsiteX9" fmla="*/ 351173 w 449641"/>
              <a:gd name="connsiteY9" fmla="*/ 224129 h 342990"/>
              <a:gd name="connsiteX10" fmla="*/ 448865 w 449641"/>
              <a:gd name="connsiteY10" fmla="*/ 56099 h 34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641" h="342990">
                <a:moveTo>
                  <a:pt x="448865" y="56099"/>
                </a:moveTo>
                <a:cubicBezTo>
                  <a:pt x="456029" y="18976"/>
                  <a:pt x="411743" y="6601"/>
                  <a:pt x="394158" y="1391"/>
                </a:cubicBezTo>
                <a:cubicBezTo>
                  <a:pt x="376573" y="-3819"/>
                  <a:pt x="363548" y="5950"/>
                  <a:pt x="343358" y="24837"/>
                </a:cubicBezTo>
                <a:cubicBezTo>
                  <a:pt x="323168" y="43724"/>
                  <a:pt x="311445" y="80196"/>
                  <a:pt x="273019" y="114714"/>
                </a:cubicBezTo>
                <a:cubicBezTo>
                  <a:pt x="234593" y="149232"/>
                  <a:pt x="155788" y="205894"/>
                  <a:pt x="112804" y="231945"/>
                </a:cubicBezTo>
                <a:cubicBezTo>
                  <a:pt x="69820" y="257996"/>
                  <a:pt x="33348" y="256042"/>
                  <a:pt x="15112" y="271022"/>
                </a:cubicBezTo>
                <a:cubicBezTo>
                  <a:pt x="-3124" y="286002"/>
                  <a:pt x="-1821" y="310099"/>
                  <a:pt x="3389" y="321822"/>
                </a:cubicBezTo>
                <a:cubicBezTo>
                  <a:pt x="8599" y="333545"/>
                  <a:pt x="13809" y="347873"/>
                  <a:pt x="46373" y="341360"/>
                </a:cubicBezTo>
                <a:cubicBezTo>
                  <a:pt x="78937" y="334847"/>
                  <a:pt x="198773" y="282745"/>
                  <a:pt x="198773" y="282745"/>
                </a:cubicBezTo>
                <a:cubicBezTo>
                  <a:pt x="249573" y="263206"/>
                  <a:pt x="309491" y="260601"/>
                  <a:pt x="351173" y="224129"/>
                </a:cubicBezTo>
                <a:cubicBezTo>
                  <a:pt x="392855" y="187657"/>
                  <a:pt x="441701" y="93222"/>
                  <a:pt x="448865" y="56099"/>
                </a:cubicBezTo>
                <a:close/>
              </a:path>
            </a:pathLst>
          </a:custGeom>
          <a:solidFill>
            <a:srgbClr val="41A4A1"/>
          </a:soli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4" name="Rectangle 7193">
            <a:extLst>
              <a:ext uri="{FF2B5EF4-FFF2-40B4-BE49-F238E27FC236}">
                <a16:creationId xmlns:a16="http://schemas.microsoft.com/office/drawing/2014/main" id="{EBB39D26-3785-4ED8-1DE3-FBAA53A2641D}"/>
              </a:ext>
            </a:extLst>
          </p:cNvPr>
          <p:cNvSpPr/>
          <p:nvPr/>
        </p:nvSpPr>
        <p:spPr>
          <a:xfrm rot="5400000">
            <a:off x="6161156" y="2290013"/>
            <a:ext cx="162458" cy="547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isometricOffAxis2Left"/>
            <a:lightRig rig="threePt" dir="t"/>
          </a:scene3d>
          <a:sp3d extrusionH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3" name="Freeform 7192">
            <a:extLst>
              <a:ext uri="{FF2B5EF4-FFF2-40B4-BE49-F238E27FC236}">
                <a16:creationId xmlns:a16="http://schemas.microsoft.com/office/drawing/2014/main" id="{5F258D0A-3BA8-3D73-2BFB-91987FB3ED85}"/>
              </a:ext>
            </a:extLst>
          </p:cNvPr>
          <p:cNvSpPr/>
          <p:nvPr/>
        </p:nvSpPr>
        <p:spPr>
          <a:xfrm>
            <a:off x="6215025" y="2328119"/>
            <a:ext cx="95429" cy="140966"/>
          </a:xfrm>
          <a:custGeom>
            <a:avLst/>
            <a:gdLst>
              <a:gd name="connsiteX0" fmla="*/ 45482 w 95429"/>
              <a:gd name="connsiteY0" fmla="*/ 140944 h 140966"/>
              <a:gd name="connsiteX1" fmla="*/ 92374 w 95429"/>
              <a:gd name="connsiteY1" fmla="*/ 113590 h 140966"/>
              <a:gd name="connsiteX2" fmla="*/ 88466 w 95429"/>
              <a:gd name="connsiteY2" fmla="*/ 54974 h 140966"/>
              <a:gd name="connsiteX3" fmla="*/ 68928 w 95429"/>
              <a:gd name="connsiteY3" fmla="*/ 267 h 140966"/>
              <a:gd name="connsiteX4" fmla="*/ 57205 w 95429"/>
              <a:gd name="connsiteY4" fmla="*/ 35436 h 140966"/>
              <a:gd name="connsiteX5" fmla="*/ 45482 w 95429"/>
              <a:gd name="connsiteY5" fmla="*/ 66697 h 140966"/>
              <a:gd name="connsiteX6" fmla="*/ 25943 w 95429"/>
              <a:gd name="connsiteY6" fmla="*/ 15897 h 140966"/>
              <a:gd name="connsiteX7" fmla="*/ 2497 w 95429"/>
              <a:gd name="connsiteY7" fmla="*/ 54974 h 140966"/>
              <a:gd name="connsiteX8" fmla="*/ 6405 w 95429"/>
              <a:gd name="connsiteY8" fmla="*/ 109682 h 140966"/>
              <a:gd name="connsiteX9" fmla="*/ 45482 w 95429"/>
              <a:gd name="connsiteY9" fmla="*/ 140944 h 14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429" h="140966">
                <a:moveTo>
                  <a:pt x="45482" y="140944"/>
                </a:moveTo>
                <a:cubicBezTo>
                  <a:pt x="59810" y="141595"/>
                  <a:pt x="85210" y="127918"/>
                  <a:pt x="92374" y="113590"/>
                </a:cubicBezTo>
                <a:cubicBezTo>
                  <a:pt x="99538" y="99262"/>
                  <a:pt x="92374" y="73861"/>
                  <a:pt x="88466" y="54974"/>
                </a:cubicBezTo>
                <a:cubicBezTo>
                  <a:pt x="84558" y="36087"/>
                  <a:pt x="74138" y="3523"/>
                  <a:pt x="68928" y="267"/>
                </a:cubicBezTo>
                <a:cubicBezTo>
                  <a:pt x="63718" y="-2989"/>
                  <a:pt x="61113" y="24364"/>
                  <a:pt x="57205" y="35436"/>
                </a:cubicBezTo>
                <a:cubicBezTo>
                  <a:pt x="53297" y="46508"/>
                  <a:pt x="50692" y="69954"/>
                  <a:pt x="45482" y="66697"/>
                </a:cubicBezTo>
                <a:cubicBezTo>
                  <a:pt x="40272" y="63440"/>
                  <a:pt x="33107" y="17851"/>
                  <a:pt x="25943" y="15897"/>
                </a:cubicBezTo>
                <a:cubicBezTo>
                  <a:pt x="18779" y="13943"/>
                  <a:pt x="5753" y="39343"/>
                  <a:pt x="2497" y="54974"/>
                </a:cubicBezTo>
                <a:cubicBezTo>
                  <a:pt x="-759" y="70605"/>
                  <a:pt x="-2062" y="96656"/>
                  <a:pt x="6405" y="109682"/>
                </a:cubicBezTo>
                <a:cubicBezTo>
                  <a:pt x="14872" y="122708"/>
                  <a:pt x="31154" y="140293"/>
                  <a:pt x="45482" y="14094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6" name="Freeform 7195">
            <a:extLst>
              <a:ext uri="{FF2B5EF4-FFF2-40B4-BE49-F238E27FC236}">
                <a16:creationId xmlns:a16="http://schemas.microsoft.com/office/drawing/2014/main" id="{B30C6AB2-41C3-802A-7FAC-64F894714455}"/>
              </a:ext>
            </a:extLst>
          </p:cNvPr>
          <p:cNvSpPr/>
          <p:nvPr/>
        </p:nvSpPr>
        <p:spPr>
          <a:xfrm>
            <a:off x="5772628" y="2017959"/>
            <a:ext cx="163410" cy="198234"/>
          </a:xfrm>
          <a:custGeom>
            <a:avLst/>
            <a:gdLst>
              <a:gd name="connsiteX0" fmla="*/ 3097 w 145401"/>
              <a:gd name="connsiteY0" fmla="*/ 142584 h 198234"/>
              <a:gd name="connsiteX1" fmla="*/ 96881 w 145401"/>
              <a:gd name="connsiteY1" fmla="*/ 197292 h 198234"/>
              <a:gd name="connsiteX2" fmla="*/ 132051 w 145401"/>
              <a:gd name="connsiteY2" fmla="*/ 173846 h 198234"/>
              <a:gd name="connsiteX3" fmla="*/ 124235 w 145401"/>
              <a:gd name="connsiteY3" fmla="*/ 130861 h 198234"/>
              <a:gd name="connsiteX4" fmla="*/ 143774 w 145401"/>
              <a:gd name="connsiteY4" fmla="*/ 123046 h 198234"/>
              <a:gd name="connsiteX5" fmla="*/ 139866 w 145401"/>
              <a:gd name="connsiteY5" fmla="*/ 68338 h 198234"/>
              <a:gd name="connsiteX6" fmla="*/ 104697 w 145401"/>
              <a:gd name="connsiteY6" fmla="*/ 1907 h 198234"/>
              <a:gd name="connsiteX7" fmla="*/ 30451 w 145401"/>
              <a:gd name="connsiteY7" fmla="*/ 29261 h 198234"/>
              <a:gd name="connsiteX8" fmla="*/ 3097 w 145401"/>
              <a:gd name="connsiteY8" fmla="*/ 142584 h 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01" h="198234">
                <a:moveTo>
                  <a:pt x="3097" y="142584"/>
                </a:moveTo>
                <a:cubicBezTo>
                  <a:pt x="14169" y="170589"/>
                  <a:pt x="75389" y="192082"/>
                  <a:pt x="96881" y="197292"/>
                </a:cubicBezTo>
                <a:cubicBezTo>
                  <a:pt x="118373" y="202502"/>
                  <a:pt x="127492" y="184918"/>
                  <a:pt x="132051" y="173846"/>
                </a:cubicBezTo>
                <a:cubicBezTo>
                  <a:pt x="136610" y="162774"/>
                  <a:pt x="122281" y="139328"/>
                  <a:pt x="124235" y="130861"/>
                </a:cubicBezTo>
                <a:cubicBezTo>
                  <a:pt x="126189" y="122394"/>
                  <a:pt x="141169" y="133466"/>
                  <a:pt x="143774" y="123046"/>
                </a:cubicBezTo>
                <a:cubicBezTo>
                  <a:pt x="146379" y="112626"/>
                  <a:pt x="146379" y="88528"/>
                  <a:pt x="139866" y="68338"/>
                </a:cubicBezTo>
                <a:cubicBezTo>
                  <a:pt x="133353" y="48148"/>
                  <a:pt x="122933" y="8420"/>
                  <a:pt x="104697" y="1907"/>
                </a:cubicBezTo>
                <a:cubicBezTo>
                  <a:pt x="86461" y="-4606"/>
                  <a:pt x="48036" y="5815"/>
                  <a:pt x="30451" y="29261"/>
                </a:cubicBezTo>
                <a:cubicBezTo>
                  <a:pt x="12866" y="52707"/>
                  <a:pt x="-7975" y="114579"/>
                  <a:pt x="3097" y="142584"/>
                </a:cubicBezTo>
                <a:close/>
              </a:path>
            </a:pathLst>
          </a:custGeom>
          <a:solidFill>
            <a:srgbClr val="F6A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5" name="Freeform 7194">
            <a:extLst>
              <a:ext uri="{FF2B5EF4-FFF2-40B4-BE49-F238E27FC236}">
                <a16:creationId xmlns:a16="http://schemas.microsoft.com/office/drawing/2014/main" id="{AB669DF6-1243-6C17-BCDE-FCE0D16BCDA1}"/>
              </a:ext>
            </a:extLst>
          </p:cNvPr>
          <p:cNvSpPr/>
          <p:nvPr/>
        </p:nvSpPr>
        <p:spPr>
          <a:xfrm>
            <a:off x="5730869" y="2065047"/>
            <a:ext cx="138474" cy="213546"/>
          </a:xfrm>
          <a:custGeom>
            <a:avLst/>
            <a:gdLst>
              <a:gd name="connsiteX0" fmla="*/ 21638 w 138474"/>
              <a:gd name="connsiteY0" fmla="*/ 1523 h 213546"/>
              <a:gd name="connsiteX1" fmla="*/ 13822 w 138474"/>
              <a:gd name="connsiteY1" fmla="*/ 103123 h 213546"/>
              <a:gd name="connsiteX2" fmla="*/ 2099 w 138474"/>
              <a:gd name="connsiteY2" fmla="*/ 185185 h 213546"/>
              <a:gd name="connsiteX3" fmla="*/ 60715 w 138474"/>
              <a:gd name="connsiteY3" fmla="*/ 212539 h 213546"/>
              <a:gd name="connsiteX4" fmla="*/ 111515 w 138474"/>
              <a:gd name="connsiteY4" fmla="*/ 200816 h 213546"/>
              <a:gd name="connsiteX5" fmla="*/ 111515 w 138474"/>
              <a:gd name="connsiteY5" fmla="*/ 138293 h 213546"/>
              <a:gd name="connsiteX6" fmla="*/ 134961 w 138474"/>
              <a:gd name="connsiteY6" fmla="*/ 48416 h 213546"/>
              <a:gd name="connsiteX7" fmla="*/ 21638 w 138474"/>
              <a:gd name="connsiteY7" fmla="*/ 1523 h 21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74" h="213546">
                <a:moveTo>
                  <a:pt x="21638" y="1523"/>
                </a:moveTo>
                <a:cubicBezTo>
                  <a:pt x="1448" y="10641"/>
                  <a:pt x="17078" y="72513"/>
                  <a:pt x="13822" y="103123"/>
                </a:cubicBezTo>
                <a:cubicBezTo>
                  <a:pt x="10566" y="133733"/>
                  <a:pt x="-5716" y="166949"/>
                  <a:pt x="2099" y="185185"/>
                </a:cubicBezTo>
                <a:cubicBezTo>
                  <a:pt x="9914" y="203421"/>
                  <a:pt x="42479" y="209934"/>
                  <a:pt x="60715" y="212539"/>
                </a:cubicBezTo>
                <a:cubicBezTo>
                  <a:pt x="78951" y="215144"/>
                  <a:pt x="103048" y="213190"/>
                  <a:pt x="111515" y="200816"/>
                </a:cubicBezTo>
                <a:cubicBezTo>
                  <a:pt x="119982" y="188442"/>
                  <a:pt x="107607" y="163693"/>
                  <a:pt x="111515" y="138293"/>
                </a:cubicBezTo>
                <a:cubicBezTo>
                  <a:pt x="115423" y="112893"/>
                  <a:pt x="149289" y="70560"/>
                  <a:pt x="134961" y="48416"/>
                </a:cubicBezTo>
                <a:cubicBezTo>
                  <a:pt x="120633" y="26272"/>
                  <a:pt x="41828" y="-7595"/>
                  <a:pt x="21638" y="1523"/>
                </a:cubicBezTo>
                <a:close/>
              </a:path>
            </a:pathLst>
          </a:custGeom>
          <a:solidFill>
            <a:srgbClr val="EC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0" name="Freeform 7189">
            <a:extLst>
              <a:ext uri="{FF2B5EF4-FFF2-40B4-BE49-F238E27FC236}">
                <a16:creationId xmlns:a16="http://schemas.microsoft.com/office/drawing/2014/main" id="{997F6AC3-7BFB-3EF9-2310-DF0E489EAD74}"/>
              </a:ext>
            </a:extLst>
          </p:cNvPr>
          <p:cNvSpPr/>
          <p:nvPr/>
        </p:nvSpPr>
        <p:spPr>
          <a:xfrm>
            <a:off x="5627461" y="2202550"/>
            <a:ext cx="355650" cy="741434"/>
          </a:xfrm>
          <a:custGeom>
            <a:avLst/>
            <a:gdLst>
              <a:gd name="connsiteX0" fmla="*/ 324338 w 355650"/>
              <a:gd name="connsiteY0" fmla="*/ 473621 h 778919"/>
              <a:gd name="connsiteX1" fmla="*/ 336062 w 355650"/>
              <a:gd name="connsiteY1" fmla="*/ 692452 h 778919"/>
              <a:gd name="connsiteX2" fmla="*/ 324338 w 355650"/>
              <a:gd name="connsiteY2" fmla="*/ 778421 h 778919"/>
              <a:gd name="connsiteX3" fmla="*/ 168031 w 355650"/>
              <a:gd name="connsiteY3" fmla="*/ 727621 h 778919"/>
              <a:gd name="connsiteX4" fmla="*/ 35169 w 355650"/>
              <a:gd name="connsiteY4" fmla="*/ 723714 h 778919"/>
              <a:gd name="connsiteX5" fmla="*/ 0 w 355650"/>
              <a:gd name="connsiteY5" fmla="*/ 653375 h 778919"/>
              <a:gd name="connsiteX6" fmla="*/ 35169 w 355650"/>
              <a:gd name="connsiteY6" fmla="*/ 430637 h 778919"/>
              <a:gd name="connsiteX7" fmla="*/ 7815 w 355650"/>
              <a:gd name="connsiteY7" fmla="*/ 254791 h 778919"/>
              <a:gd name="connsiteX8" fmla="*/ 31262 w 355650"/>
              <a:gd name="connsiteY8" fmla="*/ 86760 h 778919"/>
              <a:gd name="connsiteX9" fmla="*/ 93785 w 355650"/>
              <a:gd name="connsiteY9" fmla="*/ 791 h 778919"/>
              <a:gd name="connsiteX10" fmla="*/ 125046 w 355650"/>
              <a:gd name="connsiteY10" fmla="*/ 43775 h 778919"/>
              <a:gd name="connsiteX11" fmla="*/ 156308 w 355650"/>
              <a:gd name="connsiteY11" fmla="*/ 39867 h 778919"/>
              <a:gd name="connsiteX12" fmla="*/ 222738 w 355650"/>
              <a:gd name="connsiteY12" fmla="*/ 24237 h 778919"/>
              <a:gd name="connsiteX13" fmla="*/ 289169 w 355650"/>
              <a:gd name="connsiteY13" fmla="*/ 67221 h 778919"/>
              <a:gd name="connsiteX14" fmla="*/ 343877 w 355650"/>
              <a:gd name="connsiteY14" fmla="*/ 114114 h 778919"/>
              <a:gd name="connsiteX15" fmla="*/ 355600 w 355650"/>
              <a:gd name="connsiteY15" fmla="*/ 196175 h 778919"/>
              <a:gd name="connsiteX16" fmla="*/ 347785 w 355650"/>
              <a:gd name="connsiteY16" fmla="*/ 317314 h 778919"/>
              <a:gd name="connsiteX17" fmla="*/ 324338 w 355650"/>
              <a:gd name="connsiteY17" fmla="*/ 473621 h 77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5650" h="778919">
                <a:moveTo>
                  <a:pt x="324338" y="473621"/>
                </a:moveTo>
                <a:cubicBezTo>
                  <a:pt x="322384" y="536144"/>
                  <a:pt x="336062" y="641652"/>
                  <a:pt x="336062" y="692452"/>
                </a:cubicBezTo>
                <a:cubicBezTo>
                  <a:pt x="336062" y="743252"/>
                  <a:pt x="352343" y="772560"/>
                  <a:pt x="324338" y="778421"/>
                </a:cubicBezTo>
                <a:cubicBezTo>
                  <a:pt x="296333" y="784282"/>
                  <a:pt x="216226" y="736739"/>
                  <a:pt x="168031" y="727621"/>
                </a:cubicBezTo>
                <a:cubicBezTo>
                  <a:pt x="119836" y="718503"/>
                  <a:pt x="63174" y="736088"/>
                  <a:pt x="35169" y="723714"/>
                </a:cubicBezTo>
                <a:cubicBezTo>
                  <a:pt x="7164" y="711340"/>
                  <a:pt x="0" y="702221"/>
                  <a:pt x="0" y="653375"/>
                </a:cubicBezTo>
                <a:cubicBezTo>
                  <a:pt x="0" y="604529"/>
                  <a:pt x="33866" y="497068"/>
                  <a:pt x="35169" y="430637"/>
                </a:cubicBezTo>
                <a:cubicBezTo>
                  <a:pt x="36471" y="364206"/>
                  <a:pt x="8466" y="312104"/>
                  <a:pt x="7815" y="254791"/>
                </a:cubicBezTo>
                <a:cubicBezTo>
                  <a:pt x="7164" y="197478"/>
                  <a:pt x="16934" y="129093"/>
                  <a:pt x="31262" y="86760"/>
                </a:cubicBezTo>
                <a:cubicBezTo>
                  <a:pt x="45590" y="44427"/>
                  <a:pt x="78155" y="7955"/>
                  <a:pt x="93785" y="791"/>
                </a:cubicBezTo>
                <a:cubicBezTo>
                  <a:pt x="109415" y="-6373"/>
                  <a:pt x="114625" y="37262"/>
                  <a:pt x="125046" y="43775"/>
                </a:cubicBezTo>
                <a:cubicBezTo>
                  <a:pt x="135466" y="50288"/>
                  <a:pt x="140026" y="43123"/>
                  <a:pt x="156308" y="39867"/>
                </a:cubicBezTo>
                <a:cubicBezTo>
                  <a:pt x="172590" y="36611"/>
                  <a:pt x="200595" y="19678"/>
                  <a:pt x="222738" y="24237"/>
                </a:cubicBezTo>
                <a:cubicBezTo>
                  <a:pt x="244881" y="28796"/>
                  <a:pt x="268979" y="52242"/>
                  <a:pt x="289169" y="67221"/>
                </a:cubicBezTo>
                <a:cubicBezTo>
                  <a:pt x="309359" y="82200"/>
                  <a:pt x="332805" y="92622"/>
                  <a:pt x="343877" y="114114"/>
                </a:cubicBezTo>
                <a:cubicBezTo>
                  <a:pt x="354949" y="135606"/>
                  <a:pt x="354949" y="162308"/>
                  <a:pt x="355600" y="196175"/>
                </a:cubicBezTo>
                <a:cubicBezTo>
                  <a:pt x="356251" y="230042"/>
                  <a:pt x="350390" y="274329"/>
                  <a:pt x="347785" y="317314"/>
                </a:cubicBezTo>
                <a:cubicBezTo>
                  <a:pt x="345180" y="360299"/>
                  <a:pt x="326292" y="411098"/>
                  <a:pt x="324338" y="473621"/>
                </a:cubicBezTo>
                <a:close/>
              </a:path>
            </a:pathLst>
          </a:custGeom>
          <a:solidFill>
            <a:srgbClr val="41A4A1"/>
          </a:soli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9" name="Freeform 7198">
            <a:extLst>
              <a:ext uri="{FF2B5EF4-FFF2-40B4-BE49-F238E27FC236}">
                <a16:creationId xmlns:a16="http://schemas.microsoft.com/office/drawing/2014/main" id="{3090166A-4206-627A-2235-2768D88381D8}"/>
              </a:ext>
            </a:extLst>
          </p:cNvPr>
          <p:cNvSpPr/>
          <p:nvPr/>
        </p:nvSpPr>
        <p:spPr>
          <a:xfrm>
            <a:off x="5721039" y="1955024"/>
            <a:ext cx="221320" cy="151782"/>
          </a:xfrm>
          <a:custGeom>
            <a:avLst/>
            <a:gdLst>
              <a:gd name="connsiteX0" fmla="*/ 43580 w 252971"/>
              <a:gd name="connsiteY0" fmla="*/ 56839 h 151782"/>
              <a:gd name="connsiteX1" fmla="*/ 595 w 252971"/>
              <a:gd name="connsiteY1" fmla="*/ 92008 h 151782"/>
              <a:gd name="connsiteX2" fmla="*/ 24041 w 252971"/>
              <a:gd name="connsiteY2" fmla="*/ 146716 h 151782"/>
              <a:gd name="connsiteX3" fmla="*/ 98287 w 252971"/>
              <a:gd name="connsiteY3" fmla="*/ 146716 h 151782"/>
              <a:gd name="connsiteX4" fmla="*/ 180349 w 252971"/>
              <a:gd name="connsiteY4" fmla="*/ 123269 h 151782"/>
              <a:gd name="connsiteX5" fmla="*/ 223334 w 252971"/>
              <a:gd name="connsiteY5" fmla="*/ 95916 h 151782"/>
              <a:gd name="connsiteX6" fmla="*/ 246780 w 252971"/>
              <a:gd name="connsiteY6" fmla="*/ 76377 h 151782"/>
              <a:gd name="connsiteX7" fmla="*/ 246780 w 252971"/>
              <a:gd name="connsiteY7" fmla="*/ 6039 h 151782"/>
              <a:gd name="connsiteX8" fmla="*/ 176441 w 252971"/>
              <a:gd name="connsiteY8" fmla="*/ 9946 h 151782"/>
              <a:gd name="connsiteX9" fmla="*/ 43580 w 252971"/>
              <a:gd name="connsiteY9" fmla="*/ 56839 h 15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971" h="151782">
                <a:moveTo>
                  <a:pt x="43580" y="56839"/>
                </a:moveTo>
                <a:cubicBezTo>
                  <a:pt x="14272" y="70516"/>
                  <a:pt x="3852" y="77028"/>
                  <a:pt x="595" y="92008"/>
                </a:cubicBezTo>
                <a:cubicBezTo>
                  <a:pt x="-2662" y="106988"/>
                  <a:pt x="7759" y="137598"/>
                  <a:pt x="24041" y="146716"/>
                </a:cubicBezTo>
                <a:cubicBezTo>
                  <a:pt x="40323" y="155834"/>
                  <a:pt x="72236" y="150624"/>
                  <a:pt x="98287" y="146716"/>
                </a:cubicBezTo>
                <a:cubicBezTo>
                  <a:pt x="124338" y="142808"/>
                  <a:pt x="159508" y="131736"/>
                  <a:pt x="180349" y="123269"/>
                </a:cubicBezTo>
                <a:cubicBezTo>
                  <a:pt x="201190" y="114802"/>
                  <a:pt x="223334" y="95916"/>
                  <a:pt x="223334" y="95916"/>
                </a:cubicBezTo>
                <a:cubicBezTo>
                  <a:pt x="234406" y="88101"/>
                  <a:pt x="242872" y="91356"/>
                  <a:pt x="246780" y="76377"/>
                </a:cubicBezTo>
                <a:cubicBezTo>
                  <a:pt x="250688" y="61398"/>
                  <a:pt x="258503" y="17111"/>
                  <a:pt x="246780" y="6039"/>
                </a:cubicBezTo>
                <a:cubicBezTo>
                  <a:pt x="235057" y="-5033"/>
                  <a:pt x="207702" y="828"/>
                  <a:pt x="176441" y="9946"/>
                </a:cubicBezTo>
                <a:cubicBezTo>
                  <a:pt x="145180" y="19064"/>
                  <a:pt x="72888" y="43162"/>
                  <a:pt x="43580" y="56839"/>
                </a:cubicBezTo>
                <a:close/>
              </a:path>
            </a:pathLst>
          </a:custGeom>
          <a:solidFill>
            <a:srgbClr val="288B8C"/>
          </a:solidFill>
          <a:ln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8" name="Oval 7197">
            <a:extLst>
              <a:ext uri="{FF2B5EF4-FFF2-40B4-BE49-F238E27FC236}">
                <a16:creationId xmlns:a16="http://schemas.microsoft.com/office/drawing/2014/main" id="{B50A1ED9-A058-ABD4-0B97-7E9A08473894}"/>
              </a:ext>
            </a:extLst>
          </p:cNvPr>
          <p:cNvSpPr/>
          <p:nvPr/>
        </p:nvSpPr>
        <p:spPr>
          <a:xfrm rot="20323340">
            <a:off x="5708659" y="1943862"/>
            <a:ext cx="240812" cy="102532"/>
          </a:xfrm>
          <a:prstGeom prst="ellipse">
            <a:avLst/>
          </a:prstGeom>
          <a:solidFill>
            <a:srgbClr val="41A4A1"/>
          </a:solidFill>
          <a:ln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0" name="Freeform 7199">
            <a:extLst>
              <a:ext uri="{FF2B5EF4-FFF2-40B4-BE49-F238E27FC236}">
                <a16:creationId xmlns:a16="http://schemas.microsoft.com/office/drawing/2014/main" id="{45782EE3-75DB-7325-15EA-ADBD668C0198}"/>
              </a:ext>
            </a:extLst>
          </p:cNvPr>
          <p:cNvSpPr/>
          <p:nvPr/>
        </p:nvSpPr>
        <p:spPr>
          <a:xfrm>
            <a:off x="5843740" y="2097768"/>
            <a:ext cx="93335" cy="117783"/>
          </a:xfrm>
          <a:custGeom>
            <a:avLst/>
            <a:gdLst>
              <a:gd name="connsiteX0" fmla="*/ 72890 w 93335"/>
              <a:gd name="connsiteY0" fmla="*/ 105572 h 117783"/>
              <a:gd name="connsiteX1" fmla="*/ 6459 w 93335"/>
              <a:gd name="connsiteY1" fmla="*/ 113387 h 117783"/>
              <a:gd name="connsiteX2" fmla="*/ 2551 w 93335"/>
              <a:gd name="connsiteY2" fmla="*/ 58679 h 117783"/>
              <a:gd name="connsiteX3" fmla="*/ 6459 w 93335"/>
              <a:gd name="connsiteY3" fmla="*/ 64 h 117783"/>
              <a:gd name="connsiteX4" fmla="*/ 49444 w 93335"/>
              <a:gd name="connsiteY4" fmla="*/ 46956 h 117783"/>
              <a:gd name="connsiteX5" fmla="*/ 92428 w 93335"/>
              <a:gd name="connsiteY5" fmla="*/ 35233 h 117783"/>
              <a:gd name="connsiteX6" fmla="*/ 72890 w 93335"/>
              <a:gd name="connsiteY6" fmla="*/ 105572 h 11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35" h="117783">
                <a:moveTo>
                  <a:pt x="72890" y="105572"/>
                </a:moveTo>
                <a:cubicBezTo>
                  <a:pt x="58562" y="118598"/>
                  <a:pt x="18182" y="121202"/>
                  <a:pt x="6459" y="113387"/>
                </a:cubicBezTo>
                <a:cubicBezTo>
                  <a:pt x="-5264" y="105572"/>
                  <a:pt x="2551" y="77566"/>
                  <a:pt x="2551" y="58679"/>
                </a:cubicBezTo>
                <a:cubicBezTo>
                  <a:pt x="2551" y="39792"/>
                  <a:pt x="-1356" y="2018"/>
                  <a:pt x="6459" y="64"/>
                </a:cubicBezTo>
                <a:cubicBezTo>
                  <a:pt x="14274" y="-1890"/>
                  <a:pt x="35116" y="41095"/>
                  <a:pt x="49444" y="46956"/>
                </a:cubicBezTo>
                <a:cubicBezTo>
                  <a:pt x="63772" y="52817"/>
                  <a:pt x="88520" y="26115"/>
                  <a:pt x="92428" y="35233"/>
                </a:cubicBezTo>
                <a:cubicBezTo>
                  <a:pt x="96336" y="44351"/>
                  <a:pt x="87218" y="92546"/>
                  <a:pt x="72890" y="10557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CD380429-12AD-821F-F32E-C1B7FB1DDC13}"/>
              </a:ext>
            </a:extLst>
          </p:cNvPr>
          <p:cNvCxnSpPr>
            <a:cxnSpLocks/>
          </p:cNvCxnSpPr>
          <p:nvPr/>
        </p:nvCxnSpPr>
        <p:spPr>
          <a:xfrm>
            <a:off x="6820084" y="1853040"/>
            <a:ext cx="2949" cy="581407"/>
          </a:xfrm>
          <a:prstGeom prst="line">
            <a:avLst/>
          </a:prstGeom>
          <a:ln w="19050">
            <a:gradFill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A681A235-4950-1CB5-B799-70CCD7E09227}"/>
              </a:ext>
            </a:extLst>
          </p:cNvPr>
          <p:cNvGrpSpPr/>
          <p:nvPr/>
        </p:nvGrpSpPr>
        <p:grpSpPr>
          <a:xfrm>
            <a:off x="6596481" y="962704"/>
            <a:ext cx="446463" cy="807013"/>
            <a:chOff x="5034186" y="4064863"/>
            <a:chExt cx="446463" cy="807013"/>
          </a:xfrm>
        </p:grpSpPr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AB4B2F83-A984-EF24-90E5-410E717CFEE2}"/>
                </a:ext>
              </a:extLst>
            </p:cNvPr>
            <p:cNvCxnSpPr>
              <a:cxnSpLocks/>
            </p:cNvCxnSpPr>
            <p:nvPr/>
          </p:nvCxnSpPr>
          <p:spPr>
            <a:xfrm>
              <a:off x="5034186" y="4064863"/>
              <a:ext cx="446463" cy="24648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CC144A6A-A2DE-DF29-BBF7-2D0CB3F4DBC7}"/>
                </a:ext>
              </a:extLst>
            </p:cNvPr>
            <p:cNvGrpSpPr/>
            <p:nvPr/>
          </p:nvGrpSpPr>
          <p:grpSpPr>
            <a:xfrm>
              <a:off x="5068497" y="4677946"/>
              <a:ext cx="262071" cy="193930"/>
              <a:chOff x="2807707" y="2798564"/>
              <a:chExt cx="426623" cy="315697"/>
            </a:xfrm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53933EA4-9F3B-22FD-11D9-688B6A7C4BE9}"/>
                  </a:ext>
                </a:extLst>
              </p:cNvPr>
              <p:cNvSpPr/>
              <p:nvPr/>
            </p:nvSpPr>
            <p:spPr>
              <a:xfrm>
                <a:off x="2807707" y="2803551"/>
                <a:ext cx="419836" cy="3094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flat" dir="t"/>
              </a:scene3d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0CEEB56E-494D-5C7F-0F11-6FA1AC5F99E0}"/>
                  </a:ext>
                </a:extLst>
              </p:cNvPr>
              <p:cNvGrpSpPr/>
              <p:nvPr/>
            </p:nvGrpSpPr>
            <p:grpSpPr>
              <a:xfrm>
                <a:off x="2814494" y="2798564"/>
                <a:ext cx="419836" cy="315697"/>
                <a:chOff x="18286" y="4441852"/>
                <a:chExt cx="1334532" cy="1003505"/>
              </a:xfrm>
              <a:scene3d>
                <a:camera prst="isometricLeftDown"/>
                <a:lightRig rig="threePt" dir="t"/>
              </a:scene3d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164F50C7-CD1E-6178-C1F8-7ABA7F8DC5C1}"/>
                    </a:ext>
                  </a:extLst>
                </p:cNvPr>
                <p:cNvGrpSpPr/>
                <p:nvPr/>
              </p:nvGrpSpPr>
              <p:grpSpPr>
                <a:xfrm>
                  <a:off x="312511" y="4453750"/>
                  <a:ext cx="750172" cy="989350"/>
                  <a:chOff x="312511" y="4453750"/>
                  <a:chExt cx="750172" cy="989350"/>
                </a:xfrm>
              </p:grpSpPr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6DB61C79-B20A-BA50-01C0-773F7B3703E2}"/>
                      </a:ext>
                    </a:extLst>
                  </p:cNvPr>
                  <p:cNvSpPr/>
                  <p:nvPr/>
                </p:nvSpPr>
                <p:spPr>
                  <a:xfrm>
                    <a:off x="312511" y="4453750"/>
                    <a:ext cx="750172" cy="98935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4CAECA66-B770-E3EF-A974-B5AD8089EFBD}"/>
                      </a:ext>
                    </a:extLst>
                  </p:cNvPr>
                  <p:cNvSpPr/>
                  <p:nvPr/>
                </p:nvSpPr>
                <p:spPr>
                  <a:xfrm>
                    <a:off x="398270" y="4494601"/>
                    <a:ext cx="579166" cy="44734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Oval 273">
                    <a:extLst>
                      <a:ext uri="{FF2B5EF4-FFF2-40B4-BE49-F238E27FC236}">
                        <a16:creationId xmlns:a16="http://schemas.microsoft.com/office/drawing/2014/main" id="{23DD8F64-550E-968F-7638-6327B68406D5}"/>
                      </a:ext>
                    </a:extLst>
                  </p:cNvPr>
                  <p:cNvSpPr/>
                  <p:nvPr/>
                </p:nvSpPr>
                <p:spPr>
                  <a:xfrm>
                    <a:off x="331469" y="45186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Oval 274">
                    <a:extLst>
                      <a:ext uri="{FF2B5EF4-FFF2-40B4-BE49-F238E27FC236}">
                        <a16:creationId xmlns:a16="http://schemas.microsoft.com/office/drawing/2014/main" id="{C22014C3-D94C-8651-22B1-188F2920C2C2}"/>
                      </a:ext>
                    </a:extLst>
                  </p:cNvPr>
                  <p:cNvSpPr/>
                  <p:nvPr/>
                </p:nvSpPr>
                <p:spPr>
                  <a:xfrm>
                    <a:off x="331469" y="46329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Oval 275">
                    <a:extLst>
                      <a:ext uri="{FF2B5EF4-FFF2-40B4-BE49-F238E27FC236}">
                        <a16:creationId xmlns:a16="http://schemas.microsoft.com/office/drawing/2014/main" id="{5B067B08-C953-4E73-FF42-051A9D8382F6}"/>
                      </a:ext>
                    </a:extLst>
                  </p:cNvPr>
                  <p:cNvSpPr/>
                  <p:nvPr/>
                </p:nvSpPr>
                <p:spPr>
                  <a:xfrm>
                    <a:off x="331469" y="47472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Oval 276">
                    <a:extLst>
                      <a:ext uri="{FF2B5EF4-FFF2-40B4-BE49-F238E27FC236}">
                        <a16:creationId xmlns:a16="http://schemas.microsoft.com/office/drawing/2014/main" id="{0A33C6CA-C8B1-AED6-03F3-28CE1AB367F3}"/>
                      </a:ext>
                    </a:extLst>
                  </p:cNvPr>
                  <p:cNvSpPr/>
                  <p:nvPr/>
                </p:nvSpPr>
                <p:spPr>
                  <a:xfrm>
                    <a:off x="331469" y="48615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Oval 277">
                    <a:extLst>
                      <a:ext uri="{FF2B5EF4-FFF2-40B4-BE49-F238E27FC236}">
                        <a16:creationId xmlns:a16="http://schemas.microsoft.com/office/drawing/2014/main" id="{AE98A262-F1A7-3F50-88AC-E02AAA9FAC39}"/>
                      </a:ext>
                    </a:extLst>
                  </p:cNvPr>
                  <p:cNvSpPr/>
                  <p:nvPr/>
                </p:nvSpPr>
                <p:spPr>
                  <a:xfrm>
                    <a:off x="1002029" y="45186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Oval 278">
                    <a:extLst>
                      <a:ext uri="{FF2B5EF4-FFF2-40B4-BE49-F238E27FC236}">
                        <a16:creationId xmlns:a16="http://schemas.microsoft.com/office/drawing/2014/main" id="{A383E372-18A0-87F3-4290-592E6DEBC961}"/>
                      </a:ext>
                    </a:extLst>
                  </p:cNvPr>
                  <p:cNvSpPr/>
                  <p:nvPr/>
                </p:nvSpPr>
                <p:spPr>
                  <a:xfrm>
                    <a:off x="1002029" y="46329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Oval 279">
                    <a:extLst>
                      <a:ext uri="{FF2B5EF4-FFF2-40B4-BE49-F238E27FC236}">
                        <a16:creationId xmlns:a16="http://schemas.microsoft.com/office/drawing/2014/main" id="{89DDA42A-2FEF-DE2E-83F1-B5A1FC3156BA}"/>
                      </a:ext>
                    </a:extLst>
                  </p:cNvPr>
                  <p:cNvSpPr/>
                  <p:nvPr/>
                </p:nvSpPr>
                <p:spPr>
                  <a:xfrm>
                    <a:off x="1002029" y="47472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Oval 280">
                    <a:extLst>
                      <a:ext uri="{FF2B5EF4-FFF2-40B4-BE49-F238E27FC236}">
                        <a16:creationId xmlns:a16="http://schemas.microsoft.com/office/drawing/2014/main" id="{FB798EB7-3246-0E96-03BA-70BFAEBFDE55}"/>
                      </a:ext>
                    </a:extLst>
                  </p:cNvPr>
                  <p:cNvSpPr/>
                  <p:nvPr/>
                </p:nvSpPr>
                <p:spPr>
                  <a:xfrm>
                    <a:off x="1002029" y="48615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5FCC95C5-7715-5140-D4D8-68FA07D8B73C}"/>
                      </a:ext>
                    </a:extLst>
                  </p:cNvPr>
                  <p:cNvSpPr/>
                  <p:nvPr/>
                </p:nvSpPr>
                <p:spPr>
                  <a:xfrm>
                    <a:off x="475357" y="5047741"/>
                    <a:ext cx="411201" cy="33119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EEDD669A-A616-6FA5-501C-B2C9865B76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7136" y="5047741"/>
                    <a:ext cx="0" cy="331194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ABE349D3-2384-9DFF-5151-476BEECBE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7115" y="5047741"/>
                    <a:ext cx="0" cy="331194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9B4EE3CE-9B31-25BF-CF5B-A6594D7F6B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8812" y="5047741"/>
                    <a:ext cx="0" cy="331194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DB1AB138-FA33-E9A3-4399-2D18CE2A68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5357" y="5119444"/>
                    <a:ext cx="404927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C2364792-B60E-356E-C6B7-03609F009B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5357" y="5182601"/>
                    <a:ext cx="404927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C9CEBC68-042A-48DC-B30A-BD10E46170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5357" y="5245758"/>
                    <a:ext cx="404927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50055D8B-5908-DC71-ABBE-D8CF75719E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5357" y="5308914"/>
                    <a:ext cx="404927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015B23E7-C5D1-414C-38FF-5DEF18DCDBF3}"/>
                      </a:ext>
                    </a:extLst>
                  </p:cNvPr>
                  <p:cNvSpPr/>
                  <p:nvPr/>
                </p:nvSpPr>
                <p:spPr>
                  <a:xfrm>
                    <a:off x="468626" y="4959386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6D7BE512-22CE-7730-00AB-A4D8F05750C2}"/>
                      </a:ext>
                    </a:extLst>
                  </p:cNvPr>
                  <p:cNvSpPr/>
                  <p:nvPr/>
                </p:nvSpPr>
                <p:spPr>
                  <a:xfrm>
                    <a:off x="599745" y="4959386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>
                    <a:extLst>
                      <a:ext uri="{FF2B5EF4-FFF2-40B4-BE49-F238E27FC236}">
                        <a16:creationId xmlns:a16="http://schemas.microsoft.com/office/drawing/2014/main" id="{BECA8975-3955-B043-5EEF-13E4F187C313}"/>
                      </a:ext>
                    </a:extLst>
                  </p:cNvPr>
                  <p:cNvSpPr/>
                  <p:nvPr/>
                </p:nvSpPr>
                <p:spPr>
                  <a:xfrm>
                    <a:off x="730864" y="4959386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B11E1425-C819-3C61-C67C-D7F39206C7A4}"/>
                      </a:ext>
                    </a:extLst>
                  </p:cNvPr>
                  <p:cNvSpPr/>
                  <p:nvPr/>
                </p:nvSpPr>
                <p:spPr>
                  <a:xfrm>
                    <a:off x="861984" y="4959386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B8B1459-6877-2F72-BA0C-88F51977BCD8}"/>
                    </a:ext>
                  </a:extLst>
                </p:cNvPr>
                <p:cNvGrpSpPr/>
                <p:nvPr/>
              </p:nvGrpSpPr>
              <p:grpSpPr>
                <a:xfrm>
                  <a:off x="1070141" y="4445177"/>
                  <a:ext cx="282677" cy="1000180"/>
                  <a:chOff x="1070141" y="4445177"/>
                  <a:chExt cx="282677" cy="1000180"/>
                </a:xfrm>
              </p:grpSpPr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1255F8F4-00CF-D671-E9DE-2CEECA733293}"/>
                      </a:ext>
                    </a:extLst>
                  </p:cNvPr>
                  <p:cNvSpPr/>
                  <p:nvPr/>
                </p:nvSpPr>
                <p:spPr>
                  <a:xfrm>
                    <a:off x="1070141" y="4456007"/>
                    <a:ext cx="282676" cy="98935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EEE1A479-519C-7B27-F7C9-EB1AF8872D49}"/>
                      </a:ext>
                    </a:extLst>
                  </p:cNvPr>
                  <p:cNvSpPr/>
                  <p:nvPr/>
                </p:nvSpPr>
                <p:spPr>
                  <a:xfrm>
                    <a:off x="1111307" y="4560209"/>
                    <a:ext cx="210620" cy="202873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ound Same Side Corner Rectangle 265">
                    <a:extLst>
                      <a:ext uri="{FF2B5EF4-FFF2-40B4-BE49-F238E27FC236}">
                        <a16:creationId xmlns:a16="http://schemas.microsoft.com/office/drawing/2014/main" id="{2A27FA76-D506-6475-6233-66001018C9D4}"/>
                      </a:ext>
                    </a:extLst>
                  </p:cNvPr>
                  <p:cNvSpPr/>
                  <p:nvPr/>
                </p:nvSpPr>
                <p:spPr>
                  <a:xfrm>
                    <a:off x="1116226" y="4445177"/>
                    <a:ext cx="199522" cy="7348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D2623F79-95DF-3100-CCBC-20BC666C2487}"/>
                      </a:ext>
                    </a:extLst>
                  </p:cNvPr>
                  <p:cNvSpPr/>
                  <p:nvPr/>
                </p:nvSpPr>
                <p:spPr>
                  <a:xfrm>
                    <a:off x="1185732" y="4452480"/>
                    <a:ext cx="66675" cy="45719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40A8A99C-FC41-B5F6-DFA9-12461E6F5FE8}"/>
                      </a:ext>
                    </a:extLst>
                  </p:cNvPr>
                  <p:cNvSpPr/>
                  <p:nvPr/>
                </p:nvSpPr>
                <p:spPr>
                  <a:xfrm>
                    <a:off x="1190147" y="4804406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Oval 268">
                    <a:extLst>
                      <a:ext uri="{FF2B5EF4-FFF2-40B4-BE49-F238E27FC236}">
                        <a16:creationId xmlns:a16="http://schemas.microsoft.com/office/drawing/2014/main" id="{AB3107C5-534A-0063-1F70-81CE031F532B}"/>
                      </a:ext>
                    </a:extLst>
                  </p:cNvPr>
                  <p:cNvSpPr/>
                  <p:nvPr/>
                </p:nvSpPr>
                <p:spPr>
                  <a:xfrm>
                    <a:off x="1190147" y="4904413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>
                    <a:extLst>
                      <a:ext uri="{FF2B5EF4-FFF2-40B4-BE49-F238E27FC236}">
                        <a16:creationId xmlns:a16="http://schemas.microsoft.com/office/drawing/2014/main" id="{2B3F39EB-C68B-9C25-E173-9958EDAE5AB5}"/>
                      </a:ext>
                    </a:extLst>
                  </p:cNvPr>
                  <p:cNvSpPr/>
                  <p:nvPr/>
                </p:nvSpPr>
                <p:spPr>
                  <a:xfrm>
                    <a:off x="1190147" y="5009195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L-Shape 270">
                    <a:extLst>
                      <a:ext uri="{FF2B5EF4-FFF2-40B4-BE49-F238E27FC236}">
                        <a16:creationId xmlns:a16="http://schemas.microsoft.com/office/drawing/2014/main" id="{AACA3DA5-4F09-686A-C28E-C65EEA9A0C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96778" y="4986165"/>
                    <a:ext cx="637800" cy="274281"/>
                  </a:xfrm>
                  <a:prstGeom prst="corner">
                    <a:avLst>
                      <a:gd name="adj1" fmla="val 32636"/>
                      <a:gd name="adj2" fmla="val 110773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D1FC320-89E9-6496-86F3-FBDA81B2CF2E}"/>
                    </a:ext>
                  </a:extLst>
                </p:cNvPr>
                <p:cNvGrpSpPr/>
                <p:nvPr/>
              </p:nvGrpSpPr>
              <p:grpSpPr>
                <a:xfrm>
                  <a:off x="18286" y="4441852"/>
                  <a:ext cx="282677" cy="1000180"/>
                  <a:chOff x="1070141" y="4445177"/>
                  <a:chExt cx="282677" cy="1000180"/>
                </a:xfrm>
              </p:grpSpPr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896D99FF-6B3B-09D5-3AA5-D63BACB17973}"/>
                      </a:ext>
                    </a:extLst>
                  </p:cNvPr>
                  <p:cNvSpPr/>
                  <p:nvPr/>
                </p:nvSpPr>
                <p:spPr>
                  <a:xfrm>
                    <a:off x="1070141" y="4456007"/>
                    <a:ext cx="282676" cy="98935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4CFCD845-6DCF-B23B-F3C5-ED3779317EDA}"/>
                      </a:ext>
                    </a:extLst>
                  </p:cNvPr>
                  <p:cNvSpPr/>
                  <p:nvPr/>
                </p:nvSpPr>
                <p:spPr>
                  <a:xfrm>
                    <a:off x="1111307" y="4560209"/>
                    <a:ext cx="210620" cy="202873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ound Same Side Corner Rectangle 257">
                    <a:extLst>
                      <a:ext uri="{FF2B5EF4-FFF2-40B4-BE49-F238E27FC236}">
                        <a16:creationId xmlns:a16="http://schemas.microsoft.com/office/drawing/2014/main" id="{0B87F6EA-22D6-6CD1-0EED-17D1BEA13397}"/>
                      </a:ext>
                    </a:extLst>
                  </p:cNvPr>
                  <p:cNvSpPr/>
                  <p:nvPr/>
                </p:nvSpPr>
                <p:spPr>
                  <a:xfrm>
                    <a:off x="1116226" y="4445177"/>
                    <a:ext cx="199522" cy="7348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D0CB8AF4-B39C-4EE4-A658-29F9BE7EA732}"/>
                      </a:ext>
                    </a:extLst>
                  </p:cNvPr>
                  <p:cNvSpPr/>
                  <p:nvPr/>
                </p:nvSpPr>
                <p:spPr>
                  <a:xfrm>
                    <a:off x="1185732" y="4452480"/>
                    <a:ext cx="66675" cy="45719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Oval 259">
                    <a:extLst>
                      <a:ext uri="{FF2B5EF4-FFF2-40B4-BE49-F238E27FC236}">
                        <a16:creationId xmlns:a16="http://schemas.microsoft.com/office/drawing/2014/main" id="{78545674-59A9-9B4C-9643-07FFD32EA982}"/>
                      </a:ext>
                    </a:extLst>
                  </p:cNvPr>
                  <p:cNvSpPr/>
                  <p:nvPr/>
                </p:nvSpPr>
                <p:spPr>
                  <a:xfrm>
                    <a:off x="1190147" y="4804406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Oval 260">
                    <a:extLst>
                      <a:ext uri="{FF2B5EF4-FFF2-40B4-BE49-F238E27FC236}">
                        <a16:creationId xmlns:a16="http://schemas.microsoft.com/office/drawing/2014/main" id="{1E1F35DE-17DD-672E-96FC-A0F6626E1B2F}"/>
                      </a:ext>
                    </a:extLst>
                  </p:cNvPr>
                  <p:cNvSpPr/>
                  <p:nvPr/>
                </p:nvSpPr>
                <p:spPr>
                  <a:xfrm>
                    <a:off x="1190147" y="4904413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4574CBFB-74D3-5C1C-42E3-9CA9CED3321A}"/>
                      </a:ext>
                    </a:extLst>
                  </p:cNvPr>
                  <p:cNvSpPr/>
                  <p:nvPr/>
                </p:nvSpPr>
                <p:spPr>
                  <a:xfrm>
                    <a:off x="1190147" y="5009195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L-Shape 262">
                    <a:extLst>
                      <a:ext uri="{FF2B5EF4-FFF2-40B4-BE49-F238E27FC236}">
                        <a16:creationId xmlns:a16="http://schemas.microsoft.com/office/drawing/2014/main" id="{08936D08-0F81-0F5A-31EC-733DA6FE78D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96778" y="4986165"/>
                    <a:ext cx="637800" cy="274281"/>
                  </a:xfrm>
                  <a:prstGeom prst="corner">
                    <a:avLst>
                      <a:gd name="adj1" fmla="val 32636"/>
                      <a:gd name="adj2" fmla="val 110773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74" name="Freeform 73">
            <a:extLst>
              <a:ext uri="{FF2B5EF4-FFF2-40B4-BE49-F238E27FC236}">
                <a16:creationId xmlns:a16="http://schemas.microsoft.com/office/drawing/2014/main" id="{0802E948-C243-E889-BFF6-CCBFEAD99931}"/>
              </a:ext>
            </a:extLst>
          </p:cNvPr>
          <p:cNvSpPr/>
          <p:nvPr/>
        </p:nvSpPr>
        <p:spPr>
          <a:xfrm>
            <a:off x="6613558" y="2378402"/>
            <a:ext cx="166545" cy="400664"/>
          </a:xfrm>
          <a:custGeom>
            <a:avLst/>
            <a:gdLst>
              <a:gd name="connsiteX0" fmla="*/ 50475 w 166545"/>
              <a:gd name="connsiteY0" fmla="*/ 400641 h 400664"/>
              <a:gd name="connsiteX1" fmla="*/ 26412 w 166545"/>
              <a:gd name="connsiteY1" fmla="*/ 256262 h 400664"/>
              <a:gd name="connsiteX2" fmla="*/ 7161 w 166545"/>
              <a:gd name="connsiteY2" fmla="*/ 15630 h 400664"/>
              <a:gd name="connsiteX3" fmla="*/ 156353 w 166545"/>
              <a:gd name="connsiteY3" fmla="*/ 30068 h 400664"/>
              <a:gd name="connsiteX4" fmla="*/ 151540 w 166545"/>
              <a:gd name="connsiteY4" fmla="*/ 83007 h 400664"/>
              <a:gd name="connsiteX5" fmla="*/ 137103 w 166545"/>
              <a:gd name="connsiteY5" fmla="*/ 246636 h 400664"/>
              <a:gd name="connsiteX6" fmla="*/ 50475 w 166545"/>
              <a:gd name="connsiteY6" fmla="*/ 400641 h 40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45" h="400664">
                <a:moveTo>
                  <a:pt x="50475" y="400641"/>
                </a:moveTo>
                <a:cubicBezTo>
                  <a:pt x="32027" y="402245"/>
                  <a:pt x="33631" y="320430"/>
                  <a:pt x="26412" y="256262"/>
                </a:cubicBezTo>
                <a:cubicBezTo>
                  <a:pt x="19193" y="192094"/>
                  <a:pt x="-14496" y="53329"/>
                  <a:pt x="7161" y="15630"/>
                </a:cubicBezTo>
                <a:cubicBezTo>
                  <a:pt x="28818" y="-22069"/>
                  <a:pt x="132290" y="18839"/>
                  <a:pt x="156353" y="30068"/>
                </a:cubicBezTo>
                <a:cubicBezTo>
                  <a:pt x="180416" y="41297"/>
                  <a:pt x="154748" y="46912"/>
                  <a:pt x="151540" y="83007"/>
                </a:cubicBezTo>
                <a:cubicBezTo>
                  <a:pt x="148332" y="119102"/>
                  <a:pt x="153145" y="192895"/>
                  <a:pt x="137103" y="246636"/>
                </a:cubicBezTo>
                <a:cubicBezTo>
                  <a:pt x="121061" y="300377"/>
                  <a:pt x="68923" y="399037"/>
                  <a:pt x="50475" y="400641"/>
                </a:cubicBezTo>
                <a:close/>
              </a:path>
            </a:pathLst>
          </a:custGeom>
          <a:solidFill>
            <a:srgbClr val="41A4A1"/>
          </a:soli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7C778378-625D-A22E-BA16-5AE6EDE27DB5}"/>
              </a:ext>
            </a:extLst>
          </p:cNvPr>
          <p:cNvSpPr/>
          <p:nvPr/>
        </p:nvSpPr>
        <p:spPr>
          <a:xfrm>
            <a:off x="6748512" y="2366100"/>
            <a:ext cx="111641" cy="331977"/>
          </a:xfrm>
          <a:custGeom>
            <a:avLst/>
            <a:gdLst>
              <a:gd name="connsiteX0" fmla="*/ 82546 w 111641"/>
              <a:gd name="connsiteY0" fmla="*/ 3102 h 331977"/>
              <a:gd name="connsiteX1" fmla="*/ 111421 w 111641"/>
              <a:gd name="connsiteY1" fmla="*/ 166731 h 331977"/>
              <a:gd name="connsiteX2" fmla="*/ 92171 w 111641"/>
              <a:gd name="connsiteY2" fmla="*/ 315923 h 331977"/>
              <a:gd name="connsiteX3" fmla="*/ 29607 w 111641"/>
              <a:gd name="connsiteY3" fmla="*/ 315923 h 331977"/>
              <a:gd name="connsiteX4" fmla="*/ 731 w 111641"/>
              <a:gd name="connsiteY4" fmla="*/ 210045 h 331977"/>
              <a:gd name="connsiteX5" fmla="*/ 15169 w 111641"/>
              <a:gd name="connsiteY5" fmla="*/ 70479 h 331977"/>
              <a:gd name="connsiteX6" fmla="*/ 82546 w 111641"/>
              <a:gd name="connsiteY6" fmla="*/ 3102 h 33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41" h="331977">
                <a:moveTo>
                  <a:pt x="82546" y="3102"/>
                </a:moveTo>
                <a:cubicBezTo>
                  <a:pt x="98588" y="19144"/>
                  <a:pt x="109817" y="114594"/>
                  <a:pt x="111421" y="166731"/>
                </a:cubicBezTo>
                <a:cubicBezTo>
                  <a:pt x="113025" y="218868"/>
                  <a:pt x="105807" y="291058"/>
                  <a:pt x="92171" y="315923"/>
                </a:cubicBezTo>
                <a:cubicBezTo>
                  <a:pt x="78535" y="340788"/>
                  <a:pt x="44847" y="333569"/>
                  <a:pt x="29607" y="315923"/>
                </a:cubicBezTo>
                <a:cubicBezTo>
                  <a:pt x="14367" y="298277"/>
                  <a:pt x="3137" y="250952"/>
                  <a:pt x="731" y="210045"/>
                </a:cubicBezTo>
                <a:cubicBezTo>
                  <a:pt x="-1675" y="169138"/>
                  <a:pt x="1533" y="104167"/>
                  <a:pt x="15169" y="70479"/>
                </a:cubicBezTo>
                <a:cubicBezTo>
                  <a:pt x="28805" y="36791"/>
                  <a:pt x="66504" y="-12940"/>
                  <a:pt x="82546" y="3102"/>
                </a:cubicBezTo>
                <a:close/>
              </a:path>
            </a:pathLst>
          </a:custGeom>
          <a:solidFill>
            <a:srgbClr val="41A4A1"/>
          </a:soli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A3280EB4-BD1F-4396-F811-8422EFAE2501}"/>
              </a:ext>
            </a:extLst>
          </p:cNvPr>
          <p:cNvSpPr/>
          <p:nvPr/>
        </p:nvSpPr>
        <p:spPr>
          <a:xfrm rot="21273923">
            <a:off x="6751207" y="1834248"/>
            <a:ext cx="116067" cy="195229"/>
          </a:xfrm>
          <a:custGeom>
            <a:avLst/>
            <a:gdLst>
              <a:gd name="connsiteX0" fmla="*/ 52171 w 116067"/>
              <a:gd name="connsiteY0" fmla="*/ 335 h 195229"/>
              <a:gd name="connsiteX1" fmla="*/ 23295 w 116067"/>
              <a:gd name="connsiteY1" fmla="*/ 72524 h 195229"/>
              <a:gd name="connsiteX2" fmla="*/ 4045 w 116067"/>
              <a:gd name="connsiteY2" fmla="*/ 82149 h 195229"/>
              <a:gd name="connsiteX3" fmla="*/ 4045 w 116067"/>
              <a:gd name="connsiteY3" fmla="*/ 111025 h 195229"/>
              <a:gd name="connsiteX4" fmla="*/ 47358 w 116067"/>
              <a:gd name="connsiteY4" fmla="*/ 173589 h 195229"/>
              <a:gd name="connsiteX5" fmla="*/ 76234 w 116067"/>
              <a:gd name="connsiteY5" fmla="*/ 192840 h 195229"/>
              <a:gd name="connsiteX6" fmla="*/ 109922 w 116067"/>
              <a:gd name="connsiteY6" fmla="*/ 125463 h 195229"/>
              <a:gd name="connsiteX7" fmla="*/ 109922 w 116067"/>
              <a:gd name="connsiteY7" fmla="*/ 48461 h 195229"/>
              <a:gd name="connsiteX8" fmla="*/ 52171 w 116067"/>
              <a:gd name="connsiteY8" fmla="*/ 335 h 19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67" h="195229">
                <a:moveTo>
                  <a:pt x="52171" y="335"/>
                </a:moveTo>
                <a:cubicBezTo>
                  <a:pt x="37733" y="4346"/>
                  <a:pt x="31316" y="58888"/>
                  <a:pt x="23295" y="72524"/>
                </a:cubicBezTo>
                <a:cubicBezTo>
                  <a:pt x="15274" y="86160"/>
                  <a:pt x="7253" y="75732"/>
                  <a:pt x="4045" y="82149"/>
                </a:cubicBezTo>
                <a:cubicBezTo>
                  <a:pt x="837" y="88566"/>
                  <a:pt x="-3174" y="95785"/>
                  <a:pt x="4045" y="111025"/>
                </a:cubicBezTo>
                <a:cubicBezTo>
                  <a:pt x="11264" y="126265"/>
                  <a:pt x="47358" y="173589"/>
                  <a:pt x="47358" y="173589"/>
                </a:cubicBezTo>
                <a:cubicBezTo>
                  <a:pt x="59389" y="187225"/>
                  <a:pt x="65807" y="200861"/>
                  <a:pt x="76234" y="192840"/>
                </a:cubicBezTo>
                <a:cubicBezTo>
                  <a:pt x="86661" y="184819"/>
                  <a:pt x="104307" y="149526"/>
                  <a:pt x="109922" y="125463"/>
                </a:cubicBezTo>
                <a:cubicBezTo>
                  <a:pt x="115537" y="101400"/>
                  <a:pt x="120349" y="67712"/>
                  <a:pt x="109922" y="48461"/>
                </a:cubicBezTo>
                <a:cubicBezTo>
                  <a:pt x="99495" y="29211"/>
                  <a:pt x="66609" y="-3676"/>
                  <a:pt x="52171" y="335"/>
                </a:cubicBezTo>
                <a:close/>
              </a:path>
            </a:pathLst>
          </a:custGeom>
          <a:solidFill>
            <a:srgbClr val="F6A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9AF3C6BA-A4BB-5A2A-841D-FA5D11262A26}"/>
              </a:ext>
            </a:extLst>
          </p:cNvPr>
          <p:cNvSpPr/>
          <p:nvPr/>
        </p:nvSpPr>
        <p:spPr>
          <a:xfrm>
            <a:off x="6619342" y="1907977"/>
            <a:ext cx="438939" cy="507182"/>
          </a:xfrm>
          <a:custGeom>
            <a:avLst/>
            <a:gdLst>
              <a:gd name="connsiteX0" fmla="*/ 130333 w 438939"/>
              <a:gd name="connsiteY0" fmla="*/ 120 h 507182"/>
              <a:gd name="connsiteX1" fmla="*/ 168834 w 438939"/>
              <a:gd name="connsiteY1" fmla="*/ 77122 h 507182"/>
              <a:gd name="connsiteX2" fmla="*/ 221773 w 438939"/>
              <a:gd name="connsiteY2" fmla="*/ 110811 h 507182"/>
              <a:gd name="connsiteX3" fmla="*/ 269899 w 438939"/>
              <a:gd name="connsiteY3" fmla="*/ 9745 h 507182"/>
              <a:gd name="connsiteX4" fmla="*/ 318025 w 438939"/>
              <a:gd name="connsiteY4" fmla="*/ 43434 h 507182"/>
              <a:gd name="connsiteX5" fmla="*/ 356526 w 438939"/>
              <a:gd name="connsiteY5" fmla="*/ 202251 h 507182"/>
              <a:gd name="connsiteX6" fmla="*/ 438341 w 438939"/>
              <a:gd name="connsiteY6" fmla="*/ 375505 h 507182"/>
              <a:gd name="connsiteX7" fmla="*/ 390215 w 438939"/>
              <a:gd name="connsiteY7" fmla="*/ 385131 h 507182"/>
              <a:gd name="connsiteX8" fmla="*/ 327651 w 438939"/>
              <a:gd name="connsiteY8" fmla="*/ 298503 h 507182"/>
              <a:gd name="connsiteX9" fmla="*/ 289149 w 438939"/>
              <a:gd name="connsiteY9" fmla="*/ 235939 h 507182"/>
              <a:gd name="connsiteX10" fmla="*/ 289149 w 438939"/>
              <a:gd name="connsiteY10" fmla="*/ 178187 h 507182"/>
              <a:gd name="connsiteX11" fmla="*/ 269899 w 438939"/>
              <a:gd name="connsiteY11" fmla="*/ 192625 h 507182"/>
              <a:gd name="connsiteX12" fmla="*/ 231398 w 438939"/>
              <a:gd name="connsiteY12" fmla="*/ 269627 h 507182"/>
              <a:gd name="connsiteX13" fmla="*/ 245836 w 438939"/>
              <a:gd name="connsiteY13" fmla="*/ 409194 h 507182"/>
              <a:gd name="connsiteX14" fmla="*/ 245836 w 438939"/>
              <a:gd name="connsiteY14" fmla="*/ 462133 h 507182"/>
              <a:gd name="connsiteX15" fmla="*/ 173646 w 438939"/>
              <a:gd name="connsiteY15" fmla="*/ 505446 h 507182"/>
              <a:gd name="connsiteX16" fmla="*/ 10017 w 438939"/>
              <a:gd name="connsiteY16" fmla="*/ 486196 h 507182"/>
              <a:gd name="connsiteX17" fmla="*/ 19642 w 438939"/>
              <a:gd name="connsiteY17" fmla="*/ 375505 h 507182"/>
              <a:gd name="connsiteX18" fmla="*/ 34080 w 438939"/>
              <a:gd name="connsiteY18" fmla="*/ 178187 h 507182"/>
              <a:gd name="connsiteX19" fmla="*/ 34080 w 438939"/>
              <a:gd name="connsiteY19" fmla="*/ 96373 h 507182"/>
              <a:gd name="connsiteX20" fmla="*/ 130333 w 438939"/>
              <a:gd name="connsiteY20" fmla="*/ 120 h 50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39" h="507182">
                <a:moveTo>
                  <a:pt x="130333" y="120"/>
                </a:moveTo>
                <a:cubicBezTo>
                  <a:pt x="152792" y="-3088"/>
                  <a:pt x="153594" y="58674"/>
                  <a:pt x="168834" y="77122"/>
                </a:cubicBezTo>
                <a:cubicBezTo>
                  <a:pt x="184074" y="95571"/>
                  <a:pt x="204929" y="122041"/>
                  <a:pt x="221773" y="110811"/>
                </a:cubicBezTo>
                <a:cubicBezTo>
                  <a:pt x="238617" y="99582"/>
                  <a:pt x="253857" y="20974"/>
                  <a:pt x="269899" y="9745"/>
                </a:cubicBezTo>
                <a:cubicBezTo>
                  <a:pt x="285941" y="-1484"/>
                  <a:pt x="303587" y="11350"/>
                  <a:pt x="318025" y="43434"/>
                </a:cubicBezTo>
                <a:cubicBezTo>
                  <a:pt x="332463" y="75518"/>
                  <a:pt x="336473" y="146906"/>
                  <a:pt x="356526" y="202251"/>
                </a:cubicBezTo>
                <a:cubicBezTo>
                  <a:pt x="376579" y="257596"/>
                  <a:pt x="432726" y="345025"/>
                  <a:pt x="438341" y="375505"/>
                </a:cubicBezTo>
                <a:cubicBezTo>
                  <a:pt x="443956" y="405985"/>
                  <a:pt x="408663" y="397965"/>
                  <a:pt x="390215" y="385131"/>
                </a:cubicBezTo>
                <a:cubicBezTo>
                  <a:pt x="371767" y="372297"/>
                  <a:pt x="344495" y="323368"/>
                  <a:pt x="327651" y="298503"/>
                </a:cubicBezTo>
                <a:cubicBezTo>
                  <a:pt x="310807" y="273638"/>
                  <a:pt x="295566" y="255992"/>
                  <a:pt x="289149" y="235939"/>
                </a:cubicBezTo>
                <a:cubicBezTo>
                  <a:pt x="282732" y="215886"/>
                  <a:pt x="292357" y="185406"/>
                  <a:pt x="289149" y="178187"/>
                </a:cubicBezTo>
                <a:cubicBezTo>
                  <a:pt x="285941" y="170968"/>
                  <a:pt x="279524" y="177385"/>
                  <a:pt x="269899" y="192625"/>
                </a:cubicBezTo>
                <a:cubicBezTo>
                  <a:pt x="260274" y="207865"/>
                  <a:pt x="235408" y="233532"/>
                  <a:pt x="231398" y="269627"/>
                </a:cubicBezTo>
                <a:cubicBezTo>
                  <a:pt x="227388" y="305722"/>
                  <a:pt x="243430" y="377110"/>
                  <a:pt x="245836" y="409194"/>
                </a:cubicBezTo>
                <a:cubicBezTo>
                  <a:pt x="248242" y="441278"/>
                  <a:pt x="257868" y="446091"/>
                  <a:pt x="245836" y="462133"/>
                </a:cubicBezTo>
                <a:cubicBezTo>
                  <a:pt x="233804" y="478175"/>
                  <a:pt x="212949" y="501436"/>
                  <a:pt x="173646" y="505446"/>
                </a:cubicBezTo>
                <a:cubicBezTo>
                  <a:pt x="134343" y="509456"/>
                  <a:pt x="35684" y="507853"/>
                  <a:pt x="10017" y="486196"/>
                </a:cubicBezTo>
                <a:cubicBezTo>
                  <a:pt x="-15650" y="464539"/>
                  <a:pt x="15632" y="426840"/>
                  <a:pt x="19642" y="375505"/>
                </a:cubicBezTo>
                <a:cubicBezTo>
                  <a:pt x="23652" y="324170"/>
                  <a:pt x="31674" y="224709"/>
                  <a:pt x="34080" y="178187"/>
                </a:cubicBezTo>
                <a:cubicBezTo>
                  <a:pt x="36486" y="131665"/>
                  <a:pt x="18038" y="125248"/>
                  <a:pt x="34080" y="96373"/>
                </a:cubicBezTo>
                <a:cubicBezTo>
                  <a:pt x="50122" y="67498"/>
                  <a:pt x="107874" y="3328"/>
                  <a:pt x="130333" y="120"/>
                </a:cubicBezTo>
                <a:close/>
              </a:path>
            </a:pathLst>
          </a:custGeom>
          <a:gradFill>
            <a:gsLst>
              <a:gs pos="35000">
                <a:srgbClr val="41A4A1"/>
              </a:gs>
              <a:gs pos="60000">
                <a:srgbClr val="288B8C"/>
              </a:gs>
            </a:gsLst>
            <a:lin ang="7200000" scaled="0"/>
          </a:gra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BA1EC3EF-5A72-3EF1-C7C7-3FB03AB149CC}"/>
              </a:ext>
            </a:extLst>
          </p:cNvPr>
          <p:cNvGrpSpPr/>
          <p:nvPr/>
        </p:nvGrpSpPr>
        <p:grpSpPr>
          <a:xfrm>
            <a:off x="6852292" y="1139541"/>
            <a:ext cx="102917" cy="275544"/>
            <a:chOff x="5307469" y="4253348"/>
            <a:chExt cx="102917" cy="275544"/>
          </a:xfrm>
        </p:grpSpPr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E84DC132-40DF-B49C-CEEF-92971F787587}"/>
                </a:ext>
              </a:extLst>
            </p:cNvPr>
            <p:cNvSpPr/>
            <p:nvPr/>
          </p:nvSpPr>
          <p:spPr>
            <a:xfrm>
              <a:off x="5308299" y="4253348"/>
              <a:ext cx="101110" cy="253399"/>
            </a:xfrm>
            <a:custGeom>
              <a:avLst/>
              <a:gdLst>
                <a:gd name="connsiteX0" fmla="*/ 196620 w 404934"/>
                <a:gd name="connsiteY0" fmla="*/ 22768 h 1014838"/>
                <a:gd name="connsiteX1" fmla="*/ 159184 w 404934"/>
                <a:gd name="connsiteY1" fmla="*/ 45628 h 1014838"/>
                <a:gd name="connsiteX2" fmla="*/ 196620 w 404934"/>
                <a:gd name="connsiteY2" fmla="*/ 68488 h 1014838"/>
                <a:gd name="connsiteX3" fmla="*/ 234056 w 404934"/>
                <a:gd name="connsiteY3" fmla="*/ 45628 h 1014838"/>
                <a:gd name="connsiteX4" fmla="*/ 196620 w 404934"/>
                <a:gd name="connsiteY4" fmla="*/ 22768 h 1014838"/>
                <a:gd name="connsiteX5" fmla="*/ 67490 w 404934"/>
                <a:gd name="connsiteY5" fmla="*/ 0 h 1014838"/>
                <a:gd name="connsiteX6" fmla="*/ 337444 w 404934"/>
                <a:gd name="connsiteY6" fmla="*/ 0 h 1014838"/>
                <a:gd name="connsiteX7" fmla="*/ 404934 w 404934"/>
                <a:gd name="connsiteY7" fmla="*/ 67490 h 1014838"/>
                <a:gd name="connsiteX8" fmla="*/ 404934 w 404934"/>
                <a:gd name="connsiteY8" fmla="*/ 947348 h 1014838"/>
                <a:gd name="connsiteX9" fmla="*/ 337444 w 404934"/>
                <a:gd name="connsiteY9" fmla="*/ 1014838 h 1014838"/>
                <a:gd name="connsiteX10" fmla="*/ 67490 w 404934"/>
                <a:gd name="connsiteY10" fmla="*/ 1014838 h 1014838"/>
                <a:gd name="connsiteX11" fmla="*/ 0 w 404934"/>
                <a:gd name="connsiteY11" fmla="*/ 947348 h 1014838"/>
                <a:gd name="connsiteX12" fmla="*/ 0 w 404934"/>
                <a:gd name="connsiteY12" fmla="*/ 67490 h 1014838"/>
                <a:gd name="connsiteX13" fmla="*/ 67490 w 404934"/>
                <a:gd name="connsiteY13" fmla="*/ 0 h 101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4934" h="1014838">
                  <a:moveTo>
                    <a:pt x="196620" y="22768"/>
                  </a:moveTo>
                  <a:cubicBezTo>
                    <a:pt x="175945" y="22768"/>
                    <a:pt x="159184" y="33003"/>
                    <a:pt x="159184" y="45628"/>
                  </a:cubicBezTo>
                  <a:cubicBezTo>
                    <a:pt x="159184" y="58253"/>
                    <a:pt x="175945" y="68488"/>
                    <a:pt x="196620" y="68488"/>
                  </a:cubicBezTo>
                  <a:cubicBezTo>
                    <a:pt x="217295" y="68488"/>
                    <a:pt x="234056" y="58253"/>
                    <a:pt x="234056" y="45628"/>
                  </a:cubicBezTo>
                  <a:cubicBezTo>
                    <a:pt x="234056" y="33003"/>
                    <a:pt x="217295" y="22768"/>
                    <a:pt x="196620" y="22768"/>
                  </a:cubicBezTo>
                  <a:close/>
                  <a:moveTo>
                    <a:pt x="67490" y="0"/>
                  </a:moveTo>
                  <a:lnTo>
                    <a:pt x="337444" y="0"/>
                  </a:lnTo>
                  <a:cubicBezTo>
                    <a:pt x="374718" y="0"/>
                    <a:pt x="404934" y="30216"/>
                    <a:pt x="404934" y="67490"/>
                  </a:cubicBezTo>
                  <a:lnTo>
                    <a:pt x="404934" y="947348"/>
                  </a:lnTo>
                  <a:cubicBezTo>
                    <a:pt x="404934" y="984622"/>
                    <a:pt x="374718" y="1014838"/>
                    <a:pt x="337444" y="1014838"/>
                  </a:cubicBezTo>
                  <a:lnTo>
                    <a:pt x="67490" y="1014838"/>
                  </a:lnTo>
                  <a:cubicBezTo>
                    <a:pt x="30216" y="1014838"/>
                    <a:pt x="0" y="984622"/>
                    <a:pt x="0" y="947348"/>
                  </a:cubicBezTo>
                  <a:lnTo>
                    <a:pt x="0" y="67490"/>
                  </a:lnTo>
                  <a:cubicBezTo>
                    <a:pt x="0" y="30216"/>
                    <a:pt x="30216" y="0"/>
                    <a:pt x="674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5" name="Round Same Side Corner Rectangle 304">
              <a:extLst>
                <a:ext uri="{FF2B5EF4-FFF2-40B4-BE49-F238E27FC236}">
                  <a16:creationId xmlns:a16="http://schemas.microsoft.com/office/drawing/2014/main" id="{A5A7C4F7-B315-434F-1A6F-062FC6C4DD0F}"/>
                </a:ext>
              </a:extLst>
            </p:cNvPr>
            <p:cNvSpPr/>
            <p:nvPr/>
          </p:nvSpPr>
          <p:spPr>
            <a:xfrm rot="10800000">
              <a:off x="5307469" y="4295031"/>
              <a:ext cx="102917" cy="233861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CF609799-637E-B76E-A8F7-718DFE87FB93}"/>
              </a:ext>
            </a:extLst>
          </p:cNvPr>
          <p:cNvCxnSpPr>
            <a:cxnSpLocks/>
          </p:cNvCxnSpPr>
          <p:nvPr/>
        </p:nvCxnSpPr>
        <p:spPr>
          <a:xfrm>
            <a:off x="6805697" y="1084704"/>
            <a:ext cx="0" cy="478340"/>
          </a:xfrm>
          <a:prstGeom prst="line">
            <a:avLst/>
          </a:prstGeom>
          <a:ln w="19050">
            <a:gradFill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874875" y="29765"/>
            <a:ext cx="22961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127000"/>
            <a:ext cx="5094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leading cardiac arrest resuscitation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2691" y="-69887"/>
            <a:ext cx="14128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 @nickmmark</a:t>
            </a:r>
          </a:p>
          <a:p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 </a:t>
            </a:r>
            <a:r>
              <a:rPr lang="en-US" sz="1000" spc="-5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nick@med-mastodon.com</a:t>
            </a:r>
            <a:endParaRPr lang="en-US" sz="1000" spc="-5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2" y="-4633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714" y="166258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8BB0D7C-9296-984D-B1C8-7CA4E1B79F6A}"/>
              </a:ext>
            </a:extLst>
          </p:cNvPr>
          <p:cNvSpPr/>
          <p:nvPr/>
        </p:nvSpPr>
        <p:spPr>
          <a:xfrm>
            <a:off x="3696697" y="3041258"/>
            <a:ext cx="11902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521B93"/>
                </a:solidFill>
              </a:rPr>
              <a:t>THE CODE LEADER</a:t>
            </a:r>
            <a:endParaRPr lang="en-US" sz="1000" dirty="0">
              <a:solidFill>
                <a:srgbClr val="521B93"/>
              </a:solidFill>
            </a:endParaRPr>
          </a:p>
        </p:txBody>
      </p:sp>
      <p:cxnSp>
        <p:nvCxnSpPr>
          <p:cNvPr id="295" name="Elbow Connector 294">
            <a:extLst>
              <a:ext uri="{FF2B5EF4-FFF2-40B4-BE49-F238E27FC236}">
                <a16:creationId xmlns:a16="http://schemas.microsoft.com/office/drawing/2014/main" id="{E9342272-82DA-CC44-9F8C-A450C39ADB2C}"/>
              </a:ext>
            </a:extLst>
          </p:cNvPr>
          <p:cNvCxnSpPr>
            <a:cxnSpLocks/>
          </p:cNvCxnSpPr>
          <p:nvPr/>
        </p:nvCxnSpPr>
        <p:spPr>
          <a:xfrm flipV="1">
            <a:off x="6031874" y="2320970"/>
            <a:ext cx="1695847" cy="60842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BDCEF6C-FA13-FB44-8A41-09272F67E483}"/>
              </a:ext>
            </a:extLst>
          </p:cNvPr>
          <p:cNvGrpSpPr/>
          <p:nvPr/>
        </p:nvGrpSpPr>
        <p:grpSpPr>
          <a:xfrm>
            <a:off x="5207622" y="2401135"/>
            <a:ext cx="2560320" cy="1291753"/>
            <a:chOff x="3328128" y="3241541"/>
            <a:chExt cx="2560320" cy="1291753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F356C33F-84E6-8EDD-3EC5-5E21ACE9D38B}"/>
                </a:ext>
              </a:extLst>
            </p:cNvPr>
            <p:cNvGrpSpPr/>
            <p:nvPr/>
          </p:nvGrpSpPr>
          <p:grpSpPr>
            <a:xfrm>
              <a:off x="3725094" y="4101926"/>
              <a:ext cx="166910" cy="431368"/>
              <a:chOff x="4029523" y="4300161"/>
              <a:chExt cx="166910" cy="431368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704C43C-BDA2-A38C-FC29-627E1E0063E6}"/>
                  </a:ext>
                </a:extLst>
              </p:cNvPr>
              <p:cNvSpPr/>
              <p:nvPr/>
            </p:nvSpPr>
            <p:spPr>
              <a:xfrm>
                <a:off x="4029523" y="458691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EC49F0C-FFDF-BE3E-4059-0BA8CB3623BA}"/>
                  </a:ext>
                </a:extLst>
              </p:cNvPr>
              <p:cNvSpPr/>
              <p:nvPr/>
            </p:nvSpPr>
            <p:spPr>
              <a:xfrm>
                <a:off x="4088279" y="4618255"/>
                <a:ext cx="45719" cy="784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Can 132">
                <a:extLst>
                  <a:ext uri="{FF2B5EF4-FFF2-40B4-BE49-F238E27FC236}">
                    <a16:creationId xmlns:a16="http://schemas.microsoft.com/office/drawing/2014/main" id="{F8041CD9-14FE-3B0F-DFAD-64ED2303D5F3}"/>
                  </a:ext>
                </a:extLst>
              </p:cNvPr>
              <p:cNvSpPr/>
              <p:nvPr/>
            </p:nvSpPr>
            <p:spPr>
              <a:xfrm>
                <a:off x="4085971" y="4300161"/>
                <a:ext cx="45719" cy="31609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94D7778-8A3E-37B0-0070-849ADC800A02}"/>
                  </a:ext>
                </a:extLst>
              </p:cNvPr>
              <p:cNvSpPr/>
              <p:nvPr/>
            </p:nvSpPr>
            <p:spPr>
              <a:xfrm>
                <a:off x="4085971" y="462106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F48BF4B2-CFCC-C887-B144-70F2DBA9AFB0}"/>
                </a:ext>
              </a:extLst>
            </p:cNvPr>
            <p:cNvGrpSpPr/>
            <p:nvPr/>
          </p:nvGrpSpPr>
          <p:grpSpPr>
            <a:xfrm>
              <a:off x="5227590" y="3241541"/>
              <a:ext cx="166910" cy="431368"/>
              <a:chOff x="4029523" y="4300161"/>
              <a:chExt cx="166910" cy="431368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49FF04C-CBEA-1589-1292-AC1D2833144B}"/>
                  </a:ext>
                </a:extLst>
              </p:cNvPr>
              <p:cNvSpPr/>
              <p:nvPr/>
            </p:nvSpPr>
            <p:spPr>
              <a:xfrm>
                <a:off x="4029523" y="458691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774D6C73-12D8-E799-D50F-ECB8F6BD801C}"/>
                  </a:ext>
                </a:extLst>
              </p:cNvPr>
              <p:cNvSpPr/>
              <p:nvPr/>
            </p:nvSpPr>
            <p:spPr>
              <a:xfrm>
                <a:off x="4088279" y="4618255"/>
                <a:ext cx="45719" cy="784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Can 137">
                <a:extLst>
                  <a:ext uri="{FF2B5EF4-FFF2-40B4-BE49-F238E27FC236}">
                    <a16:creationId xmlns:a16="http://schemas.microsoft.com/office/drawing/2014/main" id="{8CC54DD2-9D34-A4B6-0AE6-A9B1B84A6D8F}"/>
                  </a:ext>
                </a:extLst>
              </p:cNvPr>
              <p:cNvSpPr/>
              <p:nvPr/>
            </p:nvSpPr>
            <p:spPr>
              <a:xfrm>
                <a:off x="4085971" y="4300161"/>
                <a:ext cx="45719" cy="31609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45002347-7A84-28F1-75C8-D2DEF54085DC}"/>
                  </a:ext>
                </a:extLst>
              </p:cNvPr>
              <p:cNvSpPr/>
              <p:nvPr/>
            </p:nvSpPr>
            <p:spPr>
              <a:xfrm>
                <a:off x="4085971" y="462106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6366FE-C273-53C4-01F6-738C66B85542}"/>
                </a:ext>
              </a:extLst>
            </p:cNvPr>
            <p:cNvSpPr/>
            <p:nvPr/>
          </p:nvSpPr>
          <p:spPr>
            <a:xfrm>
              <a:off x="3328128" y="3643972"/>
              <a:ext cx="2560320" cy="973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isometricRightUp"/>
              <a:lightRig rig="threePt" dir="t"/>
            </a:scene3d>
            <a:sp3d extrusionH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75C1C70-9ADA-E18B-5521-D8E129ED3018}"/>
              </a:ext>
            </a:extLst>
          </p:cNvPr>
          <p:cNvGrpSpPr/>
          <p:nvPr/>
        </p:nvGrpSpPr>
        <p:grpSpPr>
          <a:xfrm>
            <a:off x="5522462" y="2585025"/>
            <a:ext cx="2560320" cy="1300757"/>
            <a:chOff x="3610053" y="3430772"/>
            <a:chExt cx="2560320" cy="130075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313B34E-9503-8081-EB15-1BF9E2D683D5}"/>
                </a:ext>
              </a:extLst>
            </p:cNvPr>
            <p:cNvGrpSpPr/>
            <p:nvPr/>
          </p:nvGrpSpPr>
          <p:grpSpPr>
            <a:xfrm>
              <a:off x="4029523" y="4300161"/>
              <a:ext cx="166910" cy="431368"/>
              <a:chOff x="4029523" y="4300161"/>
              <a:chExt cx="166910" cy="43136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3DD7984-1AD8-0ABF-D45F-F88B1B1AA33E}"/>
                  </a:ext>
                </a:extLst>
              </p:cNvPr>
              <p:cNvSpPr/>
              <p:nvPr/>
            </p:nvSpPr>
            <p:spPr>
              <a:xfrm>
                <a:off x="4029523" y="458691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6978AC4-0105-FBD9-58A5-73BD4D6D6230}"/>
                  </a:ext>
                </a:extLst>
              </p:cNvPr>
              <p:cNvSpPr/>
              <p:nvPr/>
            </p:nvSpPr>
            <p:spPr>
              <a:xfrm>
                <a:off x="4088279" y="4618255"/>
                <a:ext cx="45719" cy="784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an 45">
                <a:extLst>
                  <a:ext uri="{FF2B5EF4-FFF2-40B4-BE49-F238E27FC236}">
                    <a16:creationId xmlns:a16="http://schemas.microsoft.com/office/drawing/2014/main" id="{7D7D0B13-46B1-2293-ED13-53B2368E5FA4}"/>
                  </a:ext>
                </a:extLst>
              </p:cNvPr>
              <p:cNvSpPr/>
              <p:nvPr/>
            </p:nvSpPr>
            <p:spPr>
              <a:xfrm>
                <a:off x="4085971" y="4300161"/>
                <a:ext cx="45719" cy="31609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0ADC477-58BB-97D5-8A68-BDBDBAE6BCC4}"/>
                  </a:ext>
                </a:extLst>
              </p:cNvPr>
              <p:cNvSpPr/>
              <p:nvPr/>
            </p:nvSpPr>
            <p:spPr>
              <a:xfrm>
                <a:off x="4085971" y="462106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778BC33-C33C-0EB1-349B-9B677E2FF124}"/>
                </a:ext>
              </a:extLst>
            </p:cNvPr>
            <p:cNvGrpSpPr/>
            <p:nvPr/>
          </p:nvGrpSpPr>
          <p:grpSpPr>
            <a:xfrm>
              <a:off x="5535702" y="3430772"/>
              <a:ext cx="166910" cy="431368"/>
              <a:chOff x="4029523" y="4300161"/>
              <a:chExt cx="166910" cy="431368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134622F5-3902-1B17-7ADD-ED554234D125}"/>
                  </a:ext>
                </a:extLst>
              </p:cNvPr>
              <p:cNvSpPr/>
              <p:nvPr/>
            </p:nvSpPr>
            <p:spPr>
              <a:xfrm>
                <a:off x="4029523" y="458691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607D8C9-0077-EABE-6015-4D7562496A90}"/>
                  </a:ext>
                </a:extLst>
              </p:cNvPr>
              <p:cNvSpPr/>
              <p:nvPr/>
            </p:nvSpPr>
            <p:spPr>
              <a:xfrm>
                <a:off x="4088279" y="4618255"/>
                <a:ext cx="45719" cy="784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Can 127">
                <a:extLst>
                  <a:ext uri="{FF2B5EF4-FFF2-40B4-BE49-F238E27FC236}">
                    <a16:creationId xmlns:a16="http://schemas.microsoft.com/office/drawing/2014/main" id="{B8A02960-0357-D3B3-4DF8-F5BD0936E552}"/>
                  </a:ext>
                </a:extLst>
              </p:cNvPr>
              <p:cNvSpPr/>
              <p:nvPr/>
            </p:nvSpPr>
            <p:spPr>
              <a:xfrm>
                <a:off x="4085971" y="4300161"/>
                <a:ext cx="45719" cy="31609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2031B576-DB5C-188A-7B8A-1FFF6A7DF9CC}"/>
                  </a:ext>
                </a:extLst>
              </p:cNvPr>
              <p:cNvSpPr/>
              <p:nvPr/>
            </p:nvSpPr>
            <p:spPr>
              <a:xfrm>
                <a:off x="4085971" y="462106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632FE61-8EB3-61EC-DD8A-228307DF8B4C}"/>
                </a:ext>
              </a:extLst>
            </p:cNvPr>
            <p:cNvSpPr/>
            <p:nvPr/>
          </p:nvSpPr>
          <p:spPr>
            <a:xfrm>
              <a:off x="3610053" y="3828137"/>
              <a:ext cx="2560320" cy="973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isometricRightUp"/>
              <a:lightRig rig="threePt" dir="t"/>
            </a:scene3d>
            <a:sp3d extrusionH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Freeform 103">
            <a:extLst>
              <a:ext uri="{FF2B5EF4-FFF2-40B4-BE49-F238E27FC236}">
                <a16:creationId xmlns:a16="http://schemas.microsoft.com/office/drawing/2014/main" id="{9D58D62E-FF13-A9A6-44B8-CE469B62B5B5}"/>
              </a:ext>
            </a:extLst>
          </p:cNvPr>
          <p:cNvSpPr/>
          <p:nvPr/>
        </p:nvSpPr>
        <p:spPr>
          <a:xfrm>
            <a:off x="5921173" y="2587931"/>
            <a:ext cx="679770" cy="253904"/>
          </a:xfrm>
          <a:custGeom>
            <a:avLst/>
            <a:gdLst>
              <a:gd name="connsiteX0" fmla="*/ 471687 w 640853"/>
              <a:gd name="connsiteY0" fmla="*/ 30082 h 253904"/>
              <a:gd name="connsiteX1" fmla="*/ 425211 w 640853"/>
              <a:gd name="connsiteY1" fmla="*/ 76558 h 253904"/>
              <a:gd name="connsiteX2" fmla="*/ 425211 w 640853"/>
              <a:gd name="connsiteY2" fmla="*/ 92053 h 253904"/>
              <a:gd name="connsiteX3" fmla="*/ 481434 w 640853"/>
              <a:gd name="connsiteY3" fmla="*/ 148276 h 253904"/>
              <a:gd name="connsiteX4" fmla="*/ 481434 w 640853"/>
              <a:gd name="connsiteY4" fmla="*/ 148806 h 253904"/>
              <a:gd name="connsiteX5" fmla="*/ 543405 w 640853"/>
              <a:gd name="connsiteY5" fmla="*/ 210777 h 253904"/>
              <a:gd name="connsiteX6" fmla="*/ 558900 w 640853"/>
              <a:gd name="connsiteY6" fmla="*/ 210777 h 253904"/>
              <a:gd name="connsiteX7" fmla="*/ 605376 w 640853"/>
              <a:gd name="connsiteY7" fmla="*/ 164301 h 253904"/>
              <a:gd name="connsiteX8" fmla="*/ 605376 w 640853"/>
              <a:gd name="connsiteY8" fmla="*/ 130175 h 253904"/>
              <a:gd name="connsiteX9" fmla="*/ 605376 w 640853"/>
              <a:gd name="connsiteY9" fmla="*/ 83240 h 253904"/>
              <a:gd name="connsiteX10" fmla="*/ 605376 w 640853"/>
              <a:gd name="connsiteY10" fmla="*/ 68996 h 253904"/>
              <a:gd name="connsiteX11" fmla="*/ 568672 w 640853"/>
              <a:gd name="connsiteY11" fmla="*/ 32292 h 253904"/>
              <a:gd name="connsiteX12" fmla="*/ 552748 w 640853"/>
              <a:gd name="connsiteY12" fmla="*/ 32292 h 253904"/>
              <a:gd name="connsiteX13" fmla="*/ 552748 w 640853"/>
              <a:gd name="connsiteY13" fmla="*/ 30082 h 253904"/>
              <a:gd name="connsiteX14" fmla="*/ 87325 w 640853"/>
              <a:gd name="connsiteY14" fmla="*/ 30082 h 253904"/>
              <a:gd name="connsiteX15" fmla="*/ 87325 w 640853"/>
              <a:gd name="connsiteY15" fmla="*/ 32292 h 253904"/>
              <a:gd name="connsiteX16" fmla="*/ 71401 w 640853"/>
              <a:gd name="connsiteY16" fmla="*/ 32292 h 253904"/>
              <a:gd name="connsiteX17" fmla="*/ 34697 w 640853"/>
              <a:gd name="connsiteY17" fmla="*/ 68996 h 253904"/>
              <a:gd name="connsiteX18" fmla="*/ 34697 w 640853"/>
              <a:gd name="connsiteY18" fmla="*/ 83240 h 253904"/>
              <a:gd name="connsiteX19" fmla="*/ 34697 w 640853"/>
              <a:gd name="connsiteY19" fmla="*/ 130175 h 253904"/>
              <a:gd name="connsiteX20" fmla="*/ 34697 w 640853"/>
              <a:gd name="connsiteY20" fmla="*/ 164301 h 253904"/>
              <a:gd name="connsiteX21" fmla="*/ 81173 w 640853"/>
              <a:gd name="connsiteY21" fmla="*/ 210777 h 253904"/>
              <a:gd name="connsiteX22" fmla="*/ 96668 w 640853"/>
              <a:gd name="connsiteY22" fmla="*/ 210777 h 253904"/>
              <a:gd name="connsiteX23" fmla="*/ 158639 w 640853"/>
              <a:gd name="connsiteY23" fmla="*/ 148806 h 253904"/>
              <a:gd name="connsiteX24" fmla="*/ 158639 w 640853"/>
              <a:gd name="connsiteY24" fmla="*/ 148276 h 253904"/>
              <a:gd name="connsiteX25" fmla="*/ 214862 w 640853"/>
              <a:gd name="connsiteY25" fmla="*/ 92053 h 253904"/>
              <a:gd name="connsiteX26" fmla="*/ 214862 w 640853"/>
              <a:gd name="connsiteY26" fmla="*/ 76558 h 253904"/>
              <a:gd name="connsiteX27" fmla="*/ 168386 w 640853"/>
              <a:gd name="connsiteY27" fmla="*/ 30082 h 253904"/>
              <a:gd name="connsiteX28" fmla="*/ 61369 w 640853"/>
              <a:gd name="connsiteY28" fmla="*/ 0 h 253904"/>
              <a:gd name="connsiteX29" fmla="*/ 579484 w 640853"/>
              <a:gd name="connsiteY29" fmla="*/ 0 h 253904"/>
              <a:gd name="connsiteX30" fmla="*/ 640853 w 640853"/>
              <a:gd name="connsiteY30" fmla="*/ 61369 h 253904"/>
              <a:gd name="connsiteX31" fmla="*/ 640853 w 640853"/>
              <a:gd name="connsiteY31" fmla="*/ 192535 h 253904"/>
              <a:gd name="connsiteX32" fmla="*/ 579484 w 640853"/>
              <a:gd name="connsiteY32" fmla="*/ 253904 h 253904"/>
              <a:gd name="connsiteX33" fmla="*/ 61369 w 640853"/>
              <a:gd name="connsiteY33" fmla="*/ 253904 h 253904"/>
              <a:gd name="connsiteX34" fmla="*/ 0 w 640853"/>
              <a:gd name="connsiteY34" fmla="*/ 192535 h 253904"/>
              <a:gd name="connsiteX35" fmla="*/ 0 w 640853"/>
              <a:gd name="connsiteY35" fmla="*/ 61369 h 253904"/>
              <a:gd name="connsiteX36" fmla="*/ 61369 w 640853"/>
              <a:gd name="connsiteY36" fmla="*/ 0 h 25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0853" h="253904">
                <a:moveTo>
                  <a:pt x="471687" y="30082"/>
                </a:moveTo>
                <a:cubicBezTo>
                  <a:pt x="446019" y="30082"/>
                  <a:pt x="425211" y="50890"/>
                  <a:pt x="425211" y="76558"/>
                </a:cubicBezTo>
                <a:lnTo>
                  <a:pt x="425211" y="92053"/>
                </a:lnTo>
                <a:lnTo>
                  <a:pt x="481434" y="148276"/>
                </a:lnTo>
                <a:lnTo>
                  <a:pt x="481434" y="148806"/>
                </a:lnTo>
                <a:lnTo>
                  <a:pt x="543405" y="210777"/>
                </a:lnTo>
                <a:lnTo>
                  <a:pt x="558900" y="210777"/>
                </a:lnTo>
                <a:cubicBezTo>
                  <a:pt x="584568" y="210777"/>
                  <a:pt x="605376" y="189969"/>
                  <a:pt x="605376" y="164301"/>
                </a:cubicBezTo>
                <a:lnTo>
                  <a:pt x="605376" y="130175"/>
                </a:lnTo>
                <a:lnTo>
                  <a:pt x="605376" y="83240"/>
                </a:lnTo>
                <a:lnTo>
                  <a:pt x="605376" y="68996"/>
                </a:lnTo>
                <a:cubicBezTo>
                  <a:pt x="605376" y="48725"/>
                  <a:pt x="588943" y="32292"/>
                  <a:pt x="568672" y="32292"/>
                </a:cubicBezTo>
                <a:lnTo>
                  <a:pt x="552748" y="32292"/>
                </a:lnTo>
                <a:lnTo>
                  <a:pt x="552748" y="30082"/>
                </a:lnTo>
                <a:close/>
                <a:moveTo>
                  <a:pt x="87325" y="30082"/>
                </a:moveTo>
                <a:lnTo>
                  <a:pt x="87325" y="32292"/>
                </a:lnTo>
                <a:lnTo>
                  <a:pt x="71401" y="32292"/>
                </a:lnTo>
                <a:cubicBezTo>
                  <a:pt x="51130" y="32292"/>
                  <a:pt x="34697" y="48725"/>
                  <a:pt x="34697" y="68996"/>
                </a:cubicBezTo>
                <a:lnTo>
                  <a:pt x="34697" y="83240"/>
                </a:lnTo>
                <a:lnTo>
                  <a:pt x="34697" y="130175"/>
                </a:lnTo>
                <a:lnTo>
                  <a:pt x="34697" y="164301"/>
                </a:lnTo>
                <a:cubicBezTo>
                  <a:pt x="34697" y="189969"/>
                  <a:pt x="55505" y="210777"/>
                  <a:pt x="81173" y="210777"/>
                </a:cubicBezTo>
                <a:lnTo>
                  <a:pt x="96668" y="210777"/>
                </a:lnTo>
                <a:lnTo>
                  <a:pt x="158639" y="148806"/>
                </a:lnTo>
                <a:lnTo>
                  <a:pt x="158639" y="148276"/>
                </a:lnTo>
                <a:lnTo>
                  <a:pt x="214862" y="92053"/>
                </a:lnTo>
                <a:lnTo>
                  <a:pt x="214862" y="76558"/>
                </a:lnTo>
                <a:cubicBezTo>
                  <a:pt x="214862" y="50890"/>
                  <a:pt x="194054" y="30082"/>
                  <a:pt x="168386" y="30082"/>
                </a:cubicBezTo>
                <a:close/>
                <a:moveTo>
                  <a:pt x="61369" y="0"/>
                </a:moveTo>
                <a:lnTo>
                  <a:pt x="579484" y="0"/>
                </a:lnTo>
                <a:cubicBezTo>
                  <a:pt x="613377" y="0"/>
                  <a:pt x="640853" y="27476"/>
                  <a:pt x="640853" y="61369"/>
                </a:cubicBezTo>
                <a:lnTo>
                  <a:pt x="640853" y="192535"/>
                </a:lnTo>
                <a:cubicBezTo>
                  <a:pt x="640853" y="226428"/>
                  <a:pt x="613377" y="253904"/>
                  <a:pt x="579484" y="253904"/>
                </a:cubicBezTo>
                <a:lnTo>
                  <a:pt x="61369" y="253904"/>
                </a:lnTo>
                <a:cubicBezTo>
                  <a:pt x="27476" y="253904"/>
                  <a:pt x="0" y="226428"/>
                  <a:pt x="0" y="192535"/>
                </a:cubicBezTo>
                <a:lnTo>
                  <a:pt x="0" y="61369"/>
                </a:lnTo>
                <a:cubicBezTo>
                  <a:pt x="0" y="27476"/>
                  <a:pt x="27476" y="0"/>
                  <a:pt x="6136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isometricRightUp"/>
            <a:lightRig rig="threePt" dir="t"/>
          </a:scene3d>
          <a:sp3d extrusionH="19050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5205E86B-1FED-AFCD-C1C4-8CC81D64DF80}"/>
              </a:ext>
            </a:extLst>
          </p:cNvPr>
          <p:cNvSpPr/>
          <p:nvPr/>
        </p:nvSpPr>
        <p:spPr>
          <a:xfrm>
            <a:off x="7092849" y="2162269"/>
            <a:ext cx="872974" cy="485466"/>
          </a:xfrm>
          <a:custGeom>
            <a:avLst/>
            <a:gdLst>
              <a:gd name="connsiteX0" fmla="*/ 709076 w 872974"/>
              <a:gd name="connsiteY0" fmla="*/ 29486 h 485466"/>
              <a:gd name="connsiteX1" fmla="*/ 709076 w 872974"/>
              <a:gd name="connsiteY1" fmla="*/ 85293 h 485466"/>
              <a:gd name="connsiteX2" fmla="*/ 777000 w 872974"/>
              <a:gd name="connsiteY2" fmla="*/ 85293 h 485466"/>
              <a:gd name="connsiteX3" fmla="*/ 777000 w 872974"/>
              <a:gd name="connsiteY3" fmla="*/ 140480 h 485466"/>
              <a:gd name="connsiteX4" fmla="*/ 789515 w 872974"/>
              <a:gd name="connsiteY4" fmla="*/ 137953 h 485466"/>
              <a:gd name="connsiteX5" fmla="*/ 792041 w 872974"/>
              <a:gd name="connsiteY5" fmla="*/ 140479 h 485466"/>
              <a:gd name="connsiteX6" fmla="*/ 825453 w 872974"/>
              <a:gd name="connsiteY6" fmla="*/ 140479 h 485466"/>
              <a:gd name="connsiteX7" fmla="*/ 833807 w 872974"/>
              <a:gd name="connsiteY7" fmla="*/ 132125 h 485466"/>
              <a:gd name="connsiteX8" fmla="*/ 833807 w 872974"/>
              <a:gd name="connsiteY8" fmla="*/ 87018 h 485466"/>
              <a:gd name="connsiteX9" fmla="*/ 832086 w 872974"/>
              <a:gd name="connsiteY9" fmla="*/ 87018 h 485466"/>
              <a:gd name="connsiteX10" fmla="*/ 832497 w 872974"/>
              <a:gd name="connsiteY10" fmla="*/ 84983 h 485466"/>
              <a:gd name="connsiteX11" fmla="*/ 798602 w 872974"/>
              <a:gd name="connsiteY11" fmla="*/ 33847 h 485466"/>
              <a:gd name="connsiteX12" fmla="*/ 785609 w 872974"/>
              <a:gd name="connsiteY12" fmla="*/ 31224 h 485466"/>
              <a:gd name="connsiteX13" fmla="*/ 785609 w 872974"/>
              <a:gd name="connsiteY13" fmla="*/ 29486 h 485466"/>
              <a:gd name="connsiteX14" fmla="*/ 777000 w 872974"/>
              <a:gd name="connsiteY14" fmla="*/ 29486 h 485466"/>
              <a:gd name="connsiteX15" fmla="*/ 211500 w 872974"/>
              <a:gd name="connsiteY15" fmla="*/ 29486 h 485466"/>
              <a:gd name="connsiteX16" fmla="*/ 202451 w 872974"/>
              <a:gd name="connsiteY16" fmla="*/ 38535 h 485466"/>
              <a:gd name="connsiteX17" fmla="*/ 202451 w 872974"/>
              <a:gd name="connsiteY17" fmla="*/ 74727 h 485466"/>
              <a:gd name="connsiteX18" fmla="*/ 211500 w 872974"/>
              <a:gd name="connsiteY18" fmla="*/ 83776 h 485466"/>
              <a:gd name="connsiteX19" fmla="*/ 664696 w 872974"/>
              <a:gd name="connsiteY19" fmla="*/ 83776 h 485466"/>
              <a:gd name="connsiteX20" fmla="*/ 673745 w 872974"/>
              <a:gd name="connsiteY20" fmla="*/ 74727 h 485466"/>
              <a:gd name="connsiteX21" fmla="*/ 673745 w 872974"/>
              <a:gd name="connsiteY21" fmla="*/ 38535 h 485466"/>
              <a:gd name="connsiteX22" fmla="*/ 664696 w 872974"/>
              <a:gd name="connsiteY22" fmla="*/ 29486 h 485466"/>
              <a:gd name="connsiteX23" fmla="*/ 85872 w 872974"/>
              <a:gd name="connsiteY23" fmla="*/ 29486 h 485466"/>
              <a:gd name="connsiteX24" fmla="*/ 85872 w 872974"/>
              <a:gd name="connsiteY24" fmla="*/ 31224 h 485466"/>
              <a:gd name="connsiteX25" fmla="*/ 72879 w 872974"/>
              <a:gd name="connsiteY25" fmla="*/ 33847 h 485466"/>
              <a:gd name="connsiteX26" fmla="*/ 38984 w 872974"/>
              <a:gd name="connsiteY26" fmla="*/ 84983 h 485466"/>
              <a:gd name="connsiteX27" fmla="*/ 39395 w 872974"/>
              <a:gd name="connsiteY27" fmla="*/ 87018 h 485466"/>
              <a:gd name="connsiteX28" fmla="*/ 37674 w 872974"/>
              <a:gd name="connsiteY28" fmla="*/ 87018 h 485466"/>
              <a:gd name="connsiteX29" fmla="*/ 37674 w 872974"/>
              <a:gd name="connsiteY29" fmla="*/ 132125 h 485466"/>
              <a:gd name="connsiteX30" fmla="*/ 46028 w 872974"/>
              <a:gd name="connsiteY30" fmla="*/ 140479 h 485466"/>
              <a:gd name="connsiteX31" fmla="*/ 79440 w 872974"/>
              <a:gd name="connsiteY31" fmla="*/ 140479 h 485466"/>
              <a:gd name="connsiteX32" fmla="*/ 81966 w 872974"/>
              <a:gd name="connsiteY32" fmla="*/ 137953 h 485466"/>
              <a:gd name="connsiteX33" fmla="*/ 94481 w 872974"/>
              <a:gd name="connsiteY33" fmla="*/ 140480 h 485466"/>
              <a:gd name="connsiteX34" fmla="*/ 94481 w 872974"/>
              <a:gd name="connsiteY34" fmla="*/ 85293 h 485466"/>
              <a:gd name="connsiteX35" fmla="*/ 162405 w 872974"/>
              <a:gd name="connsiteY35" fmla="*/ 85293 h 485466"/>
              <a:gd name="connsiteX36" fmla="*/ 162405 w 872974"/>
              <a:gd name="connsiteY36" fmla="*/ 29486 h 485466"/>
              <a:gd name="connsiteX37" fmla="*/ 94481 w 872974"/>
              <a:gd name="connsiteY37" fmla="*/ 29486 h 485466"/>
              <a:gd name="connsiteX38" fmla="*/ 99482 w 872974"/>
              <a:gd name="connsiteY38" fmla="*/ 0 h 485466"/>
              <a:gd name="connsiteX39" fmla="*/ 773492 w 872974"/>
              <a:gd name="connsiteY39" fmla="*/ 0 h 485466"/>
              <a:gd name="connsiteX40" fmla="*/ 872974 w 872974"/>
              <a:gd name="connsiteY40" fmla="*/ 99482 h 485466"/>
              <a:gd name="connsiteX41" fmla="*/ 872974 w 872974"/>
              <a:gd name="connsiteY41" fmla="*/ 485466 h 485466"/>
              <a:gd name="connsiteX42" fmla="*/ 0 w 872974"/>
              <a:gd name="connsiteY42" fmla="*/ 485466 h 485466"/>
              <a:gd name="connsiteX43" fmla="*/ 0 w 872974"/>
              <a:gd name="connsiteY43" fmla="*/ 99482 h 485466"/>
              <a:gd name="connsiteX44" fmla="*/ 99482 w 872974"/>
              <a:gd name="connsiteY44" fmla="*/ 0 h 48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72974" h="485466">
                <a:moveTo>
                  <a:pt x="709076" y="29486"/>
                </a:moveTo>
                <a:lnTo>
                  <a:pt x="709076" y="85293"/>
                </a:lnTo>
                <a:lnTo>
                  <a:pt x="777000" y="85293"/>
                </a:lnTo>
                <a:lnTo>
                  <a:pt x="777000" y="140480"/>
                </a:lnTo>
                <a:lnTo>
                  <a:pt x="789515" y="137953"/>
                </a:lnTo>
                <a:lnTo>
                  <a:pt x="792041" y="140479"/>
                </a:lnTo>
                <a:lnTo>
                  <a:pt x="825453" y="140479"/>
                </a:lnTo>
                <a:cubicBezTo>
                  <a:pt x="830067" y="140479"/>
                  <a:pt x="833807" y="136739"/>
                  <a:pt x="833807" y="132125"/>
                </a:cubicBezTo>
                <a:lnTo>
                  <a:pt x="833807" y="87018"/>
                </a:lnTo>
                <a:lnTo>
                  <a:pt x="832086" y="87018"/>
                </a:lnTo>
                <a:lnTo>
                  <a:pt x="832497" y="84983"/>
                </a:lnTo>
                <a:cubicBezTo>
                  <a:pt x="832497" y="61996"/>
                  <a:pt x="818521" y="42272"/>
                  <a:pt x="798602" y="33847"/>
                </a:cubicBezTo>
                <a:lnTo>
                  <a:pt x="785609" y="31224"/>
                </a:lnTo>
                <a:lnTo>
                  <a:pt x="785609" y="29486"/>
                </a:lnTo>
                <a:lnTo>
                  <a:pt x="777000" y="29486"/>
                </a:lnTo>
                <a:close/>
                <a:moveTo>
                  <a:pt x="211500" y="29486"/>
                </a:moveTo>
                <a:cubicBezTo>
                  <a:pt x="206502" y="29486"/>
                  <a:pt x="202451" y="33537"/>
                  <a:pt x="202451" y="38535"/>
                </a:cubicBezTo>
                <a:lnTo>
                  <a:pt x="202451" y="74727"/>
                </a:lnTo>
                <a:cubicBezTo>
                  <a:pt x="202451" y="79725"/>
                  <a:pt x="206502" y="83776"/>
                  <a:pt x="211500" y="83776"/>
                </a:cubicBezTo>
                <a:lnTo>
                  <a:pt x="664696" y="83776"/>
                </a:lnTo>
                <a:cubicBezTo>
                  <a:pt x="669694" y="83776"/>
                  <a:pt x="673745" y="79725"/>
                  <a:pt x="673745" y="74727"/>
                </a:cubicBezTo>
                <a:lnTo>
                  <a:pt x="673745" y="38535"/>
                </a:lnTo>
                <a:cubicBezTo>
                  <a:pt x="673745" y="33537"/>
                  <a:pt x="669694" y="29486"/>
                  <a:pt x="664696" y="29486"/>
                </a:cubicBezTo>
                <a:close/>
                <a:moveTo>
                  <a:pt x="85872" y="29486"/>
                </a:moveTo>
                <a:lnTo>
                  <a:pt x="85872" y="31224"/>
                </a:lnTo>
                <a:lnTo>
                  <a:pt x="72879" y="33847"/>
                </a:lnTo>
                <a:cubicBezTo>
                  <a:pt x="52960" y="42272"/>
                  <a:pt x="38984" y="61996"/>
                  <a:pt x="38984" y="84983"/>
                </a:cubicBezTo>
                <a:lnTo>
                  <a:pt x="39395" y="87018"/>
                </a:lnTo>
                <a:lnTo>
                  <a:pt x="37674" y="87018"/>
                </a:lnTo>
                <a:lnTo>
                  <a:pt x="37674" y="132125"/>
                </a:lnTo>
                <a:cubicBezTo>
                  <a:pt x="37674" y="136739"/>
                  <a:pt x="41414" y="140479"/>
                  <a:pt x="46028" y="140479"/>
                </a:cubicBezTo>
                <a:lnTo>
                  <a:pt x="79440" y="140479"/>
                </a:lnTo>
                <a:lnTo>
                  <a:pt x="81966" y="137953"/>
                </a:lnTo>
                <a:lnTo>
                  <a:pt x="94481" y="140480"/>
                </a:lnTo>
                <a:lnTo>
                  <a:pt x="94481" y="85293"/>
                </a:lnTo>
                <a:lnTo>
                  <a:pt x="162405" y="85293"/>
                </a:lnTo>
                <a:lnTo>
                  <a:pt x="162405" y="29486"/>
                </a:lnTo>
                <a:lnTo>
                  <a:pt x="94481" y="29486"/>
                </a:lnTo>
                <a:close/>
                <a:moveTo>
                  <a:pt x="99482" y="0"/>
                </a:moveTo>
                <a:lnTo>
                  <a:pt x="773492" y="0"/>
                </a:lnTo>
                <a:cubicBezTo>
                  <a:pt x="828434" y="0"/>
                  <a:pt x="872974" y="44540"/>
                  <a:pt x="872974" y="99482"/>
                </a:cubicBezTo>
                <a:lnTo>
                  <a:pt x="872974" y="485466"/>
                </a:lnTo>
                <a:lnTo>
                  <a:pt x="0" y="485466"/>
                </a:lnTo>
                <a:lnTo>
                  <a:pt x="0" y="99482"/>
                </a:lnTo>
                <a:cubicBezTo>
                  <a:pt x="0" y="44540"/>
                  <a:pt x="44540" y="0"/>
                  <a:pt x="99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atte">
            <a:extrusionClr>
              <a:schemeClr val="bg1">
                <a:lumMod val="95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94A618-A41F-A2DF-7B6C-D3BD3455B167}"/>
              </a:ext>
            </a:extLst>
          </p:cNvPr>
          <p:cNvSpPr/>
          <p:nvPr/>
        </p:nvSpPr>
        <p:spPr>
          <a:xfrm>
            <a:off x="5424884" y="2352428"/>
            <a:ext cx="2468880" cy="838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12571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 extrusionH="152400" prstMaterial="matte">
            <a:extrusionClr>
              <a:schemeClr val="accent1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0F51582-7E76-8CE5-AEA8-23AA948AB38F}"/>
              </a:ext>
            </a:extLst>
          </p:cNvPr>
          <p:cNvSpPr/>
          <p:nvPr/>
        </p:nvSpPr>
        <p:spPr>
          <a:xfrm>
            <a:off x="7166473" y="1972513"/>
            <a:ext cx="354858" cy="6503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isometricTopUp"/>
            <a:lightRig rig="threePt" dir="t"/>
          </a:scene3d>
          <a:sp3d prstMaterial="plastic">
            <a:bevelT w="3048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Freeform 1068">
            <a:extLst>
              <a:ext uri="{FF2B5EF4-FFF2-40B4-BE49-F238E27FC236}">
                <a16:creationId xmlns:a16="http://schemas.microsoft.com/office/drawing/2014/main" id="{8E71D25E-AFF0-37A2-9AF3-448482AB7C83}"/>
              </a:ext>
            </a:extLst>
          </p:cNvPr>
          <p:cNvSpPr/>
          <p:nvPr/>
        </p:nvSpPr>
        <p:spPr>
          <a:xfrm>
            <a:off x="6845414" y="1309879"/>
            <a:ext cx="150467" cy="311320"/>
          </a:xfrm>
          <a:custGeom>
            <a:avLst/>
            <a:gdLst>
              <a:gd name="connsiteX0" fmla="*/ 138220 w 150064"/>
              <a:gd name="connsiteY0" fmla="*/ 0 h 189034"/>
              <a:gd name="connsiteX1" fmla="*/ 138220 w 150064"/>
              <a:gd name="connsiteY1" fmla="*/ 127488 h 189034"/>
              <a:gd name="connsiteX2" fmla="*/ 15128 w 150064"/>
              <a:gd name="connsiteY2" fmla="*/ 140677 h 189034"/>
              <a:gd name="connsiteX3" fmla="*/ 6336 w 150064"/>
              <a:gd name="connsiteY3" fmla="*/ 189034 h 1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064" h="189034">
                <a:moveTo>
                  <a:pt x="138220" y="0"/>
                </a:moveTo>
                <a:cubicBezTo>
                  <a:pt x="148477" y="52021"/>
                  <a:pt x="158735" y="104042"/>
                  <a:pt x="138220" y="127488"/>
                </a:cubicBezTo>
                <a:cubicBezTo>
                  <a:pt x="117705" y="150934"/>
                  <a:pt x="37109" y="130419"/>
                  <a:pt x="15128" y="140677"/>
                </a:cubicBezTo>
                <a:cubicBezTo>
                  <a:pt x="-6853" y="150935"/>
                  <a:pt x="-259" y="169984"/>
                  <a:pt x="6336" y="189034"/>
                </a:cubicBezTo>
              </a:path>
            </a:pathLst>
          </a:cu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E035051F-C8CA-34B9-5E31-C1752B00993A}"/>
              </a:ext>
            </a:extLst>
          </p:cNvPr>
          <p:cNvGrpSpPr/>
          <p:nvPr/>
        </p:nvGrpSpPr>
        <p:grpSpPr>
          <a:xfrm>
            <a:off x="6960609" y="1195679"/>
            <a:ext cx="102917" cy="275544"/>
            <a:chOff x="5419100" y="4306737"/>
            <a:chExt cx="102917" cy="275544"/>
          </a:xfrm>
        </p:grpSpPr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68C2ACD4-3F89-2E50-2CAB-2A9F07613015}"/>
                </a:ext>
              </a:extLst>
            </p:cNvPr>
            <p:cNvSpPr/>
            <p:nvPr/>
          </p:nvSpPr>
          <p:spPr>
            <a:xfrm>
              <a:off x="5419930" y="4306737"/>
              <a:ext cx="101110" cy="253399"/>
            </a:xfrm>
            <a:custGeom>
              <a:avLst/>
              <a:gdLst>
                <a:gd name="connsiteX0" fmla="*/ 196620 w 404934"/>
                <a:gd name="connsiteY0" fmla="*/ 22768 h 1014838"/>
                <a:gd name="connsiteX1" fmla="*/ 159184 w 404934"/>
                <a:gd name="connsiteY1" fmla="*/ 45628 h 1014838"/>
                <a:gd name="connsiteX2" fmla="*/ 196620 w 404934"/>
                <a:gd name="connsiteY2" fmla="*/ 68488 h 1014838"/>
                <a:gd name="connsiteX3" fmla="*/ 234056 w 404934"/>
                <a:gd name="connsiteY3" fmla="*/ 45628 h 1014838"/>
                <a:gd name="connsiteX4" fmla="*/ 196620 w 404934"/>
                <a:gd name="connsiteY4" fmla="*/ 22768 h 1014838"/>
                <a:gd name="connsiteX5" fmla="*/ 67490 w 404934"/>
                <a:gd name="connsiteY5" fmla="*/ 0 h 1014838"/>
                <a:gd name="connsiteX6" fmla="*/ 337444 w 404934"/>
                <a:gd name="connsiteY6" fmla="*/ 0 h 1014838"/>
                <a:gd name="connsiteX7" fmla="*/ 404934 w 404934"/>
                <a:gd name="connsiteY7" fmla="*/ 67490 h 1014838"/>
                <a:gd name="connsiteX8" fmla="*/ 404934 w 404934"/>
                <a:gd name="connsiteY8" fmla="*/ 947348 h 1014838"/>
                <a:gd name="connsiteX9" fmla="*/ 337444 w 404934"/>
                <a:gd name="connsiteY9" fmla="*/ 1014838 h 1014838"/>
                <a:gd name="connsiteX10" fmla="*/ 67490 w 404934"/>
                <a:gd name="connsiteY10" fmla="*/ 1014838 h 1014838"/>
                <a:gd name="connsiteX11" fmla="*/ 0 w 404934"/>
                <a:gd name="connsiteY11" fmla="*/ 947348 h 1014838"/>
                <a:gd name="connsiteX12" fmla="*/ 0 w 404934"/>
                <a:gd name="connsiteY12" fmla="*/ 67490 h 1014838"/>
                <a:gd name="connsiteX13" fmla="*/ 67490 w 404934"/>
                <a:gd name="connsiteY13" fmla="*/ 0 h 101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4934" h="1014838">
                  <a:moveTo>
                    <a:pt x="196620" y="22768"/>
                  </a:moveTo>
                  <a:cubicBezTo>
                    <a:pt x="175945" y="22768"/>
                    <a:pt x="159184" y="33003"/>
                    <a:pt x="159184" y="45628"/>
                  </a:cubicBezTo>
                  <a:cubicBezTo>
                    <a:pt x="159184" y="58253"/>
                    <a:pt x="175945" y="68488"/>
                    <a:pt x="196620" y="68488"/>
                  </a:cubicBezTo>
                  <a:cubicBezTo>
                    <a:pt x="217295" y="68488"/>
                    <a:pt x="234056" y="58253"/>
                    <a:pt x="234056" y="45628"/>
                  </a:cubicBezTo>
                  <a:cubicBezTo>
                    <a:pt x="234056" y="33003"/>
                    <a:pt x="217295" y="22768"/>
                    <a:pt x="196620" y="22768"/>
                  </a:cubicBezTo>
                  <a:close/>
                  <a:moveTo>
                    <a:pt x="67490" y="0"/>
                  </a:moveTo>
                  <a:lnTo>
                    <a:pt x="337444" y="0"/>
                  </a:lnTo>
                  <a:cubicBezTo>
                    <a:pt x="374718" y="0"/>
                    <a:pt x="404934" y="30216"/>
                    <a:pt x="404934" y="67490"/>
                  </a:cubicBezTo>
                  <a:lnTo>
                    <a:pt x="404934" y="947348"/>
                  </a:lnTo>
                  <a:cubicBezTo>
                    <a:pt x="404934" y="984622"/>
                    <a:pt x="374718" y="1014838"/>
                    <a:pt x="337444" y="1014838"/>
                  </a:cubicBezTo>
                  <a:lnTo>
                    <a:pt x="67490" y="1014838"/>
                  </a:lnTo>
                  <a:cubicBezTo>
                    <a:pt x="30216" y="1014838"/>
                    <a:pt x="0" y="984622"/>
                    <a:pt x="0" y="947348"/>
                  </a:cubicBezTo>
                  <a:lnTo>
                    <a:pt x="0" y="67490"/>
                  </a:lnTo>
                  <a:cubicBezTo>
                    <a:pt x="0" y="30216"/>
                    <a:pt x="30216" y="0"/>
                    <a:pt x="674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5" name="Round Same Side Corner Rectangle 314">
              <a:extLst>
                <a:ext uri="{FF2B5EF4-FFF2-40B4-BE49-F238E27FC236}">
                  <a16:creationId xmlns:a16="http://schemas.microsoft.com/office/drawing/2014/main" id="{ADDAC51B-9258-3345-D321-327E74175BB5}"/>
                </a:ext>
              </a:extLst>
            </p:cNvPr>
            <p:cNvSpPr/>
            <p:nvPr/>
          </p:nvSpPr>
          <p:spPr>
            <a:xfrm rot="10800000">
              <a:off x="5419100" y="4348420"/>
              <a:ext cx="102917" cy="233861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0" name="Freeform 1069">
            <a:extLst>
              <a:ext uri="{FF2B5EF4-FFF2-40B4-BE49-F238E27FC236}">
                <a16:creationId xmlns:a16="http://schemas.microsoft.com/office/drawing/2014/main" id="{D8086833-744E-BA64-EE00-4CF6BE434706}"/>
              </a:ext>
            </a:extLst>
          </p:cNvPr>
          <p:cNvSpPr/>
          <p:nvPr/>
        </p:nvSpPr>
        <p:spPr>
          <a:xfrm>
            <a:off x="6650092" y="1177612"/>
            <a:ext cx="72288" cy="364881"/>
          </a:xfrm>
          <a:custGeom>
            <a:avLst/>
            <a:gdLst>
              <a:gd name="connsiteX0" fmla="*/ 2961 w 72288"/>
              <a:gd name="connsiteY0" fmla="*/ 0 h 364881"/>
              <a:gd name="connsiteX1" fmla="*/ 2961 w 72288"/>
              <a:gd name="connsiteY1" fmla="*/ 189034 h 364881"/>
              <a:gd name="connsiteX2" fmla="*/ 33734 w 72288"/>
              <a:gd name="connsiteY2" fmla="*/ 259373 h 364881"/>
              <a:gd name="connsiteX3" fmla="*/ 68904 w 72288"/>
              <a:gd name="connsiteY3" fmla="*/ 329711 h 364881"/>
              <a:gd name="connsiteX4" fmla="*/ 68904 w 72288"/>
              <a:gd name="connsiteY4" fmla="*/ 364881 h 36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88" h="364881">
                <a:moveTo>
                  <a:pt x="2961" y="0"/>
                </a:moveTo>
                <a:cubicBezTo>
                  <a:pt x="396" y="72902"/>
                  <a:pt x="-2168" y="145805"/>
                  <a:pt x="2961" y="189034"/>
                </a:cubicBezTo>
                <a:cubicBezTo>
                  <a:pt x="8090" y="232263"/>
                  <a:pt x="22744" y="235927"/>
                  <a:pt x="33734" y="259373"/>
                </a:cubicBezTo>
                <a:cubicBezTo>
                  <a:pt x="44724" y="282819"/>
                  <a:pt x="63042" y="312126"/>
                  <a:pt x="68904" y="329711"/>
                </a:cubicBezTo>
                <a:cubicBezTo>
                  <a:pt x="74766" y="347296"/>
                  <a:pt x="71835" y="356088"/>
                  <a:pt x="68904" y="364881"/>
                </a:cubicBezTo>
              </a:path>
            </a:pathLst>
          </a:custGeom>
          <a:noFill/>
          <a:ln w="635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0631B1B4-8740-27C3-33B4-359C93011BE5}"/>
              </a:ext>
            </a:extLst>
          </p:cNvPr>
          <p:cNvGrpSpPr/>
          <p:nvPr/>
        </p:nvGrpSpPr>
        <p:grpSpPr>
          <a:xfrm>
            <a:off x="6619209" y="1019727"/>
            <a:ext cx="109821" cy="216332"/>
            <a:chOff x="5419099" y="4306738"/>
            <a:chExt cx="109821" cy="216332"/>
          </a:xfrm>
        </p:grpSpPr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5F2487E-A421-E421-3D10-1B53796AF7FE}"/>
                </a:ext>
              </a:extLst>
            </p:cNvPr>
            <p:cNvSpPr/>
            <p:nvPr/>
          </p:nvSpPr>
          <p:spPr>
            <a:xfrm>
              <a:off x="5419930" y="4306738"/>
              <a:ext cx="108990" cy="216332"/>
            </a:xfrm>
            <a:custGeom>
              <a:avLst/>
              <a:gdLst>
                <a:gd name="connsiteX0" fmla="*/ 196620 w 404934"/>
                <a:gd name="connsiteY0" fmla="*/ 22768 h 1014838"/>
                <a:gd name="connsiteX1" fmla="*/ 159184 w 404934"/>
                <a:gd name="connsiteY1" fmla="*/ 45628 h 1014838"/>
                <a:gd name="connsiteX2" fmla="*/ 196620 w 404934"/>
                <a:gd name="connsiteY2" fmla="*/ 68488 h 1014838"/>
                <a:gd name="connsiteX3" fmla="*/ 234056 w 404934"/>
                <a:gd name="connsiteY3" fmla="*/ 45628 h 1014838"/>
                <a:gd name="connsiteX4" fmla="*/ 196620 w 404934"/>
                <a:gd name="connsiteY4" fmla="*/ 22768 h 1014838"/>
                <a:gd name="connsiteX5" fmla="*/ 67490 w 404934"/>
                <a:gd name="connsiteY5" fmla="*/ 0 h 1014838"/>
                <a:gd name="connsiteX6" fmla="*/ 337444 w 404934"/>
                <a:gd name="connsiteY6" fmla="*/ 0 h 1014838"/>
                <a:gd name="connsiteX7" fmla="*/ 404934 w 404934"/>
                <a:gd name="connsiteY7" fmla="*/ 67490 h 1014838"/>
                <a:gd name="connsiteX8" fmla="*/ 404934 w 404934"/>
                <a:gd name="connsiteY8" fmla="*/ 947348 h 1014838"/>
                <a:gd name="connsiteX9" fmla="*/ 337444 w 404934"/>
                <a:gd name="connsiteY9" fmla="*/ 1014838 h 1014838"/>
                <a:gd name="connsiteX10" fmla="*/ 67490 w 404934"/>
                <a:gd name="connsiteY10" fmla="*/ 1014838 h 1014838"/>
                <a:gd name="connsiteX11" fmla="*/ 0 w 404934"/>
                <a:gd name="connsiteY11" fmla="*/ 947348 h 1014838"/>
                <a:gd name="connsiteX12" fmla="*/ 0 w 404934"/>
                <a:gd name="connsiteY12" fmla="*/ 67490 h 1014838"/>
                <a:gd name="connsiteX13" fmla="*/ 67490 w 404934"/>
                <a:gd name="connsiteY13" fmla="*/ 0 h 101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4934" h="1014838">
                  <a:moveTo>
                    <a:pt x="196620" y="22768"/>
                  </a:moveTo>
                  <a:cubicBezTo>
                    <a:pt x="175945" y="22768"/>
                    <a:pt x="159184" y="33003"/>
                    <a:pt x="159184" y="45628"/>
                  </a:cubicBezTo>
                  <a:cubicBezTo>
                    <a:pt x="159184" y="58253"/>
                    <a:pt x="175945" y="68488"/>
                    <a:pt x="196620" y="68488"/>
                  </a:cubicBezTo>
                  <a:cubicBezTo>
                    <a:pt x="217295" y="68488"/>
                    <a:pt x="234056" y="58253"/>
                    <a:pt x="234056" y="45628"/>
                  </a:cubicBezTo>
                  <a:cubicBezTo>
                    <a:pt x="234056" y="33003"/>
                    <a:pt x="217295" y="22768"/>
                    <a:pt x="196620" y="22768"/>
                  </a:cubicBezTo>
                  <a:close/>
                  <a:moveTo>
                    <a:pt x="67490" y="0"/>
                  </a:moveTo>
                  <a:lnTo>
                    <a:pt x="337444" y="0"/>
                  </a:lnTo>
                  <a:cubicBezTo>
                    <a:pt x="374718" y="0"/>
                    <a:pt x="404934" y="30216"/>
                    <a:pt x="404934" y="67490"/>
                  </a:cubicBezTo>
                  <a:lnTo>
                    <a:pt x="404934" y="947348"/>
                  </a:lnTo>
                  <a:cubicBezTo>
                    <a:pt x="404934" y="984622"/>
                    <a:pt x="374718" y="1014838"/>
                    <a:pt x="337444" y="1014838"/>
                  </a:cubicBezTo>
                  <a:lnTo>
                    <a:pt x="67490" y="1014838"/>
                  </a:lnTo>
                  <a:cubicBezTo>
                    <a:pt x="30216" y="1014838"/>
                    <a:pt x="0" y="984622"/>
                    <a:pt x="0" y="947348"/>
                  </a:cubicBezTo>
                  <a:lnTo>
                    <a:pt x="0" y="67490"/>
                  </a:lnTo>
                  <a:cubicBezTo>
                    <a:pt x="0" y="30216"/>
                    <a:pt x="30216" y="0"/>
                    <a:pt x="674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0" name="Round Same Side Corner Rectangle 309">
              <a:extLst>
                <a:ext uri="{FF2B5EF4-FFF2-40B4-BE49-F238E27FC236}">
                  <a16:creationId xmlns:a16="http://schemas.microsoft.com/office/drawing/2014/main" id="{C0244503-7DF8-CE39-ABF3-E6B5ECD3BE65}"/>
                </a:ext>
              </a:extLst>
            </p:cNvPr>
            <p:cNvSpPr/>
            <p:nvPr/>
          </p:nvSpPr>
          <p:spPr>
            <a:xfrm rot="10800000">
              <a:off x="5419099" y="4348419"/>
              <a:ext cx="101109" cy="174649"/>
            </a:xfrm>
            <a:prstGeom prst="round2SameRect">
              <a:avLst/>
            </a:prstGeom>
            <a:solidFill>
              <a:srgbClr val="950000">
                <a:alpha val="62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Freeform 67">
            <a:extLst>
              <a:ext uri="{FF2B5EF4-FFF2-40B4-BE49-F238E27FC236}">
                <a16:creationId xmlns:a16="http://schemas.microsoft.com/office/drawing/2014/main" id="{495039A9-DC84-A14D-0544-2E92D533FA7A}"/>
              </a:ext>
            </a:extLst>
          </p:cNvPr>
          <p:cNvSpPr/>
          <p:nvPr/>
        </p:nvSpPr>
        <p:spPr>
          <a:xfrm>
            <a:off x="7144535" y="2278116"/>
            <a:ext cx="133861" cy="80756"/>
          </a:xfrm>
          <a:custGeom>
            <a:avLst/>
            <a:gdLst>
              <a:gd name="connsiteX0" fmla="*/ 99818 w 133861"/>
              <a:gd name="connsiteY0" fmla="*/ 375 h 80756"/>
              <a:gd name="connsiteX1" fmla="*/ 195 w 133861"/>
              <a:gd name="connsiteY1" fmla="*/ 50187 h 80756"/>
              <a:gd name="connsiteX2" fmla="*/ 128282 w 133861"/>
              <a:gd name="connsiteY2" fmla="*/ 78651 h 80756"/>
              <a:gd name="connsiteX3" fmla="*/ 99818 w 133861"/>
              <a:gd name="connsiteY3" fmla="*/ 375 h 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61" h="80756">
                <a:moveTo>
                  <a:pt x="99818" y="375"/>
                </a:moveTo>
                <a:cubicBezTo>
                  <a:pt x="78470" y="-4369"/>
                  <a:pt x="-4549" y="37141"/>
                  <a:pt x="195" y="50187"/>
                </a:cubicBezTo>
                <a:cubicBezTo>
                  <a:pt x="4939" y="63233"/>
                  <a:pt x="111678" y="88139"/>
                  <a:pt x="128282" y="78651"/>
                </a:cubicBezTo>
                <a:cubicBezTo>
                  <a:pt x="144886" y="69163"/>
                  <a:pt x="121166" y="5119"/>
                  <a:pt x="99818" y="375"/>
                </a:cubicBezTo>
                <a:close/>
              </a:path>
            </a:pathLst>
          </a:custGeom>
          <a:solidFill>
            <a:srgbClr val="F5A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C18168A0-C7C0-DECA-FC2A-C2A0F27E4D85}"/>
              </a:ext>
            </a:extLst>
          </p:cNvPr>
          <p:cNvSpPr/>
          <p:nvPr/>
        </p:nvSpPr>
        <p:spPr>
          <a:xfrm>
            <a:off x="7166530" y="2251516"/>
            <a:ext cx="141526" cy="85957"/>
          </a:xfrm>
          <a:custGeom>
            <a:avLst/>
            <a:gdLst>
              <a:gd name="connsiteX0" fmla="*/ 147744 w 147847"/>
              <a:gd name="connsiteY0" fmla="*/ 49550 h 74467"/>
              <a:gd name="connsiteX1" fmla="*/ 94375 w 147847"/>
              <a:gd name="connsiteY1" fmla="*/ 56666 h 74467"/>
              <a:gd name="connsiteX2" fmla="*/ 48121 w 147847"/>
              <a:gd name="connsiteY2" fmla="*/ 10413 h 74467"/>
              <a:gd name="connsiteX3" fmla="*/ 1867 w 147847"/>
              <a:gd name="connsiteY3" fmla="*/ 3297 h 74467"/>
              <a:gd name="connsiteX4" fmla="*/ 16099 w 147847"/>
              <a:gd name="connsiteY4" fmla="*/ 53108 h 74467"/>
              <a:gd name="connsiteX5" fmla="*/ 80143 w 147847"/>
              <a:gd name="connsiteY5" fmla="*/ 74456 h 74467"/>
              <a:gd name="connsiteX6" fmla="*/ 147744 w 147847"/>
              <a:gd name="connsiteY6" fmla="*/ 49550 h 7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847" h="74467">
                <a:moveTo>
                  <a:pt x="147744" y="49550"/>
                </a:moveTo>
                <a:cubicBezTo>
                  <a:pt x="150116" y="46585"/>
                  <a:pt x="110979" y="63189"/>
                  <a:pt x="94375" y="56666"/>
                </a:cubicBezTo>
                <a:cubicBezTo>
                  <a:pt x="77771" y="50143"/>
                  <a:pt x="63539" y="19308"/>
                  <a:pt x="48121" y="10413"/>
                </a:cubicBezTo>
                <a:cubicBezTo>
                  <a:pt x="32703" y="1518"/>
                  <a:pt x="7204" y="-3819"/>
                  <a:pt x="1867" y="3297"/>
                </a:cubicBezTo>
                <a:cubicBezTo>
                  <a:pt x="-3470" y="10413"/>
                  <a:pt x="3053" y="41248"/>
                  <a:pt x="16099" y="53108"/>
                </a:cubicBezTo>
                <a:cubicBezTo>
                  <a:pt x="29145" y="64968"/>
                  <a:pt x="56423" y="73863"/>
                  <a:pt x="80143" y="74456"/>
                </a:cubicBezTo>
                <a:cubicBezTo>
                  <a:pt x="103863" y="75049"/>
                  <a:pt x="145372" y="52515"/>
                  <a:pt x="147744" y="49550"/>
                </a:cubicBezTo>
                <a:close/>
              </a:path>
            </a:pathLst>
          </a:custGeom>
          <a:solidFill>
            <a:srgbClr val="D89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8208DD1-7C6A-587E-A453-A38D7B8D5F0F}"/>
              </a:ext>
            </a:extLst>
          </p:cNvPr>
          <p:cNvGrpSpPr/>
          <p:nvPr/>
        </p:nvGrpSpPr>
        <p:grpSpPr>
          <a:xfrm>
            <a:off x="7030319" y="2163931"/>
            <a:ext cx="370113" cy="247410"/>
            <a:chOff x="5336699" y="3423126"/>
            <a:chExt cx="370113" cy="247410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D0ED19A-4D84-E4CA-52FF-8C53C9DD3423}"/>
                </a:ext>
              </a:extLst>
            </p:cNvPr>
            <p:cNvSpPr/>
            <p:nvPr/>
          </p:nvSpPr>
          <p:spPr>
            <a:xfrm>
              <a:off x="5336699" y="3425196"/>
              <a:ext cx="354092" cy="245340"/>
            </a:xfrm>
            <a:custGeom>
              <a:avLst/>
              <a:gdLst>
                <a:gd name="connsiteX0" fmla="*/ 281116 w 387694"/>
                <a:gd name="connsiteY0" fmla="*/ 230825 h 245340"/>
                <a:gd name="connsiteX1" fmla="*/ 366507 w 387694"/>
                <a:gd name="connsiteY1" fmla="*/ 188129 h 245340"/>
                <a:gd name="connsiteX2" fmla="*/ 384297 w 387694"/>
                <a:gd name="connsiteY2" fmla="*/ 70716 h 245340"/>
                <a:gd name="connsiteX3" fmla="*/ 313137 w 387694"/>
                <a:gd name="connsiteY3" fmla="*/ 3114 h 245340"/>
                <a:gd name="connsiteX4" fmla="*/ 238420 w 387694"/>
                <a:gd name="connsiteY4" fmla="*/ 17346 h 245340"/>
                <a:gd name="connsiteX5" fmla="*/ 170818 w 387694"/>
                <a:gd name="connsiteY5" fmla="*/ 70716 h 245340"/>
                <a:gd name="connsiteX6" fmla="*/ 160144 w 387694"/>
                <a:gd name="connsiteY6" fmla="*/ 106296 h 245340"/>
                <a:gd name="connsiteX7" fmla="*/ 263326 w 387694"/>
                <a:gd name="connsiteY7" fmla="*/ 163223 h 245340"/>
                <a:gd name="connsiteX8" fmla="*/ 145912 w 387694"/>
                <a:gd name="connsiteY8" fmla="*/ 152549 h 245340"/>
                <a:gd name="connsiteX9" fmla="*/ 74753 w 387694"/>
                <a:gd name="connsiteY9" fmla="*/ 181013 h 245340"/>
                <a:gd name="connsiteX10" fmla="*/ 35 w 387694"/>
                <a:gd name="connsiteY10" fmla="*/ 234383 h 245340"/>
                <a:gd name="connsiteX11" fmla="*/ 64079 w 387694"/>
                <a:gd name="connsiteY11" fmla="*/ 237941 h 245340"/>
                <a:gd name="connsiteX12" fmla="*/ 227746 w 387694"/>
                <a:gd name="connsiteY12" fmla="*/ 245057 h 245340"/>
                <a:gd name="connsiteX13" fmla="*/ 281116 w 387694"/>
                <a:gd name="connsiteY13" fmla="*/ 230825 h 24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7694" h="245340">
                  <a:moveTo>
                    <a:pt x="281116" y="230825"/>
                  </a:moveTo>
                  <a:cubicBezTo>
                    <a:pt x="304243" y="221337"/>
                    <a:pt x="349310" y="214814"/>
                    <a:pt x="366507" y="188129"/>
                  </a:cubicBezTo>
                  <a:cubicBezTo>
                    <a:pt x="383704" y="161444"/>
                    <a:pt x="393192" y="101552"/>
                    <a:pt x="384297" y="70716"/>
                  </a:cubicBezTo>
                  <a:cubicBezTo>
                    <a:pt x="375402" y="39880"/>
                    <a:pt x="337450" y="12009"/>
                    <a:pt x="313137" y="3114"/>
                  </a:cubicBezTo>
                  <a:cubicBezTo>
                    <a:pt x="288824" y="-5781"/>
                    <a:pt x="262140" y="6079"/>
                    <a:pt x="238420" y="17346"/>
                  </a:cubicBezTo>
                  <a:cubicBezTo>
                    <a:pt x="214700" y="28613"/>
                    <a:pt x="183864" y="55891"/>
                    <a:pt x="170818" y="70716"/>
                  </a:cubicBezTo>
                  <a:cubicBezTo>
                    <a:pt x="157772" y="85541"/>
                    <a:pt x="144726" y="90878"/>
                    <a:pt x="160144" y="106296"/>
                  </a:cubicBezTo>
                  <a:cubicBezTo>
                    <a:pt x="175562" y="121714"/>
                    <a:pt x="265698" y="155514"/>
                    <a:pt x="263326" y="163223"/>
                  </a:cubicBezTo>
                  <a:cubicBezTo>
                    <a:pt x="260954" y="170932"/>
                    <a:pt x="177341" y="149584"/>
                    <a:pt x="145912" y="152549"/>
                  </a:cubicBezTo>
                  <a:cubicBezTo>
                    <a:pt x="114483" y="155514"/>
                    <a:pt x="99066" y="167374"/>
                    <a:pt x="74753" y="181013"/>
                  </a:cubicBezTo>
                  <a:cubicBezTo>
                    <a:pt x="50440" y="194652"/>
                    <a:pt x="1814" y="224895"/>
                    <a:pt x="35" y="234383"/>
                  </a:cubicBezTo>
                  <a:cubicBezTo>
                    <a:pt x="-1744" y="243871"/>
                    <a:pt x="64079" y="237941"/>
                    <a:pt x="64079" y="237941"/>
                  </a:cubicBezTo>
                  <a:cubicBezTo>
                    <a:pt x="102031" y="239720"/>
                    <a:pt x="190387" y="246836"/>
                    <a:pt x="227746" y="245057"/>
                  </a:cubicBezTo>
                  <a:cubicBezTo>
                    <a:pt x="265105" y="243278"/>
                    <a:pt x="257989" y="240313"/>
                    <a:pt x="281116" y="230825"/>
                  </a:cubicBezTo>
                  <a:close/>
                </a:path>
              </a:pathLst>
            </a:custGeom>
            <a:gradFill>
              <a:gsLst>
                <a:gs pos="75000">
                  <a:srgbClr val="D89367"/>
                </a:gs>
                <a:gs pos="57000">
                  <a:srgbClr val="F5A97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CBB6EEC-E22B-15FB-A141-45CF5810D1AA}"/>
                </a:ext>
              </a:extLst>
            </p:cNvPr>
            <p:cNvSpPr/>
            <p:nvPr/>
          </p:nvSpPr>
          <p:spPr>
            <a:xfrm>
              <a:off x="5600925" y="3423126"/>
              <a:ext cx="105887" cy="223973"/>
            </a:xfrm>
            <a:custGeom>
              <a:avLst/>
              <a:gdLst>
                <a:gd name="connsiteX0" fmla="*/ 27 w 105887"/>
                <a:gd name="connsiteY0" fmla="*/ 6666 h 223973"/>
                <a:gd name="connsiteX1" fmla="*/ 60512 w 105887"/>
                <a:gd name="connsiteY1" fmla="*/ 38688 h 223973"/>
                <a:gd name="connsiteX2" fmla="*/ 56954 w 105887"/>
                <a:gd name="connsiteY2" fmla="*/ 102732 h 223973"/>
                <a:gd name="connsiteX3" fmla="*/ 35606 w 105887"/>
                <a:gd name="connsiteY3" fmla="*/ 141869 h 223973"/>
                <a:gd name="connsiteX4" fmla="*/ 53396 w 105887"/>
                <a:gd name="connsiteY4" fmla="*/ 198797 h 223973"/>
                <a:gd name="connsiteX5" fmla="*/ 3584 w 105887"/>
                <a:gd name="connsiteY5" fmla="*/ 223703 h 223973"/>
                <a:gd name="connsiteX6" fmla="*/ 88976 w 105887"/>
                <a:gd name="connsiteY6" fmla="*/ 184565 h 223973"/>
                <a:gd name="connsiteX7" fmla="*/ 103208 w 105887"/>
                <a:gd name="connsiteY7" fmla="*/ 77826 h 223973"/>
                <a:gd name="connsiteX8" fmla="*/ 53396 w 105887"/>
                <a:gd name="connsiteY8" fmla="*/ 6666 h 223973"/>
                <a:gd name="connsiteX9" fmla="*/ 27 w 105887"/>
                <a:gd name="connsiteY9" fmla="*/ 6666 h 22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887" h="223973">
                  <a:moveTo>
                    <a:pt x="27" y="6666"/>
                  </a:moveTo>
                  <a:cubicBezTo>
                    <a:pt x="1213" y="12003"/>
                    <a:pt x="51024" y="22677"/>
                    <a:pt x="60512" y="38688"/>
                  </a:cubicBezTo>
                  <a:cubicBezTo>
                    <a:pt x="70000" y="54699"/>
                    <a:pt x="61105" y="85535"/>
                    <a:pt x="56954" y="102732"/>
                  </a:cubicBezTo>
                  <a:cubicBezTo>
                    <a:pt x="52803" y="119929"/>
                    <a:pt x="36199" y="125858"/>
                    <a:pt x="35606" y="141869"/>
                  </a:cubicBezTo>
                  <a:cubicBezTo>
                    <a:pt x="35013" y="157880"/>
                    <a:pt x="58733" y="185158"/>
                    <a:pt x="53396" y="198797"/>
                  </a:cubicBezTo>
                  <a:cubicBezTo>
                    <a:pt x="48059" y="212436"/>
                    <a:pt x="-2346" y="226075"/>
                    <a:pt x="3584" y="223703"/>
                  </a:cubicBezTo>
                  <a:cubicBezTo>
                    <a:pt x="9514" y="221331"/>
                    <a:pt x="72372" y="208878"/>
                    <a:pt x="88976" y="184565"/>
                  </a:cubicBezTo>
                  <a:cubicBezTo>
                    <a:pt x="105580" y="160252"/>
                    <a:pt x="109138" y="107476"/>
                    <a:pt x="103208" y="77826"/>
                  </a:cubicBezTo>
                  <a:cubicBezTo>
                    <a:pt x="97278" y="48176"/>
                    <a:pt x="70000" y="18526"/>
                    <a:pt x="53396" y="6666"/>
                  </a:cubicBezTo>
                  <a:cubicBezTo>
                    <a:pt x="36792" y="-5194"/>
                    <a:pt x="-1159" y="1329"/>
                    <a:pt x="27" y="6666"/>
                  </a:cubicBezTo>
                  <a:close/>
                </a:path>
              </a:pathLst>
            </a:custGeom>
            <a:gradFill>
              <a:gsLst>
                <a:gs pos="72000">
                  <a:srgbClr val="462509"/>
                </a:gs>
                <a:gs pos="32000">
                  <a:srgbClr val="5C34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9D15B901-66F0-A792-43B7-123036193974}"/>
              </a:ext>
            </a:extLst>
          </p:cNvPr>
          <p:cNvSpPr/>
          <p:nvPr/>
        </p:nvSpPr>
        <p:spPr>
          <a:xfrm>
            <a:off x="5821744" y="3106080"/>
            <a:ext cx="1673352" cy="164592"/>
          </a:xfrm>
          <a:prstGeom prst="rect">
            <a:avLst/>
          </a:prstGeom>
          <a:solidFill>
            <a:schemeClr val="accent1">
              <a:lumMod val="50000"/>
              <a:alpha val="57000"/>
            </a:schemeClr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67ACCEE2-CE82-7E01-9EF1-3F2764D94571}"/>
              </a:ext>
            </a:extLst>
          </p:cNvPr>
          <p:cNvSpPr/>
          <p:nvPr/>
        </p:nvSpPr>
        <p:spPr>
          <a:xfrm>
            <a:off x="7066708" y="2604543"/>
            <a:ext cx="679770" cy="253904"/>
          </a:xfrm>
          <a:custGeom>
            <a:avLst/>
            <a:gdLst>
              <a:gd name="connsiteX0" fmla="*/ 471687 w 640853"/>
              <a:gd name="connsiteY0" fmla="*/ 30082 h 253904"/>
              <a:gd name="connsiteX1" fmla="*/ 425211 w 640853"/>
              <a:gd name="connsiteY1" fmla="*/ 76558 h 253904"/>
              <a:gd name="connsiteX2" fmla="*/ 425211 w 640853"/>
              <a:gd name="connsiteY2" fmla="*/ 92053 h 253904"/>
              <a:gd name="connsiteX3" fmla="*/ 481434 w 640853"/>
              <a:gd name="connsiteY3" fmla="*/ 148276 h 253904"/>
              <a:gd name="connsiteX4" fmla="*/ 481434 w 640853"/>
              <a:gd name="connsiteY4" fmla="*/ 148806 h 253904"/>
              <a:gd name="connsiteX5" fmla="*/ 543405 w 640853"/>
              <a:gd name="connsiteY5" fmla="*/ 210777 h 253904"/>
              <a:gd name="connsiteX6" fmla="*/ 558900 w 640853"/>
              <a:gd name="connsiteY6" fmla="*/ 210777 h 253904"/>
              <a:gd name="connsiteX7" fmla="*/ 605376 w 640853"/>
              <a:gd name="connsiteY7" fmla="*/ 164301 h 253904"/>
              <a:gd name="connsiteX8" fmla="*/ 605376 w 640853"/>
              <a:gd name="connsiteY8" fmla="*/ 130175 h 253904"/>
              <a:gd name="connsiteX9" fmla="*/ 605376 w 640853"/>
              <a:gd name="connsiteY9" fmla="*/ 83240 h 253904"/>
              <a:gd name="connsiteX10" fmla="*/ 605376 w 640853"/>
              <a:gd name="connsiteY10" fmla="*/ 68996 h 253904"/>
              <a:gd name="connsiteX11" fmla="*/ 568672 w 640853"/>
              <a:gd name="connsiteY11" fmla="*/ 32292 h 253904"/>
              <a:gd name="connsiteX12" fmla="*/ 552748 w 640853"/>
              <a:gd name="connsiteY12" fmla="*/ 32292 h 253904"/>
              <a:gd name="connsiteX13" fmla="*/ 552748 w 640853"/>
              <a:gd name="connsiteY13" fmla="*/ 30082 h 253904"/>
              <a:gd name="connsiteX14" fmla="*/ 87325 w 640853"/>
              <a:gd name="connsiteY14" fmla="*/ 30082 h 253904"/>
              <a:gd name="connsiteX15" fmla="*/ 87325 w 640853"/>
              <a:gd name="connsiteY15" fmla="*/ 32292 h 253904"/>
              <a:gd name="connsiteX16" fmla="*/ 71401 w 640853"/>
              <a:gd name="connsiteY16" fmla="*/ 32292 h 253904"/>
              <a:gd name="connsiteX17" fmla="*/ 34697 w 640853"/>
              <a:gd name="connsiteY17" fmla="*/ 68996 h 253904"/>
              <a:gd name="connsiteX18" fmla="*/ 34697 w 640853"/>
              <a:gd name="connsiteY18" fmla="*/ 83240 h 253904"/>
              <a:gd name="connsiteX19" fmla="*/ 34697 w 640853"/>
              <a:gd name="connsiteY19" fmla="*/ 130175 h 253904"/>
              <a:gd name="connsiteX20" fmla="*/ 34697 w 640853"/>
              <a:gd name="connsiteY20" fmla="*/ 164301 h 253904"/>
              <a:gd name="connsiteX21" fmla="*/ 81173 w 640853"/>
              <a:gd name="connsiteY21" fmla="*/ 210777 h 253904"/>
              <a:gd name="connsiteX22" fmla="*/ 96668 w 640853"/>
              <a:gd name="connsiteY22" fmla="*/ 210777 h 253904"/>
              <a:gd name="connsiteX23" fmla="*/ 158639 w 640853"/>
              <a:gd name="connsiteY23" fmla="*/ 148806 h 253904"/>
              <a:gd name="connsiteX24" fmla="*/ 158639 w 640853"/>
              <a:gd name="connsiteY24" fmla="*/ 148276 h 253904"/>
              <a:gd name="connsiteX25" fmla="*/ 214862 w 640853"/>
              <a:gd name="connsiteY25" fmla="*/ 92053 h 253904"/>
              <a:gd name="connsiteX26" fmla="*/ 214862 w 640853"/>
              <a:gd name="connsiteY26" fmla="*/ 76558 h 253904"/>
              <a:gd name="connsiteX27" fmla="*/ 168386 w 640853"/>
              <a:gd name="connsiteY27" fmla="*/ 30082 h 253904"/>
              <a:gd name="connsiteX28" fmla="*/ 61369 w 640853"/>
              <a:gd name="connsiteY28" fmla="*/ 0 h 253904"/>
              <a:gd name="connsiteX29" fmla="*/ 579484 w 640853"/>
              <a:gd name="connsiteY29" fmla="*/ 0 h 253904"/>
              <a:gd name="connsiteX30" fmla="*/ 640853 w 640853"/>
              <a:gd name="connsiteY30" fmla="*/ 61369 h 253904"/>
              <a:gd name="connsiteX31" fmla="*/ 640853 w 640853"/>
              <a:gd name="connsiteY31" fmla="*/ 192535 h 253904"/>
              <a:gd name="connsiteX32" fmla="*/ 579484 w 640853"/>
              <a:gd name="connsiteY32" fmla="*/ 253904 h 253904"/>
              <a:gd name="connsiteX33" fmla="*/ 61369 w 640853"/>
              <a:gd name="connsiteY33" fmla="*/ 253904 h 253904"/>
              <a:gd name="connsiteX34" fmla="*/ 0 w 640853"/>
              <a:gd name="connsiteY34" fmla="*/ 192535 h 253904"/>
              <a:gd name="connsiteX35" fmla="*/ 0 w 640853"/>
              <a:gd name="connsiteY35" fmla="*/ 61369 h 253904"/>
              <a:gd name="connsiteX36" fmla="*/ 61369 w 640853"/>
              <a:gd name="connsiteY36" fmla="*/ 0 h 25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0853" h="253904">
                <a:moveTo>
                  <a:pt x="471687" y="30082"/>
                </a:moveTo>
                <a:cubicBezTo>
                  <a:pt x="446019" y="30082"/>
                  <a:pt x="425211" y="50890"/>
                  <a:pt x="425211" y="76558"/>
                </a:cubicBezTo>
                <a:lnTo>
                  <a:pt x="425211" y="92053"/>
                </a:lnTo>
                <a:lnTo>
                  <a:pt x="481434" y="148276"/>
                </a:lnTo>
                <a:lnTo>
                  <a:pt x="481434" y="148806"/>
                </a:lnTo>
                <a:lnTo>
                  <a:pt x="543405" y="210777"/>
                </a:lnTo>
                <a:lnTo>
                  <a:pt x="558900" y="210777"/>
                </a:lnTo>
                <a:cubicBezTo>
                  <a:pt x="584568" y="210777"/>
                  <a:pt x="605376" y="189969"/>
                  <a:pt x="605376" y="164301"/>
                </a:cubicBezTo>
                <a:lnTo>
                  <a:pt x="605376" y="130175"/>
                </a:lnTo>
                <a:lnTo>
                  <a:pt x="605376" y="83240"/>
                </a:lnTo>
                <a:lnTo>
                  <a:pt x="605376" y="68996"/>
                </a:lnTo>
                <a:cubicBezTo>
                  <a:pt x="605376" y="48725"/>
                  <a:pt x="588943" y="32292"/>
                  <a:pt x="568672" y="32292"/>
                </a:cubicBezTo>
                <a:lnTo>
                  <a:pt x="552748" y="32292"/>
                </a:lnTo>
                <a:lnTo>
                  <a:pt x="552748" y="30082"/>
                </a:lnTo>
                <a:close/>
                <a:moveTo>
                  <a:pt x="87325" y="30082"/>
                </a:moveTo>
                <a:lnTo>
                  <a:pt x="87325" y="32292"/>
                </a:lnTo>
                <a:lnTo>
                  <a:pt x="71401" y="32292"/>
                </a:lnTo>
                <a:cubicBezTo>
                  <a:pt x="51130" y="32292"/>
                  <a:pt x="34697" y="48725"/>
                  <a:pt x="34697" y="68996"/>
                </a:cubicBezTo>
                <a:lnTo>
                  <a:pt x="34697" y="83240"/>
                </a:lnTo>
                <a:lnTo>
                  <a:pt x="34697" y="130175"/>
                </a:lnTo>
                <a:lnTo>
                  <a:pt x="34697" y="164301"/>
                </a:lnTo>
                <a:cubicBezTo>
                  <a:pt x="34697" y="189969"/>
                  <a:pt x="55505" y="210777"/>
                  <a:pt x="81173" y="210777"/>
                </a:cubicBezTo>
                <a:lnTo>
                  <a:pt x="96668" y="210777"/>
                </a:lnTo>
                <a:lnTo>
                  <a:pt x="158639" y="148806"/>
                </a:lnTo>
                <a:lnTo>
                  <a:pt x="158639" y="148276"/>
                </a:lnTo>
                <a:lnTo>
                  <a:pt x="214862" y="92053"/>
                </a:lnTo>
                <a:lnTo>
                  <a:pt x="214862" y="76558"/>
                </a:lnTo>
                <a:cubicBezTo>
                  <a:pt x="214862" y="50890"/>
                  <a:pt x="194054" y="30082"/>
                  <a:pt x="168386" y="30082"/>
                </a:cubicBezTo>
                <a:close/>
                <a:moveTo>
                  <a:pt x="61369" y="0"/>
                </a:moveTo>
                <a:lnTo>
                  <a:pt x="579484" y="0"/>
                </a:lnTo>
                <a:cubicBezTo>
                  <a:pt x="613377" y="0"/>
                  <a:pt x="640853" y="27476"/>
                  <a:pt x="640853" y="61369"/>
                </a:cubicBezTo>
                <a:lnTo>
                  <a:pt x="640853" y="192535"/>
                </a:lnTo>
                <a:cubicBezTo>
                  <a:pt x="640853" y="226428"/>
                  <a:pt x="613377" y="253904"/>
                  <a:pt x="579484" y="253904"/>
                </a:cubicBezTo>
                <a:lnTo>
                  <a:pt x="61369" y="253904"/>
                </a:lnTo>
                <a:cubicBezTo>
                  <a:pt x="27476" y="253904"/>
                  <a:pt x="0" y="226428"/>
                  <a:pt x="0" y="192535"/>
                </a:cubicBezTo>
                <a:lnTo>
                  <a:pt x="0" y="61369"/>
                </a:lnTo>
                <a:cubicBezTo>
                  <a:pt x="0" y="27476"/>
                  <a:pt x="27476" y="0"/>
                  <a:pt x="6136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isometricRightUp"/>
            <a:lightRig rig="threePt" dir="t"/>
          </a:scene3d>
          <a:sp3d extrusionH="19050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43E22D05-7838-BB65-99CA-2D8D5E4DFA81}"/>
              </a:ext>
            </a:extLst>
          </p:cNvPr>
          <p:cNvSpPr/>
          <p:nvPr/>
        </p:nvSpPr>
        <p:spPr>
          <a:xfrm>
            <a:off x="5716267" y="2323365"/>
            <a:ext cx="1551199" cy="853056"/>
          </a:xfrm>
          <a:custGeom>
            <a:avLst/>
            <a:gdLst>
              <a:gd name="connsiteX0" fmla="*/ 1261174 w 1268145"/>
              <a:gd name="connsiteY0" fmla="*/ 108881 h 739357"/>
              <a:gd name="connsiteX1" fmla="*/ 1155296 w 1268145"/>
              <a:gd name="connsiteY1" fmla="*/ 17441 h 739357"/>
              <a:gd name="connsiteX2" fmla="*/ 1020542 w 1268145"/>
              <a:gd name="connsiteY2" fmla="*/ 12628 h 739357"/>
              <a:gd name="connsiteX3" fmla="*/ 818412 w 1268145"/>
              <a:gd name="connsiteY3" fmla="*/ 152194 h 739357"/>
              <a:gd name="connsiteX4" fmla="*/ 601843 w 1268145"/>
              <a:gd name="connsiteY4" fmla="*/ 286948 h 739357"/>
              <a:gd name="connsiteX5" fmla="*/ 240896 w 1268145"/>
              <a:gd name="connsiteY5" fmla="*/ 513142 h 739357"/>
              <a:gd name="connsiteX6" fmla="*/ 115767 w 1268145"/>
              <a:gd name="connsiteY6" fmla="*/ 580518 h 739357"/>
              <a:gd name="connsiteX7" fmla="*/ 5077 w 1268145"/>
              <a:gd name="connsiteY7" fmla="*/ 575706 h 739357"/>
              <a:gd name="connsiteX8" fmla="*/ 33953 w 1268145"/>
              <a:gd name="connsiteY8" fmla="*/ 623832 h 739357"/>
              <a:gd name="connsiteX9" fmla="*/ 168706 w 1268145"/>
              <a:gd name="connsiteY9" fmla="*/ 647895 h 739357"/>
              <a:gd name="connsiteX10" fmla="*/ 236083 w 1268145"/>
              <a:gd name="connsiteY10" fmla="*/ 585331 h 739357"/>
              <a:gd name="connsiteX11" fmla="*/ 356399 w 1268145"/>
              <a:gd name="connsiteY11" fmla="*/ 532392 h 739357"/>
              <a:gd name="connsiteX12" fmla="*/ 659595 w 1268145"/>
              <a:gd name="connsiteY12" fmla="*/ 354325 h 739357"/>
              <a:gd name="connsiteX13" fmla="*/ 664407 w 1268145"/>
              <a:gd name="connsiteY13" fmla="*/ 383201 h 739357"/>
              <a:gd name="connsiteX14" fmla="*/ 539279 w 1268145"/>
              <a:gd name="connsiteY14" fmla="*/ 503516 h 739357"/>
              <a:gd name="connsiteX15" fmla="*/ 346774 w 1268145"/>
              <a:gd name="connsiteY15" fmla="*/ 623832 h 739357"/>
              <a:gd name="connsiteX16" fmla="*/ 250521 w 1268145"/>
              <a:gd name="connsiteY16" fmla="*/ 681584 h 739357"/>
              <a:gd name="connsiteX17" fmla="*/ 135018 w 1268145"/>
              <a:gd name="connsiteY17" fmla="*/ 657521 h 739357"/>
              <a:gd name="connsiteX18" fmla="*/ 130205 w 1268145"/>
              <a:gd name="connsiteY18" fmla="*/ 705647 h 739357"/>
              <a:gd name="connsiteX19" fmla="*/ 284210 w 1268145"/>
              <a:gd name="connsiteY19" fmla="*/ 739335 h 739357"/>
              <a:gd name="connsiteX20" fmla="*/ 332336 w 1268145"/>
              <a:gd name="connsiteY20" fmla="*/ 700834 h 739357"/>
              <a:gd name="connsiteX21" fmla="*/ 476715 w 1268145"/>
              <a:gd name="connsiteY21" fmla="*/ 628645 h 739357"/>
              <a:gd name="connsiteX22" fmla="*/ 784723 w 1268145"/>
              <a:gd name="connsiteY22" fmla="*/ 469828 h 739357"/>
              <a:gd name="connsiteX23" fmla="*/ 933915 w 1268145"/>
              <a:gd name="connsiteY23" fmla="*/ 465015 h 739357"/>
              <a:gd name="connsiteX24" fmla="*/ 1222673 w 1268145"/>
              <a:gd name="connsiteY24" fmla="*/ 253260 h 739357"/>
              <a:gd name="connsiteX25" fmla="*/ 1261174 w 1268145"/>
              <a:gd name="connsiteY25" fmla="*/ 108881 h 73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68145" h="739357">
                <a:moveTo>
                  <a:pt x="1261174" y="108881"/>
                </a:moveTo>
                <a:cubicBezTo>
                  <a:pt x="1249944" y="69578"/>
                  <a:pt x="1195401" y="33483"/>
                  <a:pt x="1155296" y="17441"/>
                </a:cubicBezTo>
                <a:cubicBezTo>
                  <a:pt x="1115191" y="1399"/>
                  <a:pt x="1076689" y="-9831"/>
                  <a:pt x="1020542" y="12628"/>
                </a:cubicBezTo>
                <a:cubicBezTo>
                  <a:pt x="964395" y="35087"/>
                  <a:pt x="888195" y="106474"/>
                  <a:pt x="818412" y="152194"/>
                </a:cubicBezTo>
                <a:cubicBezTo>
                  <a:pt x="748629" y="197914"/>
                  <a:pt x="601843" y="286948"/>
                  <a:pt x="601843" y="286948"/>
                </a:cubicBezTo>
                <a:lnTo>
                  <a:pt x="240896" y="513142"/>
                </a:lnTo>
                <a:cubicBezTo>
                  <a:pt x="159883" y="562070"/>
                  <a:pt x="155070" y="570091"/>
                  <a:pt x="115767" y="580518"/>
                </a:cubicBezTo>
                <a:cubicBezTo>
                  <a:pt x="76464" y="590945"/>
                  <a:pt x="18713" y="568487"/>
                  <a:pt x="5077" y="575706"/>
                </a:cubicBezTo>
                <a:cubicBezTo>
                  <a:pt x="-8559" y="582925"/>
                  <a:pt x="6681" y="611800"/>
                  <a:pt x="33953" y="623832"/>
                </a:cubicBezTo>
                <a:cubicBezTo>
                  <a:pt x="61225" y="635864"/>
                  <a:pt x="135018" y="654312"/>
                  <a:pt x="168706" y="647895"/>
                </a:cubicBezTo>
                <a:cubicBezTo>
                  <a:pt x="202394" y="641478"/>
                  <a:pt x="204801" y="604581"/>
                  <a:pt x="236083" y="585331"/>
                </a:cubicBezTo>
                <a:cubicBezTo>
                  <a:pt x="267365" y="566081"/>
                  <a:pt x="285814" y="570893"/>
                  <a:pt x="356399" y="532392"/>
                </a:cubicBezTo>
                <a:cubicBezTo>
                  <a:pt x="426984" y="493891"/>
                  <a:pt x="659595" y="354325"/>
                  <a:pt x="659595" y="354325"/>
                </a:cubicBezTo>
                <a:cubicBezTo>
                  <a:pt x="710930" y="329460"/>
                  <a:pt x="684460" y="358336"/>
                  <a:pt x="664407" y="383201"/>
                </a:cubicBezTo>
                <a:cubicBezTo>
                  <a:pt x="644354" y="408066"/>
                  <a:pt x="592218" y="463411"/>
                  <a:pt x="539279" y="503516"/>
                </a:cubicBezTo>
                <a:cubicBezTo>
                  <a:pt x="486340" y="543621"/>
                  <a:pt x="394900" y="594154"/>
                  <a:pt x="346774" y="623832"/>
                </a:cubicBezTo>
                <a:cubicBezTo>
                  <a:pt x="298648" y="653510"/>
                  <a:pt x="285814" y="675969"/>
                  <a:pt x="250521" y="681584"/>
                </a:cubicBezTo>
                <a:cubicBezTo>
                  <a:pt x="215228" y="687199"/>
                  <a:pt x="155071" y="653511"/>
                  <a:pt x="135018" y="657521"/>
                </a:cubicBezTo>
                <a:cubicBezTo>
                  <a:pt x="114965" y="661531"/>
                  <a:pt x="105340" y="692011"/>
                  <a:pt x="130205" y="705647"/>
                </a:cubicBezTo>
                <a:cubicBezTo>
                  <a:pt x="155070" y="719283"/>
                  <a:pt x="250522" y="740137"/>
                  <a:pt x="284210" y="739335"/>
                </a:cubicBezTo>
                <a:cubicBezTo>
                  <a:pt x="317898" y="738533"/>
                  <a:pt x="300252" y="719282"/>
                  <a:pt x="332336" y="700834"/>
                </a:cubicBezTo>
                <a:cubicBezTo>
                  <a:pt x="364420" y="682386"/>
                  <a:pt x="476715" y="628645"/>
                  <a:pt x="476715" y="628645"/>
                </a:cubicBezTo>
                <a:cubicBezTo>
                  <a:pt x="552113" y="590144"/>
                  <a:pt x="708523" y="497100"/>
                  <a:pt x="784723" y="469828"/>
                </a:cubicBezTo>
                <a:cubicBezTo>
                  <a:pt x="860923" y="442556"/>
                  <a:pt x="860923" y="501110"/>
                  <a:pt x="933915" y="465015"/>
                </a:cubicBezTo>
                <a:cubicBezTo>
                  <a:pt x="1006907" y="428920"/>
                  <a:pt x="1168932" y="308605"/>
                  <a:pt x="1222673" y="253260"/>
                </a:cubicBezTo>
                <a:cubicBezTo>
                  <a:pt x="1276414" y="197915"/>
                  <a:pt x="1272404" y="148184"/>
                  <a:pt x="1261174" y="108881"/>
                </a:cubicBezTo>
                <a:close/>
              </a:path>
            </a:pathLst>
          </a:custGeom>
          <a:gradFill>
            <a:gsLst>
              <a:gs pos="36000">
                <a:srgbClr val="F6AA7E"/>
              </a:gs>
              <a:gs pos="55000">
                <a:srgbClr val="ECA17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0EEE2704-40CB-A6CC-34F2-9462CD6FF457}"/>
              </a:ext>
            </a:extLst>
          </p:cNvPr>
          <p:cNvSpPr/>
          <p:nvPr/>
        </p:nvSpPr>
        <p:spPr>
          <a:xfrm>
            <a:off x="5310351" y="2974789"/>
            <a:ext cx="872974" cy="485466"/>
          </a:xfrm>
          <a:custGeom>
            <a:avLst/>
            <a:gdLst>
              <a:gd name="connsiteX0" fmla="*/ 709076 w 872974"/>
              <a:gd name="connsiteY0" fmla="*/ 29486 h 485466"/>
              <a:gd name="connsiteX1" fmla="*/ 709076 w 872974"/>
              <a:gd name="connsiteY1" fmla="*/ 85293 h 485466"/>
              <a:gd name="connsiteX2" fmla="*/ 777000 w 872974"/>
              <a:gd name="connsiteY2" fmla="*/ 85293 h 485466"/>
              <a:gd name="connsiteX3" fmla="*/ 777000 w 872974"/>
              <a:gd name="connsiteY3" fmla="*/ 140480 h 485466"/>
              <a:gd name="connsiteX4" fmla="*/ 789515 w 872974"/>
              <a:gd name="connsiteY4" fmla="*/ 137953 h 485466"/>
              <a:gd name="connsiteX5" fmla="*/ 792041 w 872974"/>
              <a:gd name="connsiteY5" fmla="*/ 140479 h 485466"/>
              <a:gd name="connsiteX6" fmla="*/ 825453 w 872974"/>
              <a:gd name="connsiteY6" fmla="*/ 140479 h 485466"/>
              <a:gd name="connsiteX7" fmla="*/ 833807 w 872974"/>
              <a:gd name="connsiteY7" fmla="*/ 132125 h 485466"/>
              <a:gd name="connsiteX8" fmla="*/ 833807 w 872974"/>
              <a:gd name="connsiteY8" fmla="*/ 87018 h 485466"/>
              <a:gd name="connsiteX9" fmla="*/ 832086 w 872974"/>
              <a:gd name="connsiteY9" fmla="*/ 87018 h 485466"/>
              <a:gd name="connsiteX10" fmla="*/ 832497 w 872974"/>
              <a:gd name="connsiteY10" fmla="*/ 84983 h 485466"/>
              <a:gd name="connsiteX11" fmla="*/ 798602 w 872974"/>
              <a:gd name="connsiteY11" fmla="*/ 33847 h 485466"/>
              <a:gd name="connsiteX12" fmla="*/ 785609 w 872974"/>
              <a:gd name="connsiteY12" fmla="*/ 31224 h 485466"/>
              <a:gd name="connsiteX13" fmla="*/ 785609 w 872974"/>
              <a:gd name="connsiteY13" fmla="*/ 29486 h 485466"/>
              <a:gd name="connsiteX14" fmla="*/ 777000 w 872974"/>
              <a:gd name="connsiteY14" fmla="*/ 29486 h 485466"/>
              <a:gd name="connsiteX15" fmla="*/ 211500 w 872974"/>
              <a:gd name="connsiteY15" fmla="*/ 29486 h 485466"/>
              <a:gd name="connsiteX16" fmla="*/ 202451 w 872974"/>
              <a:gd name="connsiteY16" fmla="*/ 38535 h 485466"/>
              <a:gd name="connsiteX17" fmla="*/ 202451 w 872974"/>
              <a:gd name="connsiteY17" fmla="*/ 74727 h 485466"/>
              <a:gd name="connsiteX18" fmla="*/ 211500 w 872974"/>
              <a:gd name="connsiteY18" fmla="*/ 83776 h 485466"/>
              <a:gd name="connsiteX19" fmla="*/ 664696 w 872974"/>
              <a:gd name="connsiteY19" fmla="*/ 83776 h 485466"/>
              <a:gd name="connsiteX20" fmla="*/ 673745 w 872974"/>
              <a:gd name="connsiteY20" fmla="*/ 74727 h 485466"/>
              <a:gd name="connsiteX21" fmla="*/ 673745 w 872974"/>
              <a:gd name="connsiteY21" fmla="*/ 38535 h 485466"/>
              <a:gd name="connsiteX22" fmla="*/ 664696 w 872974"/>
              <a:gd name="connsiteY22" fmla="*/ 29486 h 485466"/>
              <a:gd name="connsiteX23" fmla="*/ 85872 w 872974"/>
              <a:gd name="connsiteY23" fmla="*/ 29486 h 485466"/>
              <a:gd name="connsiteX24" fmla="*/ 85872 w 872974"/>
              <a:gd name="connsiteY24" fmla="*/ 31224 h 485466"/>
              <a:gd name="connsiteX25" fmla="*/ 72879 w 872974"/>
              <a:gd name="connsiteY25" fmla="*/ 33847 h 485466"/>
              <a:gd name="connsiteX26" fmla="*/ 38984 w 872974"/>
              <a:gd name="connsiteY26" fmla="*/ 84983 h 485466"/>
              <a:gd name="connsiteX27" fmla="*/ 39395 w 872974"/>
              <a:gd name="connsiteY27" fmla="*/ 87018 h 485466"/>
              <a:gd name="connsiteX28" fmla="*/ 37674 w 872974"/>
              <a:gd name="connsiteY28" fmla="*/ 87018 h 485466"/>
              <a:gd name="connsiteX29" fmla="*/ 37674 w 872974"/>
              <a:gd name="connsiteY29" fmla="*/ 132125 h 485466"/>
              <a:gd name="connsiteX30" fmla="*/ 46028 w 872974"/>
              <a:gd name="connsiteY30" fmla="*/ 140479 h 485466"/>
              <a:gd name="connsiteX31" fmla="*/ 79440 w 872974"/>
              <a:gd name="connsiteY31" fmla="*/ 140479 h 485466"/>
              <a:gd name="connsiteX32" fmla="*/ 81966 w 872974"/>
              <a:gd name="connsiteY32" fmla="*/ 137953 h 485466"/>
              <a:gd name="connsiteX33" fmla="*/ 94481 w 872974"/>
              <a:gd name="connsiteY33" fmla="*/ 140480 h 485466"/>
              <a:gd name="connsiteX34" fmla="*/ 94481 w 872974"/>
              <a:gd name="connsiteY34" fmla="*/ 85293 h 485466"/>
              <a:gd name="connsiteX35" fmla="*/ 162405 w 872974"/>
              <a:gd name="connsiteY35" fmla="*/ 85293 h 485466"/>
              <a:gd name="connsiteX36" fmla="*/ 162405 w 872974"/>
              <a:gd name="connsiteY36" fmla="*/ 29486 h 485466"/>
              <a:gd name="connsiteX37" fmla="*/ 94481 w 872974"/>
              <a:gd name="connsiteY37" fmla="*/ 29486 h 485466"/>
              <a:gd name="connsiteX38" fmla="*/ 99482 w 872974"/>
              <a:gd name="connsiteY38" fmla="*/ 0 h 485466"/>
              <a:gd name="connsiteX39" fmla="*/ 773492 w 872974"/>
              <a:gd name="connsiteY39" fmla="*/ 0 h 485466"/>
              <a:gd name="connsiteX40" fmla="*/ 872974 w 872974"/>
              <a:gd name="connsiteY40" fmla="*/ 99482 h 485466"/>
              <a:gd name="connsiteX41" fmla="*/ 872974 w 872974"/>
              <a:gd name="connsiteY41" fmla="*/ 485466 h 485466"/>
              <a:gd name="connsiteX42" fmla="*/ 0 w 872974"/>
              <a:gd name="connsiteY42" fmla="*/ 485466 h 485466"/>
              <a:gd name="connsiteX43" fmla="*/ 0 w 872974"/>
              <a:gd name="connsiteY43" fmla="*/ 99482 h 485466"/>
              <a:gd name="connsiteX44" fmla="*/ 99482 w 872974"/>
              <a:gd name="connsiteY44" fmla="*/ 0 h 48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72974" h="485466">
                <a:moveTo>
                  <a:pt x="709076" y="29486"/>
                </a:moveTo>
                <a:lnTo>
                  <a:pt x="709076" y="85293"/>
                </a:lnTo>
                <a:lnTo>
                  <a:pt x="777000" y="85293"/>
                </a:lnTo>
                <a:lnTo>
                  <a:pt x="777000" y="140480"/>
                </a:lnTo>
                <a:lnTo>
                  <a:pt x="789515" y="137953"/>
                </a:lnTo>
                <a:lnTo>
                  <a:pt x="792041" y="140479"/>
                </a:lnTo>
                <a:lnTo>
                  <a:pt x="825453" y="140479"/>
                </a:lnTo>
                <a:cubicBezTo>
                  <a:pt x="830067" y="140479"/>
                  <a:pt x="833807" y="136739"/>
                  <a:pt x="833807" y="132125"/>
                </a:cubicBezTo>
                <a:lnTo>
                  <a:pt x="833807" y="87018"/>
                </a:lnTo>
                <a:lnTo>
                  <a:pt x="832086" y="87018"/>
                </a:lnTo>
                <a:lnTo>
                  <a:pt x="832497" y="84983"/>
                </a:lnTo>
                <a:cubicBezTo>
                  <a:pt x="832497" y="61996"/>
                  <a:pt x="818521" y="42272"/>
                  <a:pt x="798602" y="33847"/>
                </a:cubicBezTo>
                <a:lnTo>
                  <a:pt x="785609" y="31224"/>
                </a:lnTo>
                <a:lnTo>
                  <a:pt x="785609" y="29486"/>
                </a:lnTo>
                <a:lnTo>
                  <a:pt x="777000" y="29486"/>
                </a:lnTo>
                <a:close/>
                <a:moveTo>
                  <a:pt x="211500" y="29486"/>
                </a:moveTo>
                <a:cubicBezTo>
                  <a:pt x="206502" y="29486"/>
                  <a:pt x="202451" y="33537"/>
                  <a:pt x="202451" y="38535"/>
                </a:cubicBezTo>
                <a:lnTo>
                  <a:pt x="202451" y="74727"/>
                </a:lnTo>
                <a:cubicBezTo>
                  <a:pt x="202451" y="79725"/>
                  <a:pt x="206502" y="83776"/>
                  <a:pt x="211500" y="83776"/>
                </a:cubicBezTo>
                <a:lnTo>
                  <a:pt x="664696" y="83776"/>
                </a:lnTo>
                <a:cubicBezTo>
                  <a:pt x="669694" y="83776"/>
                  <a:pt x="673745" y="79725"/>
                  <a:pt x="673745" y="74727"/>
                </a:cubicBezTo>
                <a:lnTo>
                  <a:pt x="673745" y="38535"/>
                </a:lnTo>
                <a:cubicBezTo>
                  <a:pt x="673745" y="33537"/>
                  <a:pt x="669694" y="29486"/>
                  <a:pt x="664696" y="29486"/>
                </a:cubicBezTo>
                <a:close/>
                <a:moveTo>
                  <a:pt x="85872" y="29486"/>
                </a:moveTo>
                <a:lnTo>
                  <a:pt x="85872" y="31224"/>
                </a:lnTo>
                <a:lnTo>
                  <a:pt x="72879" y="33847"/>
                </a:lnTo>
                <a:cubicBezTo>
                  <a:pt x="52960" y="42272"/>
                  <a:pt x="38984" y="61996"/>
                  <a:pt x="38984" y="84983"/>
                </a:cubicBezTo>
                <a:lnTo>
                  <a:pt x="39395" y="87018"/>
                </a:lnTo>
                <a:lnTo>
                  <a:pt x="37674" y="87018"/>
                </a:lnTo>
                <a:lnTo>
                  <a:pt x="37674" y="132125"/>
                </a:lnTo>
                <a:cubicBezTo>
                  <a:pt x="37674" y="136739"/>
                  <a:pt x="41414" y="140479"/>
                  <a:pt x="46028" y="140479"/>
                </a:cubicBezTo>
                <a:lnTo>
                  <a:pt x="79440" y="140479"/>
                </a:lnTo>
                <a:lnTo>
                  <a:pt x="81966" y="137953"/>
                </a:lnTo>
                <a:lnTo>
                  <a:pt x="94481" y="140480"/>
                </a:lnTo>
                <a:lnTo>
                  <a:pt x="94481" y="85293"/>
                </a:lnTo>
                <a:lnTo>
                  <a:pt x="162405" y="85293"/>
                </a:lnTo>
                <a:lnTo>
                  <a:pt x="162405" y="29486"/>
                </a:lnTo>
                <a:lnTo>
                  <a:pt x="94481" y="29486"/>
                </a:lnTo>
                <a:close/>
                <a:moveTo>
                  <a:pt x="99482" y="0"/>
                </a:moveTo>
                <a:lnTo>
                  <a:pt x="773492" y="0"/>
                </a:lnTo>
                <a:cubicBezTo>
                  <a:pt x="828434" y="0"/>
                  <a:pt x="872974" y="44540"/>
                  <a:pt x="872974" y="99482"/>
                </a:cubicBezTo>
                <a:lnTo>
                  <a:pt x="872974" y="485466"/>
                </a:lnTo>
                <a:lnTo>
                  <a:pt x="0" y="485466"/>
                </a:lnTo>
                <a:lnTo>
                  <a:pt x="0" y="99482"/>
                </a:lnTo>
                <a:cubicBezTo>
                  <a:pt x="0" y="44540"/>
                  <a:pt x="44540" y="0"/>
                  <a:pt x="99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/>
          <a:scene3d>
            <a:camera prst="isometricLeftDown"/>
            <a:lightRig rig="threePt" dir="t"/>
          </a:scene3d>
          <a:sp3d extrusionH="31750" prstMaterial="matte">
            <a:extrusionClr>
              <a:schemeClr val="bg1">
                <a:lumMod val="85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B52CBA8D-424F-273D-FF41-F05F9B82AC02}"/>
              </a:ext>
            </a:extLst>
          </p:cNvPr>
          <p:cNvSpPr/>
          <p:nvPr/>
        </p:nvSpPr>
        <p:spPr>
          <a:xfrm rot="21371957">
            <a:off x="5943578" y="2521580"/>
            <a:ext cx="1163208" cy="675770"/>
          </a:xfrm>
          <a:custGeom>
            <a:avLst/>
            <a:gdLst>
              <a:gd name="connsiteX0" fmla="*/ 0 w 827772"/>
              <a:gd name="connsiteY0" fmla="*/ 255070 h 601579"/>
              <a:gd name="connsiteX1" fmla="*/ 433137 w 827772"/>
              <a:gd name="connsiteY1" fmla="*/ 0 h 601579"/>
              <a:gd name="connsiteX2" fmla="*/ 577515 w 827772"/>
              <a:gd name="connsiteY2" fmla="*/ 77003 h 601579"/>
              <a:gd name="connsiteX3" fmla="*/ 659330 w 827772"/>
              <a:gd name="connsiteY3" fmla="*/ 158817 h 601579"/>
              <a:gd name="connsiteX4" fmla="*/ 736332 w 827772"/>
              <a:gd name="connsiteY4" fmla="*/ 279133 h 601579"/>
              <a:gd name="connsiteX5" fmla="*/ 827772 w 827772"/>
              <a:gd name="connsiteY5" fmla="*/ 341697 h 601579"/>
              <a:gd name="connsiteX6" fmla="*/ 375385 w 827772"/>
              <a:gd name="connsiteY6" fmla="*/ 601579 h 601579"/>
              <a:gd name="connsiteX7" fmla="*/ 308008 w 827772"/>
              <a:gd name="connsiteY7" fmla="*/ 553453 h 601579"/>
              <a:gd name="connsiteX8" fmla="*/ 245444 w 827772"/>
              <a:gd name="connsiteY8" fmla="*/ 452388 h 601579"/>
              <a:gd name="connsiteX9" fmla="*/ 149191 w 827772"/>
              <a:gd name="connsiteY9" fmla="*/ 341697 h 601579"/>
              <a:gd name="connsiteX10" fmla="*/ 0 w 827772"/>
              <a:gd name="connsiteY10" fmla="*/ 255070 h 60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7772" h="601579">
                <a:moveTo>
                  <a:pt x="0" y="255070"/>
                </a:moveTo>
                <a:lnTo>
                  <a:pt x="433137" y="0"/>
                </a:lnTo>
                <a:lnTo>
                  <a:pt x="577515" y="77003"/>
                </a:lnTo>
                <a:lnTo>
                  <a:pt x="659330" y="158817"/>
                </a:lnTo>
                <a:lnTo>
                  <a:pt x="736332" y="279133"/>
                </a:lnTo>
                <a:lnTo>
                  <a:pt x="827772" y="341697"/>
                </a:lnTo>
                <a:lnTo>
                  <a:pt x="375385" y="601579"/>
                </a:lnTo>
                <a:lnTo>
                  <a:pt x="308008" y="553453"/>
                </a:lnTo>
                <a:lnTo>
                  <a:pt x="245444" y="452388"/>
                </a:lnTo>
                <a:lnTo>
                  <a:pt x="149191" y="341697"/>
                </a:lnTo>
                <a:lnTo>
                  <a:pt x="0" y="25507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E5F8DC57-4206-F31F-2DA1-AC872BB29CDB}"/>
              </a:ext>
            </a:extLst>
          </p:cNvPr>
          <p:cNvSpPr/>
          <p:nvPr/>
        </p:nvSpPr>
        <p:spPr>
          <a:xfrm>
            <a:off x="6508379" y="2926766"/>
            <a:ext cx="679770" cy="253904"/>
          </a:xfrm>
          <a:custGeom>
            <a:avLst/>
            <a:gdLst>
              <a:gd name="connsiteX0" fmla="*/ 471687 w 640853"/>
              <a:gd name="connsiteY0" fmla="*/ 30082 h 253904"/>
              <a:gd name="connsiteX1" fmla="*/ 425211 w 640853"/>
              <a:gd name="connsiteY1" fmla="*/ 76558 h 253904"/>
              <a:gd name="connsiteX2" fmla="*/ 425211 w 640853"/>
              <a:gd name="connsiteY2" fmla="*/ 92053 h 253904"/>
              <a:gd name="connsiteX3" fmla="*/ 481434 w 640853"/>
              <a:gd name="connsiteY3" fmla="*/ 148276 h 253904"/>
              <a:gd name="connsiteX4" fmla="*/ 481434 w 640853"/>
              <a:gd name="connsiteY4" fmla="*/ 148806 h 253904"/>
              <a:gd name="connsiteX5" fmla="*/ 543405 w 640853"/>
              <a:gd name="connsiteY5" fmla="*/ 210777 h 253904"/>
              <a:gd name="connsiteX6" fmla="*/ 558900 w 640853"/>
              <a:gd name="connsiteY6" fmla="*/ 210777 h 253904"/>
              <a:gd name="connsiteX7" fmla="*/ 605376 w 640853"/>
              <a:gd name="connsiteY7" fmla="*/ 164301 h 253904"/>
              <a:gd name="connsiteX8" fmla="*/ 605376 w 640853"/>
              <a:gd name="connsiteY8" fmla="*/ 130175 h 253904"/>
              <a:gd name="connsiteX9" fmla="*/ 605376 w 640853"/>
              <a:gd name="connsiteY9" fmla="*/ 83240 h 253904"/>
              <a:gd name="connsiteX10" fmla="*/ 605376 w 640853"/>
              <a:gd name="connsiteY10" fmla="*/ 68996 h 253904"/>
              <a:gd name="connsiteX11" fmla="*/ 568672 w 640853"/>
              <a:gd name="connsiteY11" fmla="*/ 32292 h 253904"/>
              <a:gd name="connsiteX12" fmla="*/ 552748 w 640853"/>
              <a:gd name="connsiteY12" fmla="*/ 32292 h 253904"/>
              <a:gd name="connsiteX13" fmla="*/ 552748 w 640853"/>
              <a:gd name="connsiteY13" fmla="*/ 30082 h 253904"/>
              <a:gd name="connsiteX14" fmla="*/ 87325 w 640853"/>
              <a:gd name="connsiteY14" fmla="*/ 30082 h 253904"/>
              <a:gd name="connsiteX15" fmla="*/ 87325 w 640853"/>
              <a:gd name="connsiteY15" fmla="*/ 32292 h 253904"/>
              <a:gd name="connsiteX16" fmla="*/ 71401 w 640853"/>
              <a:gd name="connsiteY16" fmla="*/ 32292 h 253904"/>
              <a:gd name="connsiteX17" fmla="*/ 34697 w 640853"/>
              <a:gd name="connsiteY17" fmla="*/ 68996 h 253904"/>
              <a:gd name="connsiteX18" fmla="*/ 34697 w 640853"/>
              <a:gd name="connsiteY18" fmla="*/ 83240 h 253904"/>
              <a:gd name="connsiteX19" fmla="*/ 34697 w 640853"/>
              <a:gd name="connsiteY19" fmla="*/ 130175 h 253904"/>
              <a:gd name="connsiteX20" fmla="*/ 34697 w 640853"/>
              <a:gd name="connsiteY20" fmla="*/ 164301 h 253904"/>
              <a:gd name="connsiteX21" fmla="*/ 81173 w 640853"/>
              <a:gd name="connsiteY21" fmla="*/ 210777 h 253904"/>
              <a:gd name="connsiteX22" fmla="*/ 96668 w 640853"/>
              <a:gd name="connsiteY22" fmla="*/ 210777 h 253904"/>
              <a:gd name="connsiteX23" fmla="*/ 158639 w 640853"/>
              <a:gd name="connsiteY23" fmla="*/ 148806 h 253904"/>
              <a:gd name="connsiteX24" fmla="*/ 158639 w 640853"/>
              <a:gd name="connsiteY24" fmla="*/ 148276 h 253904"/>
              <a:gd name="connsiteX25" fmla="*/ 214862 w 640853"/>
              <a:gd name="connsiteY25" fmla="*/ 92053 h 253904"/>
              <a:gd name="connsiteX26" fmla="*/ 214862 w 640853"/>
              <a:gd name="connsiteY26" fmla="*/ 76558 h 253904"/>
              <a:gd name="connsiteX27" fmla="*/ 168386 w 640853"/>
              <a:gd name="connsiteY27" fmla="*/ 30082 h 253904"/>
              <a:gd name="connsiteX28" fmla="*/ 61369 w 640853"/>
              <a:gd name="connsiteY28" fmla="*/ 0 h 253904"/>
              <a:gd name="connsiteX29" fmla="*/ 579484 w 640853"/>
              <a:gd name="connsiteY29" fmla="*/ 0 h 253904"/>
              <a:gd name="connsiteX30" fmla="*/ 640853 w 640853"/>
              <a:gd name="connsiteY30" fmla="*/ 61369 h 253904"/>
              <a:gd name="connsiteX31" fmla="*/ 640853 w 640853"/>
              <a:gd name="connsiteY31" fmla="*/ 192535 h 253904"/>
              <a:gd name="connsiteX32" fmla="*/ 579484 w 640853"/>
              <a:gd name="connsiteY32" fmla="*/ 253904 h 253904"/>
              <a:gd name="connsiteX33" fmla="*/ 61369 w 640853"/>
              <a:gd name="connsiteY33" fmla="*/ 253904 h 253904"/>
              <a:gd name="connsiteX34" fmla="*/ 0 w 640853"/>
              <a:gd name="connsiteY34" fmla="*/ 192535 h 253904"/>
              <a:gd name="connsiteX35" fmla="*/ 0 w 640853"/>
              <a:gd name="connsiteY35" fmla="*/ 61369 h 253904"/>
              <a:gd name="connsiteX36" fmla="*/ 61369 w 640853"/>
              <a:gd name="connsiteY36" fmla="*/ 0 h 25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0853" h="253904">
                <a:moveTo>
                  <a:pt x="471687" y="30082"/>
                </a:moveTo>
                <a:cubicBezTo>
                  <a:pt x="446019" y="30082"/>
                  <a:pt x="425211" y="50890"/>
                  <a:pt x="425211" y="76558"/>
                </a:cubicBezTo>
                <a:lnTo>
                  <a:pt x="425211" y="92053"/>
                </a:lnTo>
                <a:lnTo>
                  <a:pt x="481434" y="148276"/>
                </a:lnTo>
                <a:lnTo>
                  <a:pt x="481434" y="148806"/>
                </a:lnTo>
                <a:lnTo>
                  <a:pt x="543405" y="210777"/>
                </a:lnTo>
                <a:lnTo>
                  <a:pt x="558900" y="210777"/>
                </a:lnTo>
                <a:cubicBezTo>
                  <a:pt x="584568" y="210777"/>
                  <a:pt x="605376" y="189969"/>
                  <a:pt x="605376" y="164301"/>
                </a:cubicBezTo>
                <a:lnTo>
                  <a:pt x="605376" y="130175"/>
                </a:lnTo>
                <a:lnTo>
                  <a:pt x="605376" y="83240"/>
                </a:lnTo>
                <a:lnTo>
                  <a:pt x="605376" y="68996"/>
                </a:lnTo>
                <a:cubicBezTo>
                  <a:pt x="605376" y="48725"/>
                  <a:pt x="588943" y="32292"/>
                  <a:pt x="568672" y="32292"/>
                </a:cubicBezTo>
                <a:lnTo>
                  <a:pt x="552748" y="32292"/>
                </a:lnTo>
                <a:lnTo>
                  <a:pt x="552748" y="30082"/>
                </a:lnTo>
                <a:close/>
                <a:moveTo>
                  <a:pt x="87325" y="30082"/>
                </a:moveTo>
                <a:lnTo>
                  <a:pt x="87325" y="32292"/>
                </a:lnTo>
                <a:lnTo>
                  <a:pt x="71401" y="32292"/>
                </a:lnTo>
                <a:cubicBezTo>
                  <a:pt x="51130" y="32292"/>
                  <a:pt x="34697" y="48725"/>
                  <a:pt x="34697" y="68996"/>
                </a:cubicBezTo>
                <a:lnTo>
                  <a:pt x="34697" y="83240"/>
                </a:lnTo>
                <a:lnTo>
                  <a:pt x="34697" y="130175"/>
                </a:lnTo>
                <a:lnTo>
                  <a:pt x="34697" y="164301"/>
                </a:lnTo>
                <a:cubicBezTo>
                  <a:pt x="34697" y="189969"/>
                  <a:pt x="55505" y="210777"/>
                  <a:pt x="81173" y="210777"/>
                </a:cubicBezTo>
                <a:lnTo>
                  <a:pt x="96668" y="210777"/>
                </a:lnTo>
                <a:lnTo>
                  <a:pt x="158639" y="148806"/>
                </a:lnTo>
                <a:lnTo>
                  <a:pt x="158639" y="148276"/>
                </a:lnTo>
                <a:lnTo>
                  <a:pt x="214862" y="92053"/>
                </a:lnTo>
                <a:lnTo>
                  <a:pt x="214862" y="76558"/>
                </a:lnTo>
                <a:cubicBezTo>
                  <a:pt x="214862" y="50890"/>
                  <a:pt x="194054" y="30082"/>
                  <a:pt x="168386" y="30082"/>
                </a:cubicBezTo>
                <a:close/>
                <a:moveTo>
                  <a:pt x="61369" y="0"/>
                </a:moveTo>
                <a:lnTo>
                  <a:pt x="579484" y="0"/>
                </a:lnTo>
                <a:cubicBezTo>
                  <a:pt x="613377" y="0"/>
                  <a:pt x="640853" y="27476"/>
                  <a:pt x="640853" y="61369"/>
                </a:cubicBezTo>
                <a:lnTo>
                  <a:pt x="640853" y="192535"/>
                </a:lnTo>
                <a:cubicBezTo>
                  <a:pt x="640853" y="226428"/>
                  <a:pt x="613377" y="253904"/>
                  <a:pt x="579484" y="253904"/>
                </a:cubicBezTo>
                <a:lnTo>
                  <a:pt x="61369" y="253904"/>
                </a:lnTo>
                <a:cubicBezTo>
                  <a:pt x="27476" y="253904"/>
                  <a:pt x="0" y="226428"/>
                  <a:pt x="0" y="192535"/>
                </a:cubicBezTo>
                <a:lnTo>
                  <a:pt x="0" y="61369"/>
                </a:lnTo>
                <a:cubicBezTo>
                  <a:pt x="0" y="27476"/>
                  <a:pt x="27476" y="0"/>
                  <a:pt x="6136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isometricRightUp"/>
            <a:lightRig rig="threePt" dir="t"/>
          </a:scene3d>
          <a:sp3d extrusionH="19050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977CA5E9-5670-A827-2060-C8195F80557B}"/>
              </a:ext>
            </a:extLst>
          </p:cNvPr>
          <p:cNvSpPr/>
          <p:nvPr/>
        </p:nvSpPr>
        <p:spPr>
          <a:xfrm>
            <a:off x="6504770" y="4107142"/>
            <a:ext cx="27432" cy="274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  <a:scene3d>
            <a:camera prst="isometricLeftDown"/>
            <a:lightRig rig="threePt" dir="t"/>
          </a:scene3d>
          <a:sp3d extrusionH="12700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D48D7B-B830-A864-95F7-AD1732A00E5A}"/>
              </a:ext>
            </a:extLst>
          </p:cNvPr>
          <p:cNvSpPr/>
          <p:nvPr/>
        </p:nvSpPr>
        <p:spPr>
          <a:xfrm>
            <a:off x="6623391" y="4335063"/>
            <a:ext cx="89063" cy="890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isometricRightUp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6D2263-6DD4-1E8A-A5DD-1EEB56BB7335}"/>
              </a:ext>
            </a:extLst>
          </p:cNvPr>
          <p:cNvSpPr/>
          <p:nvPr/>
        </p:nvSpPr>
        <p:spPr>
          <a:xfrm>
            <a:off x="6342581" y="4188312"/>
            <a:ext cx="89063" cy="890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isometricRightUp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E949C00-C4E7-E313-420D-88D91BB9ECCA}"/>
              </a:ext>
            </a:extLst>
          </p:cNvPr>
          <p:cNvSpPr/>
          <p:nvPr/>
        </p:nvSpPr>
        <p:spPr>
          <a:xfrm>
            <a:off x="7047956" y="4128721"/>
            <a:ext cx="89063" cy="890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isometricRightUp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8B8807A-D4F0-83F8-05BC-827EE982DF1A}"/>
              </a:ext>
            </a:extLst>
          </p:cNvPr>
          <p:cNvSpPr/>
          <p:nvPr/>
        </p:nvSpPr>
        <p:spPr>
          <a:xfrm>
            <a:off x="7094651" y="4095417"/>
            <a:ext cx="184765" cy="137685"/>
          </a:xfrm>
          <a:custGeom>
            <a:avLst/>
            <a:gdLst>
              <a:gd name="connsiteX0" fmla="*/ 102813 w 184765"/>
              <a:gd name="connsiteY0" fmla="*/ 9711 h 137685"/>
              <a:gd name="connsiteX1" fmla="*/ 10494 w 184765"/>
              <a:gd name="connsiteY1" fmla="*/ 102031 h 137685"/>
              <a:gd name="connsiteX2" fmla="*/ 14890 w 184765"/>
              <a:gd name="connsiteY2" fmla="*/ 137200 h 137685"/>
              <a:gd name="connsiteX3" fmla="*/ 124794 w 184765"/>
              <a:gd name="connsiteY3" fmla="*/ 80050 h 137685"/>
              <a:gd name="connsiteX4" fmla="*/ 146775 w 184765"/>
              <a:gd name="connsiteY4" fmla="*/ 88842 h 137685"/>
              <a:gd name="connsiteX5" fmla="*/ 181944 w 184765"/>
              <a:gd name="connsiteY5" fmla="*/ 71258 h 137685"/>
              <a:gd name="connsiteX6" fmla="*/ 173152 w 184765"/>
              <a:gd name="connsiteY6" fmla="*/ 9711 h 137685"/>
              <a:gd name="connsiteX7" fmla="*/ 102813 w 184765"/>
              <a:gd name="connsiteY7" fmla="*/ 9711 h 1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65" h="137685">
                <a:moveTo>
                  <a:pt x="102813" y="9711"/>
                </a:moveTo>
                <a:cubicBezTo>
                  <a:pt x="75704" y="25098"/>
                  <a:pt x="25148" y="80783"/>
                  <a:pt x="10494" y="102031"/>
                </a:cubicBezTo>
                <a:cubicBezTo>
                  <a:pt x="-4160" y="123279"/>
                  <a:pt x="-4160" y="140863"/>
                  <a:pt x="14890" y="137200"/>
                </a:cubicBezTo>
                <a:cubicBezTo>
                  <a:pt x="33940" y="133537"/>
                  <a:pt x="124794" y="80050"/>
                  <a:pt x="124794" y="80050"/>
                </a:cubicBezTo>
                <a:cubicBezTo>
                  <a:pt x="146775" y="71990"/>
                  <a:pt x="137250" y="90307"/>
                  <a:pt x="146775" y="88842"/>
                </a:cubicBezTo>
                <a:cubicBezTo>
                  <a:pt x="156300" y="87377"/>
                  <a:pt x="177548" y="84447"/>
                  <a:pt x="181944" y="71258"/>
                </a:cubicBezTo>
                <a:cubicBezTo>
                  <a:pt x="186340" y="58070"/>
                  <a:pt x="187073" y="19969"/>
                  <a:pt x="173152" y="9711"/>
                </a:cubicBezTo>
                <a:cubicBezTo>
                  <a:pt x="159231" y="-547"/>
                  <a:pt x="129922" y="-5676"/>
                  <a:pt x="102813" y="971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6FB2AC4-CFB4-9E4E-7174-64BBAC3CE0E1}"/>
              </a:ext>
            </a:extLst>
          </p:cNvPr>
          <p:cNvSpPr/>
          <p:nvPr/>
        </p:nvSpPr>
        <p:spPr>
          <a:xfrm>
            <a:off x="6963149" y="3368378"/>
            <a:ext cx="335352" cy="777591"/>
          </a:xfrm>
          <a:custGeom>
            <a:avLst/>
            <a:gdLst>
              <a:gd name="connsiteX0" fmla="*/ 220135 w 335352"/>
              <a:gd name="connsiteY0" fmla="*/ 760556 h 777591"/>
              <a:gd name="connsiteX1" fmla="*/ 268493 w 335352"/>
              <a:gd name="connsiteY1" fmla="*/ 773744 h 777591"/>
              <a:gd name="connsiteX2" fmla="*/ 321247 w 335352"/>
              <a:gd name="connsiteY2" fmla="*/ 756159 h 777591"/>
              <a:gd name="connsiteX3" fmla="*/ 321247 w 335352"/>
              <a:gd name="connsiteY3" fmla="*/ 650652 h 777591"/>
              <a:gd name="connsiteX4" fmla="*/ 325643 w 335352"/>
              <a:gd name="connsiteY4" fmla="*/ 531956 h 777591"/>
              <a:gd name="connsiteX5" fmla="*/ 281682 w 335352"/>
              <a:gd name="connsiteY5" fmla="*/ 422052 h 777591"/>
              <a:gd name="connsiteX6" fmla="*/ 325643 w 335352"/>
              <a:gd name="connsiteY6" fmla="*/ 281375 h 777591"/>
              <a:gd name="connsiteX7" fmla="*/ 325643 w 335352"/>
              <a:gd name="connsiteY7" fmla="*/ 65963 h 777591"/>
              <a:gd name="connsiteX8" fmla="*/ 220135 w 335352"/>
              <a:gd name="connsiteY8" fmla="*/ 43983 h 777591"/>
              <a:gd name="connsiteX9" fmla="*/ 31101 w 335352"/>
              <a:gd name="connsiteY9" fmla="*/ 21 h 777591"/>
              <a:gd name="connsiteX10" fmla="*/ 4724 w 335352"/>
              <a:gd name="connsiteY10" fmla="*/ 39586 h 777591"/>
              <a:gd name="connsiteX11" fmla="*/ 79458 w 335352"/>
              <a:gd name="connsiteY11" fmla="*/ 131906 h 777591"/>
              <a:gd name="connsiteX12" fmla="*/ 119024 w 335352"/>
              <a:gd name="connsiteY12" fmla="*/ 189056 h 777591"/>
              <a:gd name="connsiteX13" fmla="*/ 141005 w 335352"/>
              <a:gd name="connsiteY13" fmla="*/ 404467 h 777591"/>
              <a:gd name="connsiteX14" fmla="*/ 132212 w 335352"/>
              <a:gd name="connsiteY14" fmla="*/ 452825 h 777591"/>
              <a:gd name="connsiteX15" fmla="*/ 149797 w 335352"/>
              <a:gd name="connsiteY15" fmla="*/ 496786 h 777591"/>
              <a:gd name="connsiteX16" fmla="*/ 193758 w 335352"/>
              <a:gd name="connsiteY16" fmla="*/ 611086 h 777591"/>
              <a:gd name="connsiteX17" fmla="*/ 220135 w 335352"/>
              <a:gd name="connsiteY17" fmla="*/ 760556 h 77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352" h="777591">
                <a:moveTo>
                  <a:pt x="220135" y="760556"/>
                </a:moveTo>
                <a:cubicBezTo>
                  <a:pt x="232591" y="787666"/>
                  <a:pt x="251641" y="774477"/>
                  <a:pt x="268493" y="773744"/>
                </a:cubicBezTo>
                <a:cubicBezTo>
                  <a:pt x="285345" y="773011"/>
                  <a:pt x="312455" y="776674"/>
                  <a:pt x="321247" y="756159"/>
                </a:cubicBezTo>
                <a:cubicBezTo>
                  <a:pt x="330039" y="735644"/>
                  <a:pt x="320514" y="688019"/>
                  <a:pt x="321247" y="650652"/>
                </a:cubicBezTo>
                <a:cubicBezTo>
                  <a:pt x="321980" y="613285"/>
                  <a:pt x="332237" y="570056"/>
                  <a:pt x="325643" y="531956"/>
                </a:cubicBezTo>
                <a:cubicBezTo>
                  <a:pt x="319049" y="493856"/>
                  <a:pt x="281682" y="463815"/>
                  <a:pt x="281682" y="422052"/>
                </a:cubicBezTo>
                <a:cubicBezTo>
                  <a:pt x="281682" y="380289"/>
                  <a:pt x="318316" y="340723"/>
                  <a:pt x="325643" y="281375"/>
                </a:cubicBezTo>
                <a:cubicBezTo>
                  <a:pt x="332970" y="222027"/>
                  <a:pt x="343228" y="105528"/>
                  <a:pt x="325643" y="65963"/>
                </a:cubicBezTo>
                <a:cubicBezTo>
                  <a:pt x="308058" y="26398"/>
                  <a:pt x="220135" y="43983"/>
                  <a:pt x="220135" y="43983"/>
                </a:cubicBezTo>
                <a:cubicBezTo>
                  <a:pt x="171045" y="32993"/>
                  <a:pt x="67003" y="754"/>
                  <a:pt x="31101" y="21"/>
                </a:cubicBezTo>
                <a:cubicBezTo>
                  <a:pt x="-4801" y="-712"/>
                  <a:pt x="-3335" y="17605"/>
                  <a:pt x="4724" y="39586"/>
                </a:cubicBezTo>
                <a:cubicBezTo>
                  <a:pt x="12783" y="61567"/>
                  <a:pt x="60408" y="106994"/>
                  <a:pt x="79458" y="131906"/>
                </a:cubicBezTo>
                <a:cubicBezTo>
                  <a:pt x="98508" y="156818"/>
                  <a:pt x="108766" y="143629"/>
                  <a:pt x="119024" y="189056"/>
                </a:cubicBezTo>
                <a:cubicBezTo>
                  <a:pt x="129282" y="234483"/>
                  <a:pt x="138807" y="360506"/>
                  <a:pt x="141005" y="404467"/>
                </a:cubicBezTo>
                <a:cubicBezTo>
                  <a:pt x="143203" y="448428"/>
                  <a:pt x="130747" y="437438"/>
                  <a:pt x="132212" y="452825"/>
                </a:cubicBezTo>
                <a:cubicBezTo>
                  <a:pt x="133677" y="468211"/>
                  <a:pt x="139539" y="470409"/>
                  <a:pt x="149797" y="496786"/>
                </a:cubicBezTo>
                <a:cubicBezTo>
                  <a:pt x="160055" y="523163"/>
                  <a:pt x="182035" y="569322"/>
                  <a:pt x="193758" y="611086"/>
                </a:cubicBezTo>
                <a:cubicBezTo>
                  <a:pt x="205481" y="652850"/>
                  <a:pt x="207679" y="733446"/>
                  <a:pt x="220135" y="760556"/>
                </a:cubicBezTo>
                <a:close/>
              </a:path>
            </a:pathLst>
          </a:custGeom>
          <a:gradFill>
            <a:gsLst>
              <a:gs pos="68000">
                <a:srgbClr val="41A4A1"/>
              </a:gs>
              <a:gs pos="100000">
                <a:srgbClr val="288B8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4196E5A8-614A-C3C6-D2C9-B8028F3A7F10}"/>
              </a:ext>
            </a:extLst>
          </p:cNvPr>
          <p:cNvSpPr/>
          <p:nvPr/>
        </p:nvSpPr>
        <p:spPr>
          <a:xfrm>
            <a:off x="6784064" y="3117364"/>
            <a:ext cx="200534" cy="247468"/>
          </a:xfrm>
          <a:custGeom>
            <a:avLst/>
            <a:gdLst>
              <a:gd name="connsiteX0" fmla="*/ 147554 w 200534"/>
              <a:gd name="connsiteY0" fmla="*/ 9918 h 247468"/>
              <a:gd name="connsiteX1" fmla="*/ 121177 w 200534"/>
              <a:gd name="connsiteY1" fmla="*/ 119821 h 247468"/>
              <a:gd name="connsiteX2" fmla="*/ 2481 w 200534"/>
              <a:gd name="connsiteY2" fmla="*/ 203348 h 247468"/>
              <a:gd name="connsiteX3" fmla="*/ 42046 w 200534"/>
              <a:gd name="connsiteY3" fmla="*/ 247310 h 247468"/>
              <a:gd name="connsiteX4" fmla="*/ 59631 w 200534"/>
              <a:gd name="connsiteY4" fmla="*/ 216537 h 247468"/>
              <a:gd name="connsiteX5" fmla="*/ 165139 w 200534"/>
              <a:gd name="connsiteY5" fmla="*/ 176971 h 247468"/>
              <a:gd name="connsiteX6" fmla="*/ 200308 w 200534"/>
              <a:gd name="connsiteY6" fmla="*/ 23106 h 247468"/>
              <a:gd name="connsiteX7" fmla="*/ 147554 w 200534"/>
              <a:gd name="connsiteY7" fmla="*/ 9918 h 2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534" h="247468">
                <a:moveTo>
                  <a:pt x="147554" y="9918"/>
                </a:moveTo>
                <a:cubicBezTo>
                  <a:pt x="134365" y="26037"/>
                  <a:pt x="145356" y="87583"/>
                  <a:pt x="121177" y="119821"/>
                </a:cubicBezTo>
                <a:cubicBezTo>
                  <a:pt x="96998" y="152059"/>
                  <a:pt x="15669" y="182100"/>
                  <a:pt x="2481" y="203348"/>
                </a:cubicBezTo>
                <a:cubicBezTo>
                  <a:pt x="-10707" y="224596"/>
                  <a:pt x="32521" y="245112"/>
                  <a:pt x="42046" y="247310"/>
                </a:cubicBezTo>
                <a:cubicBezTo>
                  <a:pt x="51571" y="249508"/>
                  <a:pt x="39116" y="228260"/>
                  <a:pt x="59631" y="216537"/>
                </a:cubicBezTo>
                <a:cubicBezTo>
                  <a:pt x="80146" y="204814"/>
                  <a:pt x="141693" y="209209"/>
                  <a:pt x="165139" y="176971"/>
                </a:cubicBezTo>
                <a:cubicBezTo>
                  <a:pt x="188585" y="144733"/>
                  <a:pt x="202506" y="49483"/>
                  <a:pt x="200308" y="23106"/>
                </a:cubicBezTo>
                <a:cubicBezTo>
                  <a:pt x="198110" y="-3271"/>
                  <a:pt x="160743" y="-6201"/>
                  <a:pt x="147554" y="9918"/>
                </a:cubicBezTo>
                <a:close/>
              </a:path>
            </a:pathLst>
          </a:custGeom>
          <a:gradFill>
            <a:gsLst>
              <a:gs pos="65000">
                <a:srgbClr val="FFB8A2"/>
              </a:gs>
              <a:gs pos="84000">
                <a:srgbClr val="F5B7A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13F12F40-E120-B092-24BB-EA95DA059A90}"/>
              </a:ext>
            </a:extLst>
          </p:cNvPr>
          <p:cNvSpPr/>
          <p:nvPr/>
        </p:nvSpPr>
        <p:spPr>
          <a:xfrm rot="21246264">
            <a:off x="6984147" y="2910392"/>
            <a:ext cx="202025" cy="155619"/>
          </a:xfrm>
          <a:custGeom>
            <a:avLst/>
            <a:gdLst>
              <a:gd name="connsiteX0" fmla="*/ 131173 w 131753"/>
              <a:gd name="connsiteY0" fmla="*/ 39586 h 155619"/>
              <a:gd name="connsiteX1" fmla="*/ 56438 w 131753"/>
              <a:gd name="connsiteY1" fmla="*/ 21 h 155619"/>
              <a:gd name="connsiteX2" fmla="*/ 8080 w 131753"/>
              <a:gd name="connsiteY2" fmla="*/ 43982 h 155619"/>
              <a:gd name="connsiteX3" fmla="*/ 8080 w 131753"/>
              <a:gd name="connsiteY3" fmla="*/ 149490 h 155619"/>
              <a:gd name="connsiteX4" fmla="*/ 87211 w 131753"/>
              <a:gd name="connsiteY4" fmla="*/ 131905 h 155619"/>
              <a:gd name="connsiteX5" fmla="*/ 131173 w 131753"/>
              <a:gd name="connsiteY5" fmla="*/ 39586 h 15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753" h="155619">
                <a:moveTo>
                  <a:pt x="131173" y="39586"/>
                </a:moveTo>
                <a:cubicBezTo>
                  <a:pt x="126044" y="17605"/>
                  <a:pt x="76953" y="-712"/>
                  <a:pt x="56438" y="21"/>
                </a:cubicBezTo>
                <a:cubicBezTo>
                  <a:pt x="35923" y="754"/>
                  <a:pt x="16140" y="19071"/>
                  <a:pt x="8080" y="43982"/>
                </a:cubicBezTo>
                <a:cubicBezTo>
                  <a:pt x="20" y="68893"/>
                  <a:pt x="-5108" y="134836"/>
                  <a:pt x="8080" y="149490"/>
                </a:cubicBezTo>
                <a:cubicBezTo>
                  <a:pt x="21268" y="164144"/>
                  <a:pt x="68161" y="150222"/>
                  <a:pt x="87211" y="131905"/>
                </a:cubicBezTo>
                <a:cubicBezTo>
                  <a:pt x="106261" y="113588"/>
                  <a:pt x="136302" y="61567"/>
                  <a:pt x="131173" y="39586"/>
                </a:cubicBezTo>
                <a:close/>
              </a:path>
            </a:pathLst>
          </a:custGeom>
          <a:gradFill>
            <a:gsLst>
              <a:gs pos="36000">
                <a:srgbClr val="FFB8A2"/>
              </a:gs>
              <a:gs pos="55000">
                <a:srgbClr val="ECA17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6AEF428-1D6A-000E-4EC0-38258649239C}"/>
              </a:ext>
            </a:extLst>
          </p:cNvPr>
          <p:cNvSpPr/>
          <p:nvPr/>
        </p:nvSpPr>
        <p:spPr>
          <a:xfrm>
            <a:off x="6923156" y="2956220"/>
            <a:ext cx="353697" cy="525381"/>
          </a:xfrm>
          <a:custGeom>
            <a:avLst/>
            <a:gdLst>
              <a:gd name="connsiteX0" fmla="*/ 57211 w 353697"/>
              <a:gd name="connsiteY0" fmla="*/ 365058 h 525381"/>
              <a:gd name="connsiteX1" fmla="*/ 48418 w 353697"/>
              <a:gd name="connsiteY1" fmla="*/ 452981 h 525381"/>
              <a:gd name="connsiteX2" fmla="*/ 131945 w 353697"/>
              <a:gd name="connsiteY2" fmla="*/ 510131 h 525381"/>
              <a:gd name="connsiteX3" fmla="*/ 277018 w 353697"/>
              <a:gd name="connsiteY3" fmla="*/ 523319 h 525381"/>
              <a:gd name="connsiteX4" fmla="*/ 351753 w 353697"/>
              <a:gd name="connsiteY4" fmla="*/ 474962 h 525381"/>
              <a:gd name="connsiteX5" fmla="*/ 329772 w 353697"/>
              <a:gd name="connsiteY5" fmla="*/ 263946 h 525381"/>
              <a:gd name="connsiteX6" fmla="*/ 307791 w 353697"/>
              <a:gd name="connsiteY6" fmla="*/ 74912 h 525381"/>
              <a:gd name="connsiteX7" fmla="*/ 219868 w 353697"/>
              <a:gd name="connsiteY7" fmla="*/ 177 h 525381"/>
              <a:gd name="connsiteX8" fmla="*/ 118757 w 353697"/>
              <a:gd name="connsiteY8" fmla="*/ 92496 h 525381"/>
              <a:gd name="connsiteX9" fmla="*/ 74795 w 353697"/>
              <a:gd name="connsiteY9" fmla="*/ 4573 h 525381"/>
              <a:gd name="connsiteX10" fmla="*/ 22041 w 353697"/>
              <a:gd name="connsiteY10" fmla="*/ 48535 h 525381"/>
              <a:gd name="connsiteX11" fmla="*/ 61 w 353697"/>
              <a:gd name="connsiteY11" fmla="*/ 127665 h 525381"/>
              <a:gd name="connsiteX12" fmla="*/ 17645 w 353697"/>
              <a:gd name="connsiteY12" fmla="*/ 198004 h 525381"/>
              <a:gd name="connsiteX13" fmla="*/ 74795 w 353697"/>
              <a:gd name="connsiteY13" fmla="*/ 233173 h 525381"/>
              <a:gd name="connsiteX14" fmla="*/ 57211 w 353697"/>
              <a:gd name="connsiteY14" fmla="*/ 365058 h 5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697" h="525381">
                <a:moveTo>
                  <a:pt x="57211" y="365058"/>
                </a:moveTo>
                <a:cubicBezTo>
                  <a:pt x="52815" y="401693"/>
                  <a:pt x="35962" y="428802"/>
                  <a:pt x="48418" y="452981"/>
                </a:cubicBezTo>
                <a:cubicBezTo>
                  <a:pt x="60874" y="477160"/>
                  <a:pt x="93845" y="498408"/>
                  <a:pt x="131945" y="510131"/>
                </a:cubicBezTo>
                <a:cubicBezTo>
                  <a:pt x="170045" y="521854"/>
                  <a:pt x="240383" y="529180"/>
                  <a:pt x="277018" y="523319"/>
                </a:cubicBezTo>
                <a:cubicBezTo>
                  <a:pt x="313653" y="517458"/>
                  <a:pt x="342961" y="518191"/>
                  <a:pt x="351753" y="474962"/>
                </a:cubicBezTo>
                <a:cubicBezTo>
                  <a:pt x="360545" y="431733"/>
                  <a:pt x="337099" y="330621"/>
                  <a:pt x="329772" y="263946"/>
                </a:cubicBezTo>
                <a:cubicBezTo>
                  <a:pt x="322445" y="197271"/>
                  <a:pt x="326108" y="118873"/>
                  <a:pt x="307791" y="74912"/>
                </a:cubicBezTo>
                <a:cubicBezTo>
                  <a:pt x="289474" y="30950"/>
                  <a:pt x="251374" y="-2754"/>
                  <a:pt x="219868" y="177"/>
                </a:cubicBezTo>
                <a:cubicBezTo>
                  <a:pt x="188362" y="3108"/>
                  <a:pt x="142936" y="91763"/>
                  <a:pt x="118757" y="92496"/>
                </a:cubicBezTo>
                <a:cubicBezTo>
                  <a:pt x="94578" y="93229"/>
                  <a:pt x="90914" y="11900"/>
                  <a:pt x="74795" y="4573"/>
                </a:cubicBezTo>
                <a:cubicBezTo>
                  <a:pt x="58676" y="-2754"/>
                  <a:pt x="34497" y="28020"/>
                  <a:pt x="22041" y="48535"/>
                </a:cubicBezTo>
                <a:cubicBezTo>
                  <a:pt x="9585" y="69050"/>
                  <a:pt x="794" y="102754"/>
                  <a:pt x="61" y="127665"/>
                </a:cubicBezTo>
                <a:cubicBezTo>
                  <a:pt x="-672" y="152576"/>
                  <a:pt x="5189" y="180419"/>
                  <a:pt x="17645" y="198004"/>
                </a:cubicBezTo>
                <a:cubicBezTo>
                  <a:pt x="30101" y="215589"/>
                  <a:pt x="66735" y="202400"/>
                  <a:pt x="74795" y="233173"/>
                </a:cubicBezTo>
                <a:cubicBezTo>
                  <a:pt x="82855" y="263946"/>
                  <a:pt x="61607" y="328423"/>
                  <a:pt x="57211" y="365058"/>
                </a:cubicBezTo>
                <a:close/>
              </a:path>
            </a:pathLst>
          </a:custGeom>
          <a:solidFill>
            <a:srgbClr val="41A4A1"/>
          </a:soli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2FC49F0-958B-0BF4-6B57-2D87109DA199}"/>
              </a:ext>
            </a:extLst>
          </p:cNvPr>
          <p:cNvSpPr/>
          <p:nvPr/>
        </p:nvSpPr>
        <p:spPr>
          <a:xfrm>
            <a:off x="6958558" y="3133844"/>
            <a:ext cx="224071" cy="275158"/>
          </a:xfrm>
          <a:custGeom>
            <a:avLst/>
            <a:gdLst>
              <a:gd name="connsiteX0" fmla="*/ 157554 w 224071"/>
              <a:gd name="connsiteY0" fmla="*/ 9305 h 275158"/>
              <a:gd name="connsiteX1" fmla="*/ 131177 w 224071"/>
              <a:gd name="connsiteY1" fmla="*/ 101625 h 275158"/>
              <a:gd name="connsiteX2" fmla="*/ 3689 w 224071"/>
              <a:gd name="connsiteY2" fmla="*/ 215925 h 275158"/>
              <a:gd name="connsiteX3" fmla="*/ 47651 w 224071"/>
              <a:gd name="connsiteY3" fmla="*/ 273075 h 275158"/>
              <a:gd name="connsiteX4" fmla="*/ 183931 w 224071"/>
              <a:gd name="connsiteY4" fmla="*/ 145586 h 275158"/>
              <a:gd name="connsiteX5" fmla="*/ 223497 w 224071"/>
              <a:gd name="connsiteY5" fmla="*/ 18098 h 275158"/>
              <a:gd name="connsiteX6" fmla="*/ 157554 w 224071"/>
              <a:gd name="connsiteY6" fmla="*/ 9305 h 27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71" h="275158">
                <a:moveTo>
                  <a:pt x="157554" y="9305"/>
                </a:moveTo>
                <a:cubicBezTo>
                  <a:pt x="142167" y="23226"/>
                  <a:pt x="156821" y="67188"/>
                  <a:pt x="131177" y="101625"/>
                </a:cubicBezTo>
                <a:cubicBezTo>
                  <a:pt x="105533" y="136062"/>
                  <a:pt x="17610" y="187350"/>
                  <a:pt x="3689" y="215925"/>
                </a:cubicBezTo>
                <a:cubicBezTo>
                  <a:pt x="-10232" y="244500"/>
                  <a:pt x="17611" y="284798"/>
                  <a:pt x="47651" y="273075"/>
                </a:cubicBezTo>
                <a:cubicBezTo>
                  <a:pt x="77691" y="261352"/>
                  <a:pt x="154623" y="188082"/>
                  <a:pt x="183931" y="145586"/>
                </a:cubicBezTo>
                <a:cubicBezTo>
                  <a:pt x="213239" y="103090"/>
                  <a:pt x="227160" y="40079"/>
                  <a:pt x="223497" y="18098"/>
                </a:cubicBezTo>
                <a:cubicBezTo>
                  <a:pt x="219834" y="-3883"/>
                  <a:pt x="172941" y="-4616"/>
                  <a:pt x="157554" y="9305"/>
                </a:cubicBezTo>
                <a:close/>
              </a:path>
            </a:pathLst>
          </a:custGeom>
          <a:gradFill>
            <a:gsLst>
              <a:gs pos="35000">
                <a:srgbClr val="FFB8A2"/>
              </a:gs>
              <a:gs pos="60000">
                <a:srgbClr val="ECA17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9F65304-C6C4-7E17-A3A1-00B70B48FFE7}"/>
              </a:ext>
            </a:extLst>
          </p:cNvPr>
          <p:cNvSpPr/>
          <p:nvPr/>
        </p:nvSpPr>
        <p:spPr>
          <a:xfrm>
            <a:off x="7098511" y="2945763"/>
            <a:ext cx="137484" cy="247147"/>
          </a:xfrm>
          <a:custGeom>
            <a:avLst/>
            <a:gdLst>
              <a:gd name="connsiteX0" fmla="*/ 92712 w 137484"/>
              <a:gd name="connsiteY0" fmla="*/ 760 h 247147"/>
              <a:gd name="connsiteX1" fmla="*/ 26770 w 137484"/>
              <a:gd name="connsiteY1" fmla="*/ 44721 h 247147"/>
              <a:gd name="connsiteX2" fmla="*/ 393 w 137484"/>
              <a:gd name="connsiteY2" fmla="*/ 202983 h 247147"/>
              <a:gd name="connsiteX3" fmla="*/ 44354 w 137484"/>
              <a:gd name="connsiteY3" fmla="*/ 198586 h 247147"/>
              <a:gd name="connsiteX4" fmla="*/ 75127 w 137484"/>
              <a:gd name="connsiteY4" fmla="*/ 224963 h 247147"/>
              <a:gd name="connsiteX5" fmla="*/ 92712 w 137484"/>
              <a:gd name="connsiteY5" fmla="*/ 246944 h 247147"/>
              <a:gd name="connsiteX6" fmla="*/ 123485 w 137484"/>
              <a:gd name="connsiteY6" fmla="*/ 211775 h 247147"/>
              <a:gd name="connsiteX7" fmla="*/ 136674 w 137484"/>
              <a:gd name="connsiteY7" fmla="*/ 71098 h 247147"/>
              <a:gd name="connsiteX8" fmla="*/ 92712 w 137484"/>
              <a:gd name="connsiteY8" fmla="*/ 760 h 24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84" h="247147">
                <a:moveTo>
                  <a:pt x="92712" y="760"/>
                </a:moveTo>
                <a:cubicBezTo>
                  <a:pt x="74395" y="-3636"/>
                  <a:pt x="42156" y="11017"/>
                  <a:pt x="26770" y="44721"/>
                </a:cubicBezTo>
                <a:cubicBezTo>
                  <a:pt x="11383" y="78425"/>
                  <a:pt x="-2538" y="177339"/>
                  <a:pt x="393" y="202983"/>
                </a:cubicBezTo>
                <a:cubicBezTo>
                  <a:pt x="3324" y="228627"/>
                  <a:pt x="31898" y="194923"/>
                  <a:pt x="44354" y="198586"/>
                </a:cubicBezTo>
                <a:cubicBezTo>
                  <a:pt x="56810" y="202249"/>
                  <a:pt x="75127" y="224963"/>
                  <a:pt x="75127" y="224963"/>
                </a:cubicBezTo>
                <a:cubicBezTo>
                  <a:pt x="83187" y="233023"/>
                  <a:pt x="84652" y="249142"/>
                  <a:pt x="92712" y="246944"/>
                </a:cubicBezTo>
                <a:cubicBezTo>
                  <a:pt x="100772" y="244746"/>
                  <a:pt x="116158" y="241083"/>
                  <a:pt x="123485" y="211775"/>
                </a:cubicBezTo>
                <a:cubicBezTo>
                  <a:pt x="130812" y="182467"/>
                  <a:pt x="140337" y="105534"/>
                  <a:pt x="136674" y="71098"/>
                </a:cubicBezTo>
                <a:cubicBezTo>
                  <a:pt x="133011" y="36662"/>
                  <a:pt x="111029" y="5156"/>
                  <a:pt x="92712" y="760"/>
                </a:cubicBezTo>
                <a:close/>
              </a:path>
            </a:pathLst>
          </a:custGeom>
          <a:gradFill>
            <a:gsLst>
              <a:gs pos="65000">
                <a:srgbClr val="41A4A1"/>
              </a:gs>
              <a:gs pos="86000">
                <a:srgbClr val="288B8C"/>
              </a:gs>
            </a:gsLst>
            <a:lin ang="0" scaled="0"/>
          </a:gra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6C7D20-E6E4-1740-965E-2B691EFDEE2C}"/>
              </a:ext>
            </a:extLst>
          </p:cNvPr>
          <p:cNvSpPr/>
          <p:nvPr/>
        </p:nvSpPr>
        <p:spPr>
          <a:xfrm>
            <a:off x="6576817" y="3483926"/>
            <a:ext cx="619246" cy="818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isometricRightUp"/>
            <a:lightRig rig="threePt" dir="t"/>
          </a:scene3d>
          <a:sp3d extrusionH="495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2F22E3-E9BF-9294-0167-25D916CE327F}"/>
              </a:ext>
            </a:extLst>
          </p:cNvPr>
          <p:cNvSpPr/>
          <p:nvPr/>
        </p:nvSpPr>
        <p:spPr>
          <a:xfrm>
            <a:off x="6596709" y="3743955"/>
            <a:ext cx="582016" cy="146602"/>
          </a:xfrm>
          <a:prstGeom prst="rect">
            <a:avLst/>
          </a:prstGeom>
          <a:solidFill>
            <a:srgbClr val="C00000"/>
          </a:solidFill>
          <a:ln>
            <a:solidFill>
              <a:srgbClr val="9411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D3D799-5303-C4E8-BFF2-41CA8805FD45}"/>
              </a:ext>
            </a:extLst>
          </p:cNvPr>
          <p:cNvSpPr/>
          <p:nvPr/>
        </p:nvSpPr>
        <p:spPr>
          <a:xfrm>
            <a:off x="6599588" y="3905859"/>
            <a:ext cx="582016" cy="146602"/>
          </a:xfrm>
          <a:prstGeom prst="rect">
            <a:avLst/>
          </a:prstGeom>
          <a:solidFill>
            <a:srgbClr val="C00000"/>
          </a:solidFill>
          <a:ln>
            <a:solidFill>
              <a:srgbClr val="9411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CFBD9E-A6CB-0C28-9B54-36C6877741F5}"/>
              </a:ext>
            </a:extLst>
          </p:cNvPr>
          <p:cNvSpPr/>
          <p:nvPr/>
        </p:nvSpPr>
        <p:spPr>
          <a:xfrm>
            <a:off x="6595580" y="4067578"/>
            <a:ext cx="582016" cy="146602"/>
          </a:xfrm>
          <a:prstGeom prst="rect">
            <a:avLst/>
          </a:prstGeom>
          <a:solidFill>
            <a:srgbClr val="C00000"/>
          </a:solidFill>
          <a:ln>
            <a:solidFill>
              <a:srgbClr val="9411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8DADF9D-3C5B-CE92-086C-479B5A2BE2D1}"/>
              </a:ext>
            </a:extLst>
          </p:cNvPr>
          <p:cNvGrpSpPr/>
          <p:nvPr/>
        </p:nvGrpSpPr>
        <p:grpSpPr>
          <a:xfrm>
            <a:off x="6698779" y="3515019"/>
            <a:ext cx="582016" cy="255183"/>
            <a:chOff x="4608495" y="3869274"/>
            <a:chExt cx="582016" cy="25518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699262-93DA-0E16-B80B-04B5A6997384}"/>
                </a:ext>
              </a:extLst>
            </p:cNvPr>
            <p:cNvSpPr/>
            <p:nvPr/>
          </p:nvSpPr>
          <p:spPr>
            <a:xfrm>
              <a:off x="4608495" y="3977855"/>
              <a:ext cx="582016" cy="1466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41100"/>
              </a:solidFill>
            </a:ln>
            <a:scene3d>
              <a:camera prst="isometricRightUp"/>
              <a:lightRig rig="threePt" dir="t"/>
            </a:scene3d>
            <a:sp3d>
              <a:bevelT w="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8C9C4D9-4184-AA2A-64B8-2012A193D2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6843" y="3869274"/>
              <a:ext cx="86470" cy="5489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Freeform 65">
            <a:extLst>
              <a:ext uri="{FF2B5EF4-FFF2-40B4-BE49-F238E27FC236}">
                <a16:creationId xmlns:a16="http://schemas.microsoft.com/office/drawing/2014/main" id="{CDAA25C5-13A9-E3C7-1DA6-1B44C9AC834B}"/>
              </a:ext>
            </a:extLst>
          </p:cNvPr>
          <p:cNvSpPr/>
          <p:nvPr/>
        </p:nvSpPr>
        <p:spPr>
          <a:xfrm rot="20100985">
            <a:off x="7014362" y="2895232"/>
            <a:ext cx="132632" cy="73488"/>
          </a:xfrm>
          <a:custGeom>
            <a:avLst/>
            <a:gdLst>
              <a:gd name="connsiteX0" fmla="*/ 128107 w 132632"/>
              <a:gd name="connsiteY0" fmla="*/ 62324 h 73488"/>
              <a:gd name="connsiteX1" fmla="*/ 98715 w 132632"/>
              <a:gd name="connsiteY1" fmla="*/ 3541 h 73488"/>
              <a:gd name="connsiteX2" fmla="*/ 20338 w 132632"/>
              <a:gd name="connsiteY2" fmla="*/ 13338 h 73488"/>
              <a:gd name="connsiteX3" fmla="*/ 7275 w 132632"/>
              <a:gd name="connsiteY3" fmla="*/ 68856 h 73488"/>
              <a:gd name="connsiteX4" fmla="*/ 128107 w 132632"/>
              <a:gd name="connsiteY4" fmla="*/ 62324 h 7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632" h="73488">
                <a:moveTo>
                  <a:pt x="128107" y="62324"/>
                </a:moveTo>
                <a:cubicBezTo>
                  <a:pt x="143347" y="51438"/>
                  <a:pt x="116676" y="11705"/>
                  <a:pt x="98715" y="3541"/>
                </a:cubicBezTo>
                <a:cubicBezTo>
                  <a:pt x="80754" y="-4623"/>
                  <a:pt x="35578" y="2452"/>
                  <a:pt x="20338" y="13338"/>
                </a:cubicBezTo>
                <a:cubicBezTo>
                  <a:pt x="5098" y="24224"/>
                  <a:pt x="-9053" y="60147"/>
                  <a:pt x="7275" y="68856"/>
                </a:cubicBezTo>
                <a:cubicBezTo>
                  <a:pt x="23603" y="77565"/>
                  <a:pt x="112867" y="73210"/>
                  <a:pt x="128107" y="62324"/>
                </a:cubicBezTo>
                <a:close/>
              </a:path>
            </a:pathLst>
          </a:custGeom>
          <a:solidFill>
            <a:srgbClr val="EC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140E53ED-BB46-7291-9D79-D4805C4A1ED1}"/>
              </a:ext>
            </a:extLst>
          </p:cNvPr>
          <p:cNvSpPr/>
          <p:nvPr/>
        </p:nvSpPr>
        <p:spPr>
          <a:xfrm rot="21307004">
            <a:off x="7001929" y="2737562"/>
            <a:ext cx="154829" cy="204050"/>
          </a:xfrm>
          <a:custGeom>
            <a:avLst/>
            <a:gdLst>
              <a:gd name="connsiteX0" fmla="*/ 35204 w 154829"/>
              <a:gd name="connsiteY0" fmla="*/ 7172 h 183691"/>
              <a:gd name="connsiteX1" fmla="*/ 34 w 154829"/>
              <a:gd name="connsiteY1" fmla="*/ 117076 h 183691"/>
              <a:gd name="connsiteX2" fmla="*/ 39600 w 154829"/>
              <a:gd name="connsiteY2" fmla="*/ 183018 h 183691"/>
              <a:gd name="connsiteX3" fmla="*/ 127523 w 154829"/>
              <a:gd name="connsiteY3" fmla="*/ 143453 h 183691"/>
              <a:gd name="connsiteX4" fmla="*/ 149504 w 154829"/>
              <a:gd name="connsiteY4" fmla="*/ 24757 h 183691"/>
              <a:gd name="connsiteX5" fmla="*/ 35204 w 154829"/>
              <a:gd name="connsiteY5" fmla="*/ 7172 h 1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29" h="183691">
                <a:moveTo>
                  <a:pt x="35204" y="7172"/>
                </a:moveTo>
                <a:cubicBezTo>
                  <a:pt x="10292" y="22558"/>
                  <a:pt x="-699" y="87768"/>
                  <a:pt x="34" y="117076"/>
                </a:cubicBezTo>
                <a:cubicBezTo>
                  <a:pt x="767" y="146384"/>
                  <a:pt x="18352" y="178622"/>
                  <a:pt x="39600" y="183018"/>
                </a:cubicBezTo>
                <a:cubicBezTo>
                  <a:pt x="60848" y="187414"/>
                  <a:pt x="109206" y="169830"/>
                  <a:pt x="127523" y="143453"/>
                </a:cubicBezTo>
                <a:cubicBezTo>
                  <a:pt x="145840" y="117076"/>
                  <a:pt x="164158" y="46738"/>
                  <a:pt x="149504" y="24757"/>
                </a:cubicBezTo>
                <a:cubicBezTo>
                  <a:pt x="134850" y="2776"/>
                  <a:pt x="60116" y="-8214"/>
                  <a:pt x="35204" y="7172"/>
                </a:cubicBezTo>
                <a:close/>
              </a:path>
            </a:pathLst>
          </a:custGeom>
          <a:gradFill>
            <a:gsLst>
              <a:gs pos="77000">
                <a:srgbClr val="ECA176"/>
              </a:gs>
              <a:gs pos="47000">
                <a:srgbClr val="F8B49F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A7C080BE-8433-7A94-F27B-CA43B03B33C1}"/>
              </a:ext>
            </a:extLst>
          </p:cNvPr>
          <p:cNvSpPr/>
          <p:nvPr/>
        </p:nvSpPr>
        <p:spPr>
          <a:xfrm>
            <a:off x="6988672" y="2687926"/>
            <a:ext cx="195653" cy="198736"/>
          </a:xfrm>
          <a:custGeom>
            <a:avLst/>
            <a:gdLst>
              <a:gd name="connsiteX0" fmla="*/ 114828 w 195653"/>
              <a:gd name="connsiteY0" fmla="*/ 437 h 198736"/>
              <a:gd name="connsiteX1" fmla="*/ 9320 w 195653"/>
              <a:gd name="connsiteY1" fmla="*/ 35606 h 198736"/>
              <a:gd name="connsiteX2" fmla="*/ 13716 w 195653"/>
              <a:gd name="connsiteY2" fmla="*/ 79568 h 198736"/>
              <a:gd name="connsiteX3" fmla="*/ 84055 w 195653"/>
              <a:gd name="connsiteY3" fmla="*/ 88360 h 198736"/>
              <a:gd name="connsiteX4" fmla="*/ 136809 w 195653"/>
              <a:gd name="connsiteY4" fmla="*/ 101549 h 198736"/>
              <a:gd name="connsiteX5" fmla="*/ 154393 w 195653"/>
              <a:gd name="connsiteY5" fmla="*/ 167491 h 198736"/>
              <a:gd name="connsiteX6" fmla="*/ 171978 w 195653"/>
              <a:gd name="connsiteY6" fmla="*/ 198264 h 198736"/>
              <a:gd name="connsiteX7" fmla="*/ 189562 w 195653"/>
              <a:gd name="connsiteY7" fmla="*/ 145510 h 198736"/>
              <a:gd name="connsiteX8" fmla="*/ 193959 w 195653"/>
              <a:gd name="connsiteY8" fmla="*/ 57587 h 198736"/>
              <a:gd name="connsiteX9" fmla="*/ 163186 w 195653"/>
              <a:gd name="connsiteY9" fmla="*/ 18022 h 198736"/>
              <a:gd name="connsiteX10" fmla="*/ 114828 w 195653"/>
              <a:gd name="connsiteY10" fmla="*/ 437 h 19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653" h="198736">
                <a:moveTo>
                  <a:pt x="114828" y="437"/>
                </a:moveTo>
                <a:cubicBezTo>
                  <a:pt x="89184" y="3368"/>
                  <a:pt x="26172" y="22418"/>
                  <a:pt x="9320" y="35606"/>
                </a:cubicBezTo>
                <a:cubicBezTo>
                  <a:pt x="-7532" y="48794"/>
                  <a:pt x="1260" y="70776"/>
                  <a:pt x="13716" y="79568"/>
                </a:cubicBezTo>
                <a:cubicBezTo>
                  <a:pt x="26172" y="88360"/>
                  <a:pt x="63539" y="84696"/>
                  <a:pt x="84055" y="88360"/>
                </a:cubicBezTo>
                <a:cubicBezTo>
                  <a:pt x="104571" y="92024"/>
                  <a:pt x="125086" y="88361"/>
                  <a:pt x="136809" y="101549"/>
                </a:cubicBezTo>
                <a:cubicBezTo>
                  <a:pt x="148532" y="114737"/>
                  <a:pt x="148531" y="151372"/>
                  <a:pt x="154393" y="167491"/>
                </a:cubicBezTo>
                <a:cubicBezTo>
                  <a:pt x="160255" y="183610"/>
                  <a:pt x="166117" y="201927"/>
                  <a:pt x="171978" y="198264"/>
                </a:cubicBezTo>
                <a:cubicBezTo>
                  <a:pt x="177839" y="194601"/>
                  <a:pt x="185899" y="168956"/>
                  <a:pt x="189562" y="145510"/>
                </a:cubicBezTo>
                <a:cubicBezTo>
                  <a:pt x="193225" y="122064"/>
                  <a:pt x="198355" y="78835"/>
                  <a:pt x="193959" y="57587"/>
                </a:cubicBezTo>
                <a:cubicBezTo>
                  <a:pt x="189563" y="36339"/>
                  <a:pt x="176374" y="26082"/>
                  <a:pt x="163186" y="18022"/>
                </a:cubicBezTo>
                <a:cubicBezTo>
                  <a:pt x="149998" y="9962"/>
                  <a:pt x="140472" y="-2494"/>
                  <a:pt x="114828" y="437"/>
                </a:cubicBezTo>
                <a:close/>
              </a:path>
            </a:pathLst>
          </a:custGeom>
          <a:solidFill>
            <a:srgbClr val="462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B973CF18-37D6-0DCD-1BB0-6B66DBB9EC08}"/>
              </a:ext>
            </a:extLst>
          </p:cNvPr>
          <p:cNvSpPr/>
          <p:nvPr/>
        </p:nvSpPr>
        <p:spPr>
          <a:xfrm>
            <a:off x="6770590" y="1825253"/>
            <a:ext cx="141252" cy="167402"/>
          </a:xfrm>
          <a:custGeom>
            <a:avLst/>
            <a:gdLst>
              <a:gd name="connsiteX0" fmla="*/ 23642 w 141252"/>
              <a:gd name="connsiteY0" fmla="*/ 0 h 167402"/>
              <a:gd name="connsiteX1" fmla="*/ 4391 w 141252"/>
              <a:gd name="connsiteY1" fmla="*/ 77002 h 167402"/>
              <a:gd name="connsiteX2" fmla="*/ 86206 w 141252"/>
              <a:gd name="connsiteY2" fmla="*/ 163629 h 167402"/>
              <a:gd name="connsiteX3" fmla="*/ 134332 w 141252"/>
              <a:gd name="connsiteY3" fmla="*/ 144379 h 167402"/>
              <a:gd name="connsiteX4" fmla="*/ 129519 w 141252"/>
              <a:gd name="connsiteY4" fmla="*/ 77002 h 167402"/>
              <a:gd name="connsiteX5" fmla="*/ 23642 w 141252"/>
              <a:gd name="connsiteY5" fmla="*/ 0 h 16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252" h="167402">
                <a:moveTo>
                  <a:pt x="23642" y="0"/>
                </a:moveTo>
                <a:cubicBezTo>
                  <a:pt x="2787" y="0"/>
                  <a:pt x="-6036" y="49731"/>
                  <a:pt x="4391" y="77002"/>
                </a:cubicBezTo>
                <a:cubicBezTo>
                  <a:pt x="14818" y="104274"/>
                  <a:pt x="64549" y="152400"/>
                  <a:pt x="86206" y="163629"/>
                </a:cubicBezTo>
                <a:cubicBezTo>
                  <a:pt x="107863" y="174859"/>
                  <a:pt x="127113" y="158817"/>
                  <a:pt x="134332" y="144379"/>
                </a:cubicBezTo>
                <a:cubicBezTo>
                  <a:pt x="141551" y="129941"/>
                  <a:pt x="147165" y="99461"/>
                  <a:pt x="129519" y="77002"/>
                </a:cubicBezTo>
                <a:cubicBezTo>
                  <a:pt x="111873" y="54543"/>
                  <a:pt x="44497" y="0"/>
                  <a:pt x="23642" y="0"/>
                </a:cubicBezTo>
                <a:close/>
              </a:path>
            </a:pathLst>
          </a:custGeom>
          <a:solidFill>
            <a:srgbClr val="EC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BA0BAC9F-EA2D-2669-1248-D95CFC9A06EA}"/>
              </a:ext>
            </a:extLst>
          </p:cNvPr>
          <p:cNvSpPr/>
          <p:nvPr/>
        </p:nvSpPr>
        <p:spPr>
          <a:xfrm>
            <a:off x="6764870" y="1795769"/>
            <a:ext cx="173274" cy="128702"/>
          </a:xfrm>
          <a:custGeom>
            <a:avLst/>
            <a:gdLst>
              <a:gd name="connsiteX0" fmla="*/ 14445 w 173274"/>
              <a:gd name="connsiteY0" fmla="*/ 5707 h 128702"/>
              <a:gd name="connsiteX1" fmla="*/ 9632 w 173274"/>
              <a:gd name="connsiteY1" fmla="*/ 82709 h 128702"/>
              <a:gd name="connsiteX2" fmla="*/ 86634 w 173274"/>
              <a:gd name="connsiteY2" fmla="*/ 126023 h 128702"/>
              <a:gd name="connsiteX3" fmla="*/ 163636 w 173274"/>
              <a:gd name="connsiteY3" fmla="*/ 116398 h 128702"/>
              <a:gd name="connsiteX4" fmla="*/ 168449 w 173274"/>
              <a:gd name="connsiteY4" fmla="*/ 53834 h 128702"/>
              <a:gd name="connsiteX5" fmla="*/ 129948 w 173274"/>
              <a:gd name="connsiteY5" fmla="*/ 10520 h 128702"/>
              <a:gd name="connsiteX6" fmla="*/ 14445 w 173274"/>
              <a:gd name="connsiteY6" fmla="*/ 5707 h 12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74" h="128702">
                <a:moveTo>
                  <a:pt x="14445" y="5707"/>
                </a:moveTo>
                <a:cubicBezTo>
                  <a:pt x="-5608" y="17738"/>
                  <a:pt x="-2399" y="62656"/>
                  <a:pt x="9632" y="82709"/>
                </a:cubicBezTo>
                <a:cubicBezTo>
                  <a:pt x="21663" y="102762"/>
                  <a:pt x="60967" y="120408"/>
                  <a:pt x="86634" y="126023"/>
                </a:cubicBezTo>
                <a:cubicBezTo>
                  <a:pt x="112301" y="131638"/>
                  <a:pt x="150000" y="128429"/>
                  <a:pt x="163636" y="116398"/>
                </a:cubicBezTo>
                <a:cubicBezTo>
                  <a:pt x="177272" y="104367"/>
                  <a:pt x="174064" y="71480"/>
                  <a:pt x="168449" y="53834"/>
                </a:cubicBezTo>
                <a:cubicBezTo>
                  <a:pt x="162834" y="36188"/>
                  <a:pt x="155615" y="17739"/>
                  <a:pt x="129948" y="10520"/>
                </a:cubicBezTo>
                <a:cubicBezTo>
                  <a:pt x="104281" y="3301"/>
                  <a:pt x="34498" y="-6324"/>
                  <a:pt x="14445" y="5707"/>
                </a:cubicBezTo>
                <a:close/>
              </a:path>
            </a:pathLst>
          </a:custGeom>
          <a:solidFill>
            <a:srgbClr val="288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91F2A076-9BD0-9CE9-5CF8-2B971527301C}"/>
              </a:ext>
            </a:extLst>
          </p:cNvPr>
          <p:cNvSpPr/>
          <p:nvPr/>
        </p:nvSpPr>
        <p:spPr>
          <a:xfrm>
            <a:off x="6774489" y="1766797"/>
            <a:ext cx="149697" cy="108608"/>
          </a:xfrm>
          <a:custGeom>
            <a:avLst/>
            <a:gdLst>
              <a:gd name="connsiteX0" fmla="*/ 52952 w 149697"/>
              <a:gd name="connsiteY0" fmla="*/ 991 h 108608"/>
              <a:gd name="connsiteX1" fmla="*/ 13 w 149697"/>
              <a:gd name="connsiteY1" fmla="*/ 39492 h 108608"/>
              <a:gd name="connsiteX2" fmla="*/ 57765 w 149697"/>
              <a:gd name="connsiteY2" fmla="*/ 92431 h 108608"/>
              <a:gd name="connsiteX3" fmla="*/ 129954 w 149697"/>
              <a:gd name="connsiteY3" fmla="*/ 106869 h 108608"/>
              <a:gd name="connsiteX4" fmla="*/ 149205 w 149697"/>
              <a:gd name="connsiteY4" fmla="*/ 58742 h 108608"/>
              <a:gd name="connsiteX5" fmla="*/ 115516 w 149697"/>
              <a:gd name="connsiteY5" fmla="*/ 15429 h 108608"/>
              <a:gd name="connsiteX6" fmla="*/ 52952 w 149697"/>
              <a:gd name="connsiteY6" fmla="*/ 991 h 10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97" h="108608">
                <a:moveTo>
                  <a:pt x="52952" y="991"/>
                </a:moveTo>
                <a:cubicBezTo>
                  <a:pt x="33701" y="5002"/>
                  <a:pt x="-789" y="24252"/>
                  <a:pt x="13" y="39492"/>
                </a:cubicBezTo>
                <a:cubicBezTo>
                  <a:pt x="815" y="54732"/>
                  <a:pt x="36108" y="81202"/>
                  <a:pt x="57765" y="92431"/>
                </a:cubicBezTo>
                <a:cubicBezTo>
                  <a:pt x="79422" y="103661"/>
                  <a:pt x="114714" y="112484"/>
                  <a:pt x="129954" y="106869"/>
                </a:cubicBezTo>
                <a:cubicBezTo>
                  <a:pt x="145194" y="101254"/>
                  <a:pt x="151611" y="73982"/>
                  <a:pt x="149205" y="58742"/>
                </a:cubicBezTo>
                <a:cubicBezTo>
                  <a:pt x="146799" y="43502"/>
                  <a:pt x="130756" y="25054"/>
                  <a:pt x="115516" y="15429"/>
                </a:cubicBezTo>
                <a:cubicBezTo>
                  <a:pt x="100276" y="5804"/>
                  <a:pt x="72203" y="-3020"/>
                  <a:pt x="52952" y="991"/>
                </a:cubicBezTo>
                <a:close/>
              </a:path>
            </a:pathLst>
          </a:custGeom>
          <a:solidFill>
            <a:srgbClr val="41A4A1"/>
          </a:soli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8080F597-A635-B68A-A162-AE4EB42BD0B0}"/>
              </a:ext>
            </a:extLst>
          </p:cNvPr>
          <p:cNvSpPr/>
          <p:nvPr/>
        </p:nvSpPr>
        <p:spPr>
          <a:xfrm>
            <a:off x="6930892" y="2429563"/>
            <a:ext cx="148214" cy="85537"/>
          </a:xfrm>
          <a:custGeom>
            <a:avLst/>
            <a:gdLst>
              <a:gd name="connsiteX0" fmla="*/ 63235 w 148214"/>
              <a:gd name="connsiteY0" fmla="*/ 12801 h 85537"/>
              <a:gd name="connsiteX1" fmla="*/ 7816 w 148214"/>
              <a:gd name="connsiteY1" fmla="*/ 12801 h 85537"/>
              <a:gd name="connsiteX2" fmla="*/ 7816 w 148214"/>
              <a:gd name="connsiteY2" fmla="*/ 64755 h 85537"/>
              <a:gd name="connsiteX3" fmla="*/ 77089 w 148214"/>
              <a:gd name="connsiteY3" fmla="*/ 85537 h 85537"/>
              <a:gd name="connsiteX4" fmla="*/ 146362 w 148214"/>
              <a:gd name="connsiteY4" fmla="*/ 64755 h 85537"/>
              <a:gd name="connsiteX5" fmla="*/ 122116 w 148214"/>
              <a:gd name="connsiteY5" fmla="*/ 2410 h 85537"/>
              <a:gd name="connsiteX6" fmla="*/ 63235 w 148214"/>
              <a:gd name="connsiteY6" fmla="*/ 12801 h 8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14" h="85537">
                <a:moveTo>
                  <a:pt x="63235" y="12801"/>
                </a:moveTo>
                <a:cubicBezTo>
                  <a:pt x="44185" y="14533"/>
                  <a:pt x="17052" y="4142"/>
                  <a:pt x="7816" y="12801"/>
                </a:cubicBezTo>
                <a:cubicBezTo>
                  <a:pt x="-1420" y="21460"/>
                  <a:pt x="-3729" y="52632"/>
                  <a:pt x="7816" y="64755"/>
                </a:cubicBezTo>
                <a:cubicBezTo>
                  <a:pt x="19361" y="76878"/>
                  <a:pt x="53998" y="85537"/>
                  <a:pt x="77089" y="85537"/>
                </a:cubicBezTo>
                <a:cubicBezTo>
                  <a:pt x="100180" y="85537"/>
                  <a:pt x="138858" y="78610"/>
                  <a:pt x="146362" y="64755"/>
                </a:cubicBezTo>
                <a:cubicBezTo>
                  <a:pt x="153867" y="50901"/>
                  <a:pt x="137125" y="11069"/>
                  <a:pt x="122116" y="2410"/>
                </a:cubicBezTo>
                <a:cubicBezTo>
                  <a:pt x="107107" y="-6249"/>
                  <a:pt x="82285" y="11069"/>
                  <a:pt x="63235" y="1280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E7539AE9-6CF3-E776-ABDB-EAC521FBD35D}"/>
              </a:ext>
            </a:extLst>
          </p:cNvPr>
          <p:cNvSpPr/>
          <p:nvPr/>
        </p:nvSpPr>
        <p:spPr>
          <a:xfrm>
            <a:off x="7003921" y="2823932"/>
            <a:ext cx="134785" cy="109094"/>
          </a:xfrm>
          <a:custGeom>
            <a:avLst/>
            <a:gdLst>
              <a:gd name="connsiteX0" fmla="*/ 876 w 134785"/>
              <a:gd name="connsiteY0" fmla="*/ 467 h 109094"/>
              <a:gd name="connsiteX1" fmla="*/ 21896 w 134785"/>
              <a:gd name="connsiteY1" fmla="*/ 46011 h 109094"/>
              <a:gd name="connsiteX2" fmla="*/ 119993 w 134785"/>
              <a:gd name="connsiteY2" fmla="*/ 3970 h 109094"/>
              <a:gd name="connsiteX3" fmla="*/ 134007 w 134785"/>
              <a:gd name="connsiteY3" fmla="*/ 31998 h 109094"/>
              <a:gd name="connsiteX4" fmla="*/ 116489 w 134785"/>
              <a:gd name="connsiteY4" fmla="*/ 84549 h 109094"/>
              <a:gd name="connsiteX5" fmla="*/ 46420 w 134785"/>
              <a:gd name="connsiteY5" fmla="*/ 109074 h 109094"/>
              <a:gd name="connsiteX6" fmla="*/ 7882 w 134785"/>
              <a:gd name="connsiteY6" fmla="*/ 81046 h 109094"/>
              <a:gd name="connsiteX7" fmla="*/ 876 w 134785"/>
              <a:gd name="connsiteY7" fmla="*/ 467 h 1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85" h="109094">
                <a:moveTo>
                  <a:pt x="876" y="467"/>
                </a:moveTo>
                <a:cubicBezTo>
                  <a:pt x="3212" y="-5372"/>
                  <a:pt x="2043" y="45427"/>
                  <a:pt x="21896" y="46011"/>
                </a:cubicBezTo>
                <a:cubicBezTo>
                  <a:pt x="41749" y="46595"/>
                  <a:pt x="101308" y="6306"/>
                  <a:pt x="119993" y="3970"/>
                </a:cubicBezTo>
                <a:cubicBezTo>
                  <a:pt x="138678" y="1635"/>
                  <a:pt x="134591" y="18568"/>
                  <a:pt x="134007" y="31998"/>
                </a:cubicBezTo>
                <a:cubicBezTo>
                  <a:pt x="133423" y="45428"/>
                  <a:pt x="131087" y="71703"/>
                  <a:pt x="116489" y="84549"/>
                </a:cubicBezTo>
                <a:cubicBezTo>
                  <a:pt x="101891" y="97395"/>
                  <a:pt x="64521" y="109658"/>
                  <a:pt x="46420" y="109074"/>
                </a:cubicBezTo>
                <a:cubicBezTo>
                  <a:pt x="28319" y="108490"/>
                  <a:pt x="14889" y="99147"/>
                  <a:pt x="7882" y="81046"/>
                </a:cubicBezTo>
                <a:cubicBezTo>
                  <a:pt x="875" y="62945"/>
                  <a:pt x="-1460" y="6306"/>
                  <a:pt x="876" y="46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F1EFD4A6-9A3C-7A82-125F-424B7334C0B3}"/>
              </a:ext>
            </a:extLst>
          </p:cNvPr>
          <p:cNvSpPr/>
          <p:nvPr/>
        </p:nvSpPr>
        <p:spPr>
          <a:xfrm>
            <a:off x="6778685" y="1889456"/>
            <a:ext cx="134068" cy="115728"/>
          </a:xfrm>
          <a:custGeom>
            <a:avLst/>
            <a:gdLst>
              <a:gd name="connsiteX0" fmla="*/ 1329 w 134068"/>
              <a:gd name="connsiteY0" fmla="*/ 83 h 115728"/>
              <a:gd name="connsiteX1" fmla="*/ 32860 w 134068"/>
              <a:gd name="connsiteY1" fmla="*/ 70151 h 115728"/>
              <a:gd name="connsiteX2" fmla="*/ 99426 w 134068"/>
              <a:gd name="connsiteY2" fmla="*/ 115696 h 115728"/>
              <a:gd name="connsiteX3" fmla="*/ 123950 w 134068"/>
              <a:gd name="connsiteY3" fmla="*/ 77158 h 115728"/>
              <a:gd name="connsiteX4" fmla="*/ 130957 w 134068"/>
              <a:gd name="connsiteY4" fmla="*/ 63145 h 115728"/>
              <a:gd name="connsiteX5" fmla="*/ 74902 w 134068"/>
              <a:gd name="connsiteY5" fmla="*/ 56138 h 115728"/>
              <a:gd name="connsiteX6" fmla="*/ 1329 w 134068"/>
              <a:gd name="connsiteY6" fmla="*/ 83 h 11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068" h="115728">
                <a:moveTo>
                  <a:pt x="1329" y="83"/>
                </a:moveTo>
                <a:cubicBezTo>
                  <a:pt x="-5678" y="2418"/>
                  <a:pt x="16511" y="50882"/>
                  <a:pt x="32860" y="70151"/>
                </a:cubicBezTo>
                <a:cubicBezTo>
                  <a:pt x="49210" y="89420"/>
                  <a:pt x="84244" y="114528"/>
                  <a:pt x="99426" y="115696"/>
                </a:cubicBezTo>
                <a:cubicBezTo>
                  <a:pt x="114608" y="116864"/>
                  <a:pt x="118695" y="85916"/>
                  <a:pt x="123950" y="77158"/>
                </a:cubicBezTo>
                <a:cubicBezTo>
                  <a:pt x="129205" y="68400"/>
                  <a:pt x="139132" y="66648"/>
                  <a:pt x="130957" y="63145"/>
                </a:cubicBezTo>
                <a:cubicBezTo>
                  <a:pt x="122782" y="59642"/>
                  <a:pt x="91835" y="67232"/>
                  <a:pt x="74902" y="56138"/>
                </a:cubicBezTo>
                <a:cubicBezTo>
                  <a:pt x="57969" y="45044"/>
                  <a:pt x="8336" y="-2252"/>
                  <a:pt x="1329" y="8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48768CEB-3C2E-F997-3390-A2C0B421D033}"/>
              </a:ext>
            </a:extLst>
          </p:cNvPr>
          <p:cNvSpPr/>
          <p:nvPr/>
        </p:nvSpPr>
        <p:spPr>
          <a:xfrm>
            <a:off x="6808501" y="1900135"/>
            <a:ext cx="118862" cy="64554"/>
          </a:xfrm>
          <a:custGeom>
            <a:avLst/>
            <a:gdLst>
              <a:gd name="connsiteX0" fmla="*/ 321 w 118862"/>
              <a:gd name="connsiteY0" fmla="*/ 1324 h 64554"/>
              <a:gd name="connsiteX1" fmla="*/ 76521 w 118862"/>
              <a:gd name="connsiteY1" fmla="*/ 14024 h 64554"/>
              <a:gd name="connsiteX2" fmla="*/ 117796 w 118862"/>
              <a:gd name="connsiteY2" fmla="*/ 4499 h 64554"/>
              <a:gd name="connsiteX3" fmla="*/ 101921 w 118862"/>
              <a:gd name="connsiteY3" fmla="*/ 61649 h 64554"/>
              <a:gd name="connsiteX4" fmla="*/ 51121 w 118862"/>
              <a:gd name="connsiteY4" fmla="*/ 52124 h 64554"/>
              <a:gd name="connsiteX5" fmla="*/ 321 w 118862"/>
              <a:gd name="connsiteY5" fmla="*/ 1324 h 6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862" h="64554">
                <a:moveTo>
                  <a:pt x="321" y="1324"/>
                </a:moveTo>
                <a:cubicBezTo>
                  <a:pt x="4554" y="-5026"/>
                  <a:pt x="56942" y="13495"/>
                  <a:pt x="76521" y="14024"/>
                </a:cubicBezTo>
                <a:cubicBezTo>
                  <a:pt x="96100" y="14553"/>
                  <a:pt x="113563" y="-3438"/>
                  <a:pt x="117796" y="4499"/>
                </a:cubicBezTo>
                <a:cubicBezTo>
                  <a:pt x="122029" y="12436"/>
                  <a:pt x="113034" y="53712"/>
                  <a:pt x="101921" y="61649"/>
                </a:cubicBezTo>
                <a:cubicBezTo>
                  <a:pt x="90809" y="69587"/>
                  <a:pt x="67525" y="59532"/>
                  <a:pt x="51121" y="52124"/>
                </a:cubicBezTo>
                <a:cubicBezTo>
                  <a:pt x="34717" y="44716"/>
                  <a:pt x="-3912" y="7674"/>
                  <a:pt x="321" y="132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703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A18C7B74-42DA-6108-246C-6A90366118D9}"/>
              </a:ext>
            </a:extLst>
          </p:cNvPr>
          <p:cNvSpPr/>
          <p:nvPr/>
        </p:nvSpPr>
        <p:spPr>
          <a:xfrm>
            <a:off x="6995067" y="2799435"/>
            <a:ext cx="141231" cy="68186"/>
          </a:xfrm>
          <a:custGeom>
            <a:avLst/>
            <a:gdLst>
              <a:gd name="connsiteX0" fmla="*/ 121157 w 121271"/>
              <a:gd name="connsiteY0" fmla="*/ 22894 h 67482"/>
              <a:gd name="connsiteX1" fmla="*/ 41782 w 121271"/>
              <a:gd name="connsiteY1" fmla="*/ 13369 h 67482"/>
              <a:gd name="connsiteX2" fmla="*/ 10032 w 121271"/>
              <a:gd name="connsiteY2" fmla="*/ 669 h 67482"/>
              <a:gd name="connsiteX3" fmla="*/ 507 w 121271"/>
              <a:gd name="connsiteY3" fmla="*/ 35594 h 67482"/>
              <a:gd name="connsiteX4" fmla="*/ 22732 w 121271"/>
              <a:gd name="connsiteY4" fmla="*/ 67344 h 67482"/>
              <a:gd name="connsiteX5" fmla="*/ 121157 w 121271"/>
              <a:gd name="connsiteY5" fmla="*/ 22894 h 6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71" h="67482">
                <a:moveTo>
                  <a:pt x="121157" y="22894"/>
                </a:moveTo>
                <a:cubicBezTo>
                  <a:pt x="124332" y="13898"/>
                  <a:pt x="60303" y="17073"/>
                  <a:pt x="41782" y="13369"/>
                </a:cubicBezTo>
                <a:cubicBezTo>
                  <a:pt x="23261" y="9665"/>
                  <a:pt x="16911" y="-3035"/>
                  <a:pt x="10032" y="669"/>
                </a:cubicBezTo>
                <a:cubicBezTo>
                  <a:pt x="3153" y="4373"/>
                  <a:pt x="-1610" y="24482"/>
                  <a:pt x="507" y="35594"/>
                </a:cubicBezTo>
                <a:cubicBezTo>
                  <a:pt x="2624" y="46706"/>
                  <a:pt x="2095" y="69461"/>
                  <a:pt x="22732" y="67344"/>
                </a:cubicBezTo>
                <a:cubicBezTo>
                  <a:pt x="43369" y="65227"/>
                  <a:pt x="117982" y="31890"/>
                  <a:pt x="121157" y="2289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478D4FD-2346-FC1D-5D86-A6A8CC61AB13}"/>
              </a:ext>
            </a:extLst>
          </p:cNvPr>
          <p:cNvGrpSpPr/>
          <p:nvPr/>
        </p:nvGrpSpPr>
        <p:grpSpPr>
          <a:xfrm>
            <a:off x="4872610" y="2897081"/>
            <a:ext cx="829331" cy="1733458"/>
            <a:chOff x="2603550" y="3031921"/>
            <a:chExt cx="829331" cy="1733458"/>
          </a:xfrm>
        </p:grpSpPr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CE8F3E5-2712-A390-5AAA-3B2870D75D48}"/>
                </a:ext>
              </a:extLst>
            </p:cNvPr>
            <p:cNvSpPr/>
            <p:nvPr/>
          </p:nvSpPr>
          <p:spPr>
            <a:xfrm>
              <a:off x="3076307" y="3376805"/>
              <a:ext cx="181177" cy="100733"/>
            </a:xfrm>
            <a:custGeom>
              <a:avLst/>
              <a:gdLst>
                <a:gd name="connsiteX0" fmla="*/ 1441 w 181177"/>
                <a:gd name="connsiteY0" fmla="*/ 82954 h 100733"/>
                <a:gd name="connsiteX1" fmla="*/ 88527 w 181177"/>
                <a:gd name="connsiteY1" fmla="*/ 100371 h 100733"/>
                <a:gd name="connsiteX2" fmla="*/ 158196 w 181177"/>
                <a:gd name="connsiteY2" fmla="*/ 91662 h 100733"/>
                <a:gd name="connsiteX3" fmla="*/ 179967 w 181177"/>
                <a:gd name="connsiteY3" fmla="*/ 56828 h 100733"/>
                <a:gd name="connsiteX4" fmla="*/ 127716 w 181177"/>
                <a:gd name="connsiteY4" fmla="*/ 39411 h 100733"/>
                <a:gd name="connsiteX5" fmla="*/ 75464 w 181177"/>
                <a:gd name="connsiteY5" fmla="*/ 35056 h 100733"/>
                <a:gd name="connsiteX6" fmla="*/ 132070 w 181177"/>
                <a:gd name="connsiteY6" fmla="*/ 21994 h 100733"/>
                <a:gd name="connsiteX7" fmla="*/ 105944 w 181177"/>
                <a:gd name="connsiteY7" fmla="*/ 222 h 100733"/>
                <a:gd name="connsiteX8" fmla="*/ 40630 w 181177"/>
                <a:gd name="connsiteY8" fmla="*/ 13285 h 100733"/>
                <a:gd name="connsiteX9" fmla="*/ 1441 w 181177"/>
                <a:gd name="connsiteY9" fmla="*/ 82954 h 10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177" h="100733">
                  <a:moveTo>
                    <a:pt x="1441" y="82954"/>
                  </a:moveTo>
                  <a:cubicBezTo>
                    <a:pt x="9424" y="97468"/>
                    <a:pt x="62401" y="98920"/>
                    <a:pt x="88527" y="100371"/>
                  </a:cubicBezTo>
                  <a:cubicBezTo>
                    <a:pt x="114653" y="101822"/>
                    <a:pt x="142956" y="98919"/>
                    <a:pt x="158196" y="91662"/>
                  </a:cubicBezTo>
                  <a:cubicBezTo>
                    <a:pt x="173436" y="84405"/>
                    <a:pt x="185047" y="65536"/>
                    <a:pt x="179967" y="56828"/>
                  </a:cubicBezTo>
                  <a:cubicBezTo>
                    <a:pt x="174887" y="48120"/>
                    <a:pt x="145133" y="43040"/>
                    <a:pt x="127716" y="39411"/>
                  </a:cubicBezTo>
                  <a:cubicBezTo>
                    <a:pt x="110299" y="35782"/>
                    <a:pt x="74738" y="37959"/>
                    <a:pt x="75464" y="35056"/>
                  </a:cubicBezTo>
                  <a:cubicBezTo>
                    <a:pt x="76190" y="32153"/>
                    <a:pt x="132070" y="21994"/>
                    <a:pt x="132070" y="21994"/>
                  </a:cubicBezTo>
                  <a:cubicBezTo>
                    <a:pt x="137150" y="16188"/>
                    <a:pt x="121184" y="1674"/>
                    <a:pt x="105944" y="222"/>
                  </a:cubicBezTo>
                  <a:cubicBezTo>
                    <a:pt x="90704" y="-1230"/>
                    <a:pt x="60950" y="4576"/>
                    <a:pt x="40630" y="13285"/>
                  </a:cubicBezTo>
                  <a:cubicBezTo>
                    <a:pt x="20310" y="21994"/>
                    <a:pt x="-6542" y="68440"/>
                    <a:pt x="1441" y="82954"/>
                  </a:cubicBezTo>
                  <a:close/>
                </a:path>
              </a:pathLst>
            </a:custGeom>
            <a:solidFill>
              <a:srgbClr val="A368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F682785-06EA-A990-61A2-5ABAC2B4C5E1}"/>
                </a:ext>
              </a:extLst>
            </p:cNvPr>
            <p:cNvSpPr/>
            <p:nvPr/>
          </p:nvSpPr>
          <p:spPr>
            <a:xfrm>
              <a:off x="2901418" y="4628211"/>
              <a:ext cx="234133" cy="137168"/>
            </a:xfrm>
            <a:custGeom>
              <a:avLst/>
              <a:gdLst>
                <a:gd name="connsiteX0" fmla="*/ 2158 w 234133"/>
                <a:gd name="connsiteY0" fmla="*/ 74877 h 137168"/>
                <a:gd name="connsiteX1" fmla="*/ 24383 w 234133"/>
                <a:gd name="connsiteY1" fmla="*/ 135202 h 137168"/>
                <a:gd name="connsiteX2" fmla="*/ 103758 w 234133"/>
                <a:gd name="connsiteY2" fmla="*/ 119327 h 137168"/>
                <a:gd name="connsiteX3" fmla="*/ 103758 w 234133"/>
                <a:gd name="connsiteY3" fmla="*/ 87577 h 137168"/>
                <a:gd name="connsiteX4" fmla="*/ 173608 w 234133"/>
                <a:gd name="connsiteY4" fmla="*/ 87577 h 137168"/>
                <a:gd name="connsiteX5" fmla="*/ 227583 w 234133"/>
                <a:gd name="connsiteY5" fmla="*/ 55827 h 137168"/>
                <a:gd name="connsiteX6" fmla="*/ 227583 w 234133"/>
                <a:gd name="connsiteY6" fmla="*/ 5027 h 137168"/>
                <a:gd name="connsiteX7" fmla="*/ 176783 w 234133"/>
                <a:gd name="connsiteY7" fmla="*/ 1852 h 137168"/>
                <a:gd name="connsiteX8" fmla="*/ 125983 w 234133"/>
                <a:gd name="connsiteY8" fmla="*/ 5027 h 137168"/>
                <a:gd name="connsiteX9" fmla="*/ 68833 w 234133"/>
                <a:gd name="connsiteY9" fmla="*/ 43127 h 137168"/>
                <a:gd name="connsiteX10" fmla="*/ 2158 w 234133"/>
                <a:gd name="connsiteY10" fmla="*/ 74877 h 1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133" h="137168">
                  <a:moveTo>
                    <a:pt x="2158" y="74877"/>
                  </a:moveTo>
                  <a:cubicBezTo>
                    <a:pt x="-5250" y="90223"/>
                    <a:pt x="7450" y="127794"/>
                    <a:pt x="24383" y="135202"/>
                  </a:cubicBezTo>
                  <a:cubicBezTo>
                    <a:pt x="41316" y="142610"/>
                    <a:pt x="90529" y="127264"/>
                    <a:pt x="103758" y="119327"/>
                  </a:cubicBezTo>
                  <a:cubicBezTo>
                    <a:pt x="116987" y="111390"/>
                    <a:pt x="92116" y="92869"/>
                    <a:pt x="103758" y="87577"/>
                  </a:cubicBezTo>
                  <a:cubicBezTo>
                    <a:pt x="115400" y="82285"/>
                    <a:pt x="152971" y="92869"/>
                    <a:pt x="173608" y="87577"/>
                  </a:cubicBezTo>
                  <a:cubicBezTo>
                    <a:pt x="194245" y="82285"/>
                    <a:pt x="218587" y="69585"/>
                    <a:pt x="227583" y="55827"/>
                  </a:cubicBezTo>
                  <a:cubicBezTo>
                    <a:pt x="236579" y="42069"/>
                    <a:pt x="236050" y="14023"/>
                    <a:pt x="227583" y="5027"/>
                  </a:cubicBezTo>
                  <a:cubicBezTo>
                    <a:pt x="219116" y="-3969"/>
                    <a:pt x="193716" y="1852"/>
                    <a:pt x="176783" y="1852"/>
                  </a:cubicBezTo>
                  <a:cubicBezTo>
                    <a:pt x="159850" y="1852"/>
                    <a:pt x="143975" y="-1852"/>
                    <a:pt x="125983" y="5027"/>
                  </a:cubicBezTo>
                  <a:cubicBezTo>
                    <a:pt x="107991" y="11906"/>
                    <a:pt x="87354" y="28310"/>
                    <a:pt x="68833" y="43127"/>
                  </a:cubicBezTo>
                  <a:cubicBezTo>
                    <a:pt x="50312" y="57944"/>
                    <a:pt x="9566" y="59531"/>
                    <a:pt x="2158" y="74877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7F651EF-1352-A192-9171-788633A90B2E}"/>
                </a:ext>
              </a:extLst>
            </p:cNvPr>
            <p:cNvSpPr/>
            <p:nvPr/>
          </p:nvSpPr>
          <p:spPr>
            <a:xfrm rot="481409">
              <a:off x="2711724" y="4495915"/>
              <a:ext cx="122290" cy="182362"/>
            </a:xfrm>
            <a:custGeom>
              <a:avLst/>
              <a:gdLst>
                <a:gd name="connsiteX0" fmla="*/ 122002 w 122290"/>
                <a:gd name="connsiteY0" fmla="*/ 10323 h 182362"/>
                <a:gd name="connsiteX1" fmla="*/ 71202 w 122290"/>
                <a:gd name="connsiteY1" fmla="*/ 7148 h 182362"/>
                <a:gd name="connsiteX2" fmla="*/ 29927 w 122290"/>
                <a:gd name="connsiteY2" fmla="*/ 57948 h 182362"/>
                <a:gd name="connsiteX3" fmla="*/ 1352 w 122290"/>
                <a:gd name="connsiteY3" fmla="*/ 124623 h 182362"/>
                <a:gd name="connsiteX4" fmla="*/ 10877 w 122290"/>
                <a:gd name="connsiteY4" fmla="*/ 178598 h 182362"/>
                <a:gd name="connsiteX5" fmla="*/ 64852 w 122290"/>
                <a:gd name="connsiteY5" fmla="*/ 169073 h 182362"/>
                <a:gd name="connsiteX6" fmla="*/ 90252 w 122290"/>
                <a:gd name="connsiteY6" fmla="*/ 99223 h 182362"/>
                <a:gd name="connsiteX7" fmla="*/ 122002 w 122290"/>
                <a:gd name="connsiteY7" fmla="*/ 10323 h 18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290" h="182362">
                  <a:moveTo>
                    <a:pt x="122002" y="10323"/>
                  </a:moveTo>
                  <a:cubicBezTo>
                    <a:pt x="118827" y="-5023"/>
                    <a:pt x="86548" y="-789"/>
                    <a:pt x="71202" y="7148"/>
                  </a:cubicBezTo>
                  <a:cubicBezTo>
                    <a:pt x="55856" y="15085"/>
                    <a:pt x="41569" y="38369"/>
                    <a:pt x="29927" y="57948"/>
                  </a:cubicBezTo>
                  <a:cubicBezTo>
                    <a:pt x="18285" y="77527"/>
                    <a:pt x="4527" y="104515"/>
                    <a:pt x="1352" y="124623"/>
                  </a:cubicBezTo>
                  <a:cubicBezTo>
                    <a:pt x="-1823" y="144731"/>
                    <a:pt x="294" y="171190"/>
                    <a:pt x="10877" y="178598"/>
                  </a:cubicBezTo>
                  <a:cubicBezTo>
                    <a:pt x="21460" y="186006"/>
                    <a:pt x="51623" y="182302"/>
                    <a:pt x="64852" y="169073"/>
                  </a:cubicBezTo>
                  <a:cubicBezTo>
                    <a:pt x="78081" y="155844"/>
                    <a:pt x="79139" y="125152"/>
                    <a:pt x="90252" y="99223"/>
                  </a:cubicBezTo>
                  <a:cubicBezTo>
                    <a:pt x="101364" y="73294"/>
                    <a:pt x="125177" y="25669"/>
                    <a:pt x="122002" y="103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327174F-AD8C-06AD-6CAA-FFB5CB1B14F9}"/>
                </a:ext>
              </a:extLst>
            </p:cNvPr>
            <p:cNvSpPr/>
            <p:nvPr/>
          </p:nvSpPr>
          <p:spPr>
            <a:xfrm>
              <a:off x="2871567" y="4144008"/>
              <a:ext cx="172280" cy="591642"/>
            </a:xfrm>
            <a:custGeom>
              <a:avLst/>
              <a:gdLst>
                <a:gd name="connsiteX0" fmla="*/ 51059 w 172280"/>
                <a:gd name="connsiteY0" fmla="*/ 590830 h 591642"/>
                <a:gd name="connsiteX1" fmla="*/ 133609 w 172280"/>
                <a:gd name="connsiteY1" fmla="*/ 559080 h 591642"/>
                <a:gd name="connsiteX2" fmla="*/ 171709 w 172280"/>
                <a:gd name="connsiteY2" fmla="*/ 498755 h 591642"/>
                <a:gd name="connsiteX3" fmla="*/ 155834 w 172280"/>
                <a:gd name="connsiteY3" fmla="*/ 476530 h 591642"/>
                <a:gd name="connsiteX4" fmla="*/ 146309 w 172280"/>
                <a:gd name="connsiteY4" fmla="*/ 413030 h 591642"/>
                <a:gd name="connsiteX5" fmla="*/ 127259 w 172280"/>
                <a:gd name="connsiteY5" fmla="*/ 333655 h 591642"/>
                <a:gd name="connsiteX6" fmla="*/ 143134 w 172280"/>
                <a:gd name="connsiteY6" fmla="*/ 63780 h 591642"/>
                <a:gd name="connsiteX7" fmla="*/ 95509 w 172280"/>
                <a:gd name="connsiteY7" fmla="*/ 280 h 591642"/>
                <a:gd name="connsiteX8" fmla="*/ 12959 w 172280"/>
                <a:gd name="connsiteY8" fmla="*/ 44730 h 591642"/>
                <a:gd name="connsiteX9" fmla="*/ 259 w 172280"/>
                <a:gd name="connsiteY9" fmla="*/ 139980 h 591642"/>
                <a:gd name="connsiteX10" fmla="*/ 12959 w 172280"/>
                <a:gd name="connsiteY10" fmla="*/ 282855 h 591642"/>
                <a:gd name="connsiteX11" fmla="*/ 19309 w 172280"/>
                <a:gd name="connsiteY11" fmla="*/ 413030 h 591642"/>
                <a:gd name="connsiteX12" fmla="*/ 19309 w 172280"/>
                <a:gd name="connsiteY12" fmla="*/ 527330 h 591642"/>
                <a:gd name="connsiteX13" fmla="*/ 51059 w 172280"/>
                <a:gd name="connsiteY13" fmla="*/ 590830 h 59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280" h="591642">
                  <a:moveTo>
                    <a:pt x="51059" y="590830"/>
                  </a:moveTo>
                  <a:cubicBezTo>
                    <a:pt x="70109" y="596122"/>
                    <a:pt x="113501" y="574426"/>
                    <a:pt x="133609" y="559080"/>
                  </a:cubicBezTo>
                  <a:cubicBezTo>
                    <a:pt x="153717" y="543734"/>
                    <a:pt x="168005" y="512513"/>
                    <a:pt x="171709" y="498755"/>
                  </a:cubicBezTo>
                  <a:cubicBezTo>
                    <a:pt x="175413" y="484997"/>
                    <a:pt x="160067" y="490817"/>
                    <a:pt x="155834" y="476530"/>
                  </a:cubicBezTo>
                  <a:cubicBezTo>
                    <a:pt x="151601" y="462243"/>
                    <a:pt x="151071" y="436842"/>
                    <a:pt x="146309" y="413030"/>
                  </a:cubicBezTo>
                  <a:cubicBezTo>
                    <a:pt x="141547" y="389218"/>
                    <a:pt x="127788" y="391863"/>
                    <a:pt x="127259" y="333655"/>
                  </a:cubicBezTo>
                  <a:cubicBezTo>
                    <a:pt x="126730" y="275447"/>
                    <a:pt x="148426" y="119342"/>
                    <a:pt x="143134" y="63780"/>
                  </a:cubicBezTo>
                  <a:cubicBezTo>
                    <a:pt x="137842" y="8218"/>
                    <a:pt x="117205" y="3455"/>
                    <a:pt x="95509" y="280"/>
                  </a:cubicBezTo>
                  <a:cubicBezTo>
                    <a:pt x="73813" y="-2895"/>
                    <a:pt x="28834" y="21447"/>
                    <a:pt x="12959" y="44730"/>
                  </a:cubicBezTo>
                  <a:cubicBezTo>
                    <a:pt x="-2916" y="68013"/>
                    <a:pt x="259" y="100293"/>
                    <a:pt x="259" y="139980"/>
                  </a:cubicBezTo>
                  <a:cubicBezTo>
                    <a:pt x="259" y="179667"/>
                    <a:pt x="9784" y="237347"/>
                    <a:pt x="12959" y="282855"/>
                  </a:cubicBezTo>
                  <a:cubicBezTo>
                    <a:pt x="16134" y="328363"/>
                    <a:pt x="18251" y="372284"/>
                    <a:pt x="19309" y="413030"/>
                  </a:cubicBezTo>
                  <a:cubicBezTo>
                    <a:pt x="20367" y="453776"/>
                    <a:pt x="16134" y="499284"/>
                    <a:pt x="19309" y="527330"/>
                  </a:cubicBezTo>
                  <a:cubicBezTo>
                    <a:pt x="22484" y="555376"/>
                    <a:pt x="32009" y="585538"/>
                    <a:pt x="51059" y="590830"/>
                  </a:cubicBezTo>
                  <a:close/>
                </a:path>
              </a:pathLst>
            </a:custGeom>
            <a:solidFill>
              <a:srgbClr val="41A4A1"/>
            </a:solidFill>
            <a:ln w="6350">
              <a:solidFill>
                <a:srgbClr val="288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1617FC8-81BE-E253-6671-FF06B85628B7}"/>
                </a:ext>
              </a:extLst>
            </p:cNvPr>
            <p:cNvSpPr/>
            <p:nvPr/>
          </p:nvSpPr>
          <p:spPr>
            <a:xfrm>
              <a:off x="2690214" y="4136107"/>
              <a:ext cx="139862" cy="513193"/>
            </a:xfrm>
            <a:custGeom>
              <a:avLst/>
              <a:gdLst>
                <a:gd name="connsiteX0" fmla="*/ 54612 w 139862"/>
                <a:gd name="connsiteY0" fmla="*/ 1831 h 513193"/>
                <a:gd name="connsiteX1" fmla="*/ 16512 w 139862"/>
                <a:gd name="connsiteY1" fmla="*/ 119306 h 513193"/>
                <a:gd name="connsiteX2" fmla="*/ 637 w 139862"/>
                <a:gd name="connsiteY2" fmla="*/ 246306 h 513193"/>
                <a:gd name="connsiteX3" fmla="*/ 3812 w 139862"/>
                <a:gd name="connsiteY3" fmla="*/ 405056 h 513193"/>
                <a:gd name="connsiteX4" fmla="*/ 10162 w 139862"/>
                <a:gd name="connsiteY4" fmla="*/ 490781 h 513193"/>
                <a:gd name="connsiteX5" fmla="*/ 45087 w 139862"/>
                <a:gd name="connsiteY5" fmla="*/ 513006 h 513193"/>
                <a:gd name="connsiteX6" fmla="*/ 92712 w 139862"/>
                <a:gd name="connsiteY6" fmla="*/ 497131 h 513193"/>
                <a:gd name="connsiteX7" fmla="*/ 114937 w 139862"/>
                <a:gd name="connsiteY7" fmla="*/ 430456 h 513193"/>
                <a:gd name="connsiteX8" fmla="*/ 102237 w 139862"/>
                <a:gd name="connsiteY8" fmla="*/ 347906 h 513193"/>
                <a:gd name="connsiteX9" fmla="*/ 124462 w 139862"/>
                <a:gd name="connsiteY9" fmla="*/ 173281 h 513193"/>
                <a:gd name="connsiteX10" fmla="*/ 137162 w 139862"/>
                <a:gd name="connsiteY10" fmla="*/ 55806 h 513193"/>
                <a:gd name="connsiteX11" fmla="*/ 54612 w 139862"/>
                <a:gd name="connsiteY11" fmla="*/ 1831 h 51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862" h="513193">
                  <a:moveTo>
                    <a:pt x="54612" y="1831"/>
                  </a:moveTo>
                  <a:cubicBezTo>
                    <a:pt x="34504" y="12414"/>
                    <a:pt x="25508" y="78560"/>
                    <a:pt x="16512" y="119306"/>
                  </a:cubicBezTo>
                  <a:cubicBezTo>
                    <a:pt x="7516" y="160052"/>
                    <a:pt x="2754" y="198681"/>
                    <a:pt x="637" y="246306"/>
                  </a:cubicBezTo>
                  <a:cubicBezTo>
                    <a:pt x="-1480" y="293931"/>
                    <a:pt x="2225" y="364310"/>
                    <a:pt x="3812" y="405056"/>
                  </a:cubicBezTo>
                  <a:cubicBezTo>
                    <a:pt x="5399" y="445802"/>
                    <a:pt x="3283" y="472789"/>
                    <a:pt x="10162" y="490781"/>
                  </a:cubicBezTo>
                  <a:cubicBezTo>
                    <a:pt x="17041" y="508773"/>
                    <a:pt x="31329" y="511948"/>
                    <a:pt x="45087" y="513006"/>
                  </a:cubicBezTo>
                  <a:cubicBezTo>
                    <a:pt x="58845" y="514064"/>
                    <a:pt x="81070" y="510889"/>
                    <a:pt x="92712" y="497131"/>
                  </a:cubicBezTo>
                  <a:cubicBezTo>
                    <a:pt x="104354" y="483373"/>
                    <a:pt x="113350" y="455327"/>
                    <a:pt x="114937" y="430456"/>
                  </a:cubicBezTo>
                  <a:cubicBezTo>
                    <a:pt x="116525" y="405585"/>
                    <a:pt x="100650" y="390768"/>
                    <a:pt x="102237" y="347906"/>
                  </a:cubicBezTo>
                  <a:cubicBezTo>
                    <a:pt x="103824" y="305044"/>
                    <a:pt x="118641" y="221964"/>
                    <a:pt x="124462" y="173281"/>
                  </a:cubicBezTo>
                  <a:cubicBezTo>
                    <a:pt x="130283" y="124598"/>
                    <a:pt x="146158" y="82793"/>
                    <a:pt x="137162" y="55806"/>
                  </a:cubicBezTo>
                  <a:cubicBezTo>
                    <a:pt x="128166" y="28819"/>
                    <a:pt x="74720" y="-8752"/>
                    <a:pt x="54612" y="1831"/>
                  </a:cubicBezTo>
                  <a:close/>
                </a:path>
              </a:pathLst>
            </a:custGeom>
            <a:solidFill>
              <a:srgbClr val="41A4A1"/>
            </a:solidFill>
            <a:ln w="6350">
              <a:solidFill>
                <a:srgbClr val="288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75E4718-2771-5100-901A-DB5DA84A94DD}"/>
                </a:ext>
              </a:extLst>
            </p:cNvPr>
            <p:cNvSpPr/>
            <p:nvPr/>
          </p:nvSpPr>
          <p:spPr>
            <a:xfrm>
              <a:off x="2603550" y="3293127"/>
              <a:ext cx="500069" cy="292667"/>
            </a:xfrm>
            <a:custGeom>
              <a:avLst/>
              <a:gdLst>
                <a:gd name="connsiteX0" fmla="*/ 430201 w 500069"/>
                <a:gd name="connsiteY0" fmla="*/ 130436 h 292667"/>
                <a:gd name="connsiteX1" fmla="*/ 477826 w 500069"/>
                <a:gd name="connsiteY1" fmla="*/ 114561 h 292667"/>
                <a:gd name="connsiteX2" fmla="*/ 500051 w 500069"/>
                <a:gd name="connsiteY2" fmla="*/ 171711 h 292667"/>
                <a:gd name="connsiteX3" fmla="*/ 474651 w 500069"/>
                <a:gd name="connsiteY3" fmla="*/ 200286 h 292667"/>
                <a:gd name="connsiteX4" fmla="*/ 404801 w 500069"/>
                <a:gd name="connsiteY4" fmla="*/ 209811 h 292667"/>
                <a:gd name="connsiteX5" fmla="*/ 214301 w 500069"/>
                <a:gd name="connsiteY5" fmla="*/ 244736 h 292667"/>
                <a:gd name="connsiteX6" fmla="*/ 55551 w 500069"/>
                <a:gd name="connsiteY6" fmla="*/ 292361 h 292667"/>
                <a:gd name="connsiteX7" fmla="*/ 14276 w 500069"/>
                <a:gd name="connsiteY7" fmla="*/ 260611 h 292667"/>
                <a:gd name="connsiteX8" fmla="*/ 1576 w 500069"/>
                <a:gd name="connsiteY8" fmla="*/ 174886 h 292667"/>
                <a:gd name="connsiteX9" fmla="*/ 46026 w 500069"/>
                <a:gd name="connsiteY9" fmla="*/ 28836 h 292667"/>
                <a:gd name="connsiteX10" fmla="*/ 134926 w 500069"/>
                <a:gd name="connsiteY10" fmla="*/ 3436 h 292667"/>
                <a:gd name="connsiteX11" fmla="*/ 157151 w 500069"/>
                <a:gd name="connsiteY11" fmla="*/ 76461 h 292667"/>
                <a:gd name="connsiteX12" fmla="*/ 122226 w 500069"/>
                <a:gd name="connsiteY12" fmla="*/ 181236 h 292667"/>
                <a:gd name="connsiteX13" fmla="*/ 233351 w 500069"/>
                <a:gd name="connsiteY13" fmla="*/ 165361 h 292667"/>
                <a:gd name="connsiteX14" fmla="*/ 430201 w 500069"/>
                <a:gd name="connsiteY14" fmla="*/ 130436 h 2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069" h="292667">
                  <a:moveTo>
                    <a:pt x="430201" y="130436"/>
                  </a:moveTo>
                  <a:cubicBezTo>
                    <a:pt x="470947" y="121969"/>
                    <a:pt x="466184" y="107682"/>
                    <a:pt x="477826" y="114561"/>
                  </a:cubicBezTo>
                  <a:cubicBezTo>
                    <a:pt x="489468" y="121440"/>
                    <a:pt x="500580" y="157424"/>
                    <a:pt x="500051" y="171711"/>
                  </a:cubicBezTo>
                  <a:cubicBezTo>
                    <a:pt x="499522" y="185999"/>
                    <a:pt x="490526" y="193936"/>
                    <a:pt x="474651" y="200286"/>
                  </a:cubicBezTo>
                  <a:cubicBezTo>
                    <a:pt x="458776" y="206636"/>
                    <a:pt x="448193" y="202403"/>
                    <a:pt x="404801" y="209811"/>
                  </a:cubicBezTo>
                  <a:cubicBezTo>
                    <a:pt x="361409" y="217219"/>
                    <a:pt x="272509" y="230978"/>
                    <a:pt x="214301" y="244736"/>
                  </a:cubicBezTo>
                  <a:cubicBezTo>
                    <a:pt x="156093" y="258494"/>
                    <a:pt x="88888" y="289715"/>
                    <a:pt x="55551" y="292361"/>
                  </a:cubicBezTo>
                  <a:cubicBezTo>
                    <a:pt x="22213" y="295007"/>
                    <a:pt x="23272" y="280190"/>
                    <a:pt x="14276" y="260611"/>
                  </a:cubicBezTo>
                  <a:cubicBezTo>
                    <a:pt x="5280" y="241032"/>
                    <a:pt x="-3716" y="213515"/>
                    <a:pt x="1576" y="174886"/>
                  </a:cubicBezTo>
                  <a:cubicBezTo>
                    <a:pt x="6868" y="136257"/>
                    <a:pt x="23801" y="57411"/>
                    <a:pt x="46026" y="28836"/>
                  </a:cubicBezTo>
                  <a:cubicBezTo>
                    <a:pt x="68251" y="261"/>
                    <a:pt x="116405" y="-4501"/>
                    <a:pt x="134926" y="3436"/>
                  </a:cubicBezTo>
                  <a:cubicBezTo>
                    <a:pt x="153447" y="11373"/>
                    <a:pt x="159268" y="46828"/>
                    <a:pt x="157151" y="76461"/>
                  </a:cubicBezTo>
                  <a:cubicBezTo>
                    <a:pt x="155034" y="106094"/>
                    <a:pt x="109526" y="166419"/>
                    <a:pt x="122226" y="181236"/>
                  </a:cubicBezTo>
                  <a:cubicBezTo>
                    <a:pt x="134926" y="196053"/>
                    <a:pt x="182551" y="174357"/>
                    <a:pt x="233351" y="165361"/>
                  </a:cubicBezTo>
                  <a:lnTo>
                    <a:pt x="430201" y="1304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6B2D9417-1BC4-6A0D-649D-E33EBE86D270}"/>
                </a:ext>
              </a:extLst>
            </p:cNvPr>
            <p:cNvSpPr/>
            <p:nvPr/>
          </p:nvSpPr>
          <p:spPr>
            <a:xfrm>
              <a:off x="2757365" y="3130710"/>
              <a:ext cx="211784" cy="239788"/>
            </a:xfrm>
            <a:custGeom>
              <a:avLst/>
              <a:gdLst>
                <a:gd name="connsiteX0" fmla="*/ 162086 w 211784"/>
                <a:gd name="connsiteY0" fmla="*/ 234979 h 239788"/>
                <a:gd name="connsiteX1" fmla="*/ 139861 w 211784"/>
                <a:gd name="connsiteY1" fmla="*/ 146079 h 239788"/>
                <a:gd name="connsiteX2" fmla="*/ 177961 w 211784"/>
                <a:gd name="connsiteY2" fmla="*/ 149254 h 239788"/>
                <a:gd name="connsiteX3" fmla="*/ 206536 w 211784"/>
                <a:gd name="connsiteY3" fmla="*/ 123854 h 239788"/>
                <a:gd name="connsiteX4" fmla="*/ 209711 w 211784"/>
                <a:gd name="connsiteY4" fmla="*/ 69879 h 239788"/>
                <a:gd name="connsiteX5" fmla="*/ 206536 w 211784"/>
                <a:gd name="connsiteY5" fmla="*/ 3204 h 239788"/>
                <a:gd name="connsiteX6" fmla="*/ 152561 w 211784"/>
                <a:gd name="connsiteY6" fmla="*/ 12729 h 239788"/>
                <a:gd name="connsiteX7" fmla="*/ 104936 w 211784"/>
                <a:gd name="connsiteY7" fmla="*/ 31779 h 239788"/>
                <a:gd name="connsiteX8" fmla="*/ 57311 w 211784"/>
                <a:gd name="connsiteY8" fmla="*/ 47654 h 239788"/>
                <a:gd name="connsiteX9" fmla="*/ 41436 w 211784"/>
                <a:gd name="connsiteY9" fmla="*/ 98454 h 239788"/>
                <a:gd name="connsiteX10" fmla="*/ 35086 w 211784"/>
                <a:gd name="connsiteY10" fmla="*/ 136554 h 239788"/>
                <a:gd name="connsiteX11" fmla="*/ 161 w 211784"/>
                <a:gd name="connsiteY11" fmla="*/ 171479 h 239788"/>
                <a:gd name="connsiteX12" fmla="*/ 50961 w 211784"/>
                <a:gd name="connsiteY12" fmla="*/ 222279 h 239788"/>
                <a:gd name="connsiteX13" fmla="*/ 162086 w 211784"/>
                <a:gd name="connsiteY13" fmla="*/ 234979 h 23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784" h="239788">
                  <a:moveTo>
                    <a:pt x="162086" y="234979"/>
                  </a:moveTo>
                  <a:cubicBezTo>
                    <a:pt x="176903" y="222279"/>
                    <a:pt x="137215" y="160366"/>
                    <a:pt x="139861" y="146079"/>
                  </a:cubicBezTo>
                  <a:cubicBezTo>
                    <a:pt x="142507" y="131792"/>
                    <a:pt x="166849" y="152958"/>
                    <a:pt x="177961" y="149254"/>
                  </a:cubicBezTo>
                  <a:cubicBezTo>
                    <a:pt x="189073" y="145550"/>
                    <a:pt x="201244" y="137083"/>
                    <a:pt x="206536" y="123854"/>
                  </a:cubicBezTo>
                  <a:cubicBezTo>
                    <a:pt x="211828" y="110625"/>
                    <a:pt x="209711" y="89987"/>
                    <a:pt x="209711" y="69879"/>
                  </a:cubicBezTo>
                  <a:cubicBezTo>
                    <a:pt x="209711" y="49771"/>
                    <a:pt x="216061" y="12729"/>
                    <a:pt x="206536" y="3204"/>
                  </a:cubicBezTo>
                  <a:cubicBezTo>
                    <a:pt x="197011" y="-6321"/>
                    <a:pt x="169494" y="7967"/>
                    <a:pt x="152561" y="12729"/>
                  </a:cubicBezTo>
                  <a:cubicBezTo>
                    <a:pt x="135628" y="17491"/>
                    <a:pt x="120811" y="25958"/>
                    <a:pt x="104936" y="31779"/>
                  </a:cubicBezTo>
                  <a:cubicBezTo>
                    <a:pt x="89061" y="37600"/>
                    <a:pt x="67894" y="36542"/>
                    <a:pt x="57311" y="47654"/>
                  </a:cubicBezTo>
                  <a:cubicBezTo>
                    <a:pt x="46728" y="58766"/>
                    <a:pt x="45140" y="83637"/>
                    <a:pt x="41436" y="98454"/>
                  </a:cubicBezTo>
                  <a:cubicBezTo>
                    <a:pt x="37732" y="113271"/>
                    <a:pt x="41965" y="124383"/>
                    <a:pt x="35086" y="136554"/>
                  </a:cubicBezTo>
                  <a:cubicBezTo>
                    <a:pt x="28207" y="148725"/>
                    <a:pt x="-2485" y="157192"/>
                    <a:pt x="161" y="171479"/>
                  </a:cubicBezTo>
                  <a:cubicBezTo>
                    <a:pt x="2807" y="185766"/>
                    <a:pt x="25561" y="212225"/>
                    <a:pt x="50961" y="222279"/>
                  </a:cubicBezTo>
                  <a:cubicBezTo>
                    <a:pt x="76361" y="232333"/>
                    <a:pt x="147269" y="247679"/>
                    <a:pt x="162086" y="234979"/>
                  </a:cubicBezTo>
                  <a:close/>
                </a:path>
              </a:pathLst>
            </a:custGeom>
            <a:gradFill>
              <a:gsLst>
                <a:gs pos="88000">
                  <a:srgbClr val="A36855"/>
                </a:gs>
                <a:gs pos="60000">
                  <a:srgbClr val="995F4D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53165332-1CE4-F0F9-A153-350AD305EDC0}"/>
                </a:ext>
              </a:extLst>
            </p:cNvPr>
            <p:cNvSpPr/>
            <p:nvPr/>
          </p:nvSpPr>
          <p:spPr>
            <a:xfrm>
              <a:off x="2630006" y="3286738"/>
              <a:ext cx="381989" cy="992687"/>
            </a:xfrm>
            <a:custGeom>
              <a:avLst/>
              <a:gdLst>
                <a:gd name="connsiteX0" fmla="*/ 286270 w 381989"/>
                <a:gd name="connsiteY0" fmla="*/ 66975 h 992687"/>
                <a:gd name="connsiteX1" fmla="*/ 197370 w 381989"/>
                <a:gd name="connsiteY1" fmla="*/ 57450 h 992687"/>
                <a:gd name="connsiteX2" fmla="*/ 146570 w 381989"/>
                <a:gd name="connsiteY2" fmla="*/ 22525 h 992687"/>
                <a:gd name="connsiteX3" fmla="*/ 130695 w 381989"/>
                <a:gd name="connsiteY3" fmla="*/ 300 h 992687"/>
                <a:gd name="connsiteX4" fmla="*/ 44970 w 381989"/>
                <a:gd name="connsiteY4" fmla="*/ 13000 h 992687"/>
                <a:gd name="connsiteX5" fmla="*/ 13220 w 381989"/>
                <a:gd name="connsiteY5" fmla="*/ 57450 h 992687"/>
                <a:gd name="connsiteX6" fmla="*/ 520 w 381989"/>
                <a:gd name="connsiteY6" fmla="*/ 136825 h 992687"/>
                <a:gd name="connsiteX7" fmla="*/ 29095 w 381989"/>
                <a:gd name="connsiteY7" fmla="*/ 279700 h 992687"/>
                <a:gd name="connsiteX8" fmla="*/ 86245 w 381989"/>
                <a:gd name="connsiteY8" fmla="*/ 397175 h 992687"/>
                <a:gd name="connsiteX9" fmla="*/ 76720 w 381989"/>
                <a:gd name="connsiteY9" fmla="*/ 479725 h 992687"/>
                <a:gd name="connsiteX10" fmla="*/ 44970 w 381989"/>
                <a:gd name="connsiteY10" fmla="*/ 600375 h 992687"/>
                <a:gd name="connsiteX11" fmla="*/ 35445 w 381989"/>
                <a:gd name="connsiteY11" fmla="*/ 733725 h 992687"/>
                <a:gd name="connsiteX12" fmla="*/ 32270 w 381989"/>
                <a:gd name="connsiteY12" fmla="*/ 851200 h 992687"/>
                <a:gd name="connsiteX13" fmla="*/ 57670 w 381989"/>
                <a:gd name="connsiteY13" fmla="*/ 914700 h 992687"/>
                <a:gd name="connsiteX14" fmla="*/ 171970 w 381989"/>
                <a:gd name="connsiteY14" fmla="*/ 984550 h 992687"/>
                <a:gd name="connsiteX15" fmla="*/ 264045 w 381989"/>
                <a:gd name="connsiteY15" fmla="*/ 990900 h 992687"/>
                <a:gd name="connsiteX16" fmla="*/ 276745 w 381989"/>
                <a:gd name="connsiteY16" fmla="*/ 981375 h 992687"/>
                <a:gd name="connsiteX17" fmla="*/ 273570 w 381989"/>
                <a:gd name="connsiteY17" fmla="*/ 917875 h 992687"/>
                <a:gd name="connsiteX18" fmla="*/ 279920 w 381989"/>
                <a:gd name="connsiteY18" fmla="*/ 549575 h 992687"/>
                <a:gd name="connsiteX19" fmla="*/ 283095 w 381989"/>
                <a:gd name="connsiteY19" fmla="*/ 340025 h 992687"/>
                <a:gd name="connsiteX20" fmla="*/ 279920 w 381989"/>
                <a:gd name="connsiteY20" fmla="*/ 279700 h 992687"/>
                <a:gd name="connsiteX21" fmla="*/ 314845 w 381989"/>
                <a:gd name="connsiteY21" fmla="*/ 232075 h 992687"/>
                <a:gd name="connsiteX22" fmla="*/ 381520 w 381989"/>
                <a:gd name="connsiteY22" fmla="*/ 190800 h 992687"/>
                <a:gd name="connsiteX23" fmla="*/ 343420 w 381989"/>
                <a:gd name="connsiteY23" fmla="*/ 146350 h 992687"/>
                <a:gd name="connsiteX24" fmla="*/ 321195 w 381989"/>
                <a:gd name="connsiteY24" fmla="*/ 124125 h 992687"/>
                <a:gd name="connsiteX25" fmla="*/ 286270 w 381989"/>
                <a:gd name="connsiteY25" fmla="*/ 66975 h 99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81989" h="992687">
                  <a:moveTo>
                    <a:pt x="286270" y="66975"/>
                  </a:moveTo>
                  <a:cubicBezTo>
                    <a:pt x="265633" y="55863"/>
                    <a:pt x="220653" y="64858"/>
                    <a:pt x="197370" y="57450"/>
                  </a:cubicBezTo>
                  <a:cubicBezTo>
                    <a:pt x="174087" y="50042"/>
                    <a:pt x="157682" y="32050"/>
                    <a:pt x="146570" y="22525"/>
                  </a:cubicBezTo>
                  <a:cubicBezTo>
                    <a:pt x="135457" y="13000"/>
                    <a:pt x="147628" y="1887"/>
                    <a:pt x="130695" y="300"/>
                  </a:cubicBezTo>
                  <a:cubicBezTo>
                    <a:pt x="113762" y="-1288"/>
                    <a:pt x="64549" y="3475"/>
                    <a:pt x="44970" y="13000"/>
                  </a:cubicBezTo>
                  <a:cubicBezTo>
                    <a:pt x="25391" y="22525"/>
                    <a:pt x="20628" y="36813"/>
                    <a:pt x="13220" y="57450"/>
                  </a:cubicBezTo>
                  <a:cubicBezTo>
                    <a:pt x="5812" y="78087"/>
                    <a:pt x="-2126" y="99783"/>
                    <a:pt x="520" y="136825"/>
                  </a:cubicBezTo>
                  <a:cubicBezTo>
                    <a:pt x="3166" y="173867"/>
                    <a:pt x="14808" y="236308"/>
                    <a:pt x="29095" y="279700"/>
                  </a:cubicBezTo>
                  <a:cubicBezTo>
                    <a:pt x="43382" y="323092"/>
                    <a:pt x="78308" y="363838"/>
                    <a:pt x="86245" y="397175"/>
                  </a:cubicBezTo>
                  <a:cubicBezTo>
                    <a:pt x="94182" y="430512"/>
                    <a:pt x="83599" y="445858"/>
                    <a:pt x="76720" y="479725"/>
                  </a:cubicBezTo>
                  <a:cubicBezTo>
                    <a:pt x="69841" y="513592"/>
                    <a:pt x="51849" y="558042"/>
                    <a:pt x="44970" y="600375"/>
                  </a:cubicBezTo>
                  <a:cubicBezTo>
                    <a:pt x="38091" y="642708"/>
                    <a:pt x="37562" y="691921"/>
                    <a:pt x="35445" y="733725"/>
                  </a:cubicBezTo>
                  <a:cubicBezTo>
                    <a:pt x="33328" y="775529"/>
                    <a:pt x="28566" y="821038"/>
                    <a:pt x="32270" y="851200"/>
                  </a:cubicBezTo>
                  <a:cubicBezTo>
                    <a:pt x="35974" y="881363"/>
                    <a:pt x="34387" y="892475"/>
                    <a:pt x="57670" y="914700"/>
                  </a:cubicBezTo>
                  <a:cubicBezTo>
                    <a:pt x="80953" y="936925"/>
                    <a:pt x="137574" y="971850"/>
                    <a:pt x="171970" y="984550"/>
                  </a:cubicBezTo>
                  <a:cubicBezTo>
                    <a:pt x="206366" y="997250"/>
                    <a:pt x="246583" y="991429"/>
                    <a:pt x="264045" y="990900"/>
                  </a:cubicBezTo>
                  <a:cubicBezTo>
                    <a:pt x="281507" y="990371"/>
                    <a:pt x="275158" y="993546"/>
                    <a:pt x="276745" y="981375"/>
                  </a:cubicBezTo>
                  <a:cubicBezTo>
                    <a:pt x="278332" y="969204"/>
                    <a:pt x="273041" y="989842"/>
                    <a:pt x="273570" y="917875"/>
                  </a:cubicBezTo>
                  <a:cubicBezTo>
                    <a:pt x="274099" y="845908"/>
                    <a:pt x="278332" y="645883"/>
                    <a:pt x="279920" y="549575"/>
                  </a:cubicBezTo>
                  <a:cubicBezTo>
                    <a:pt x="281507" y="453267"/>
                    <a:pt x="283095" y="385004"/>
                    <a:pt x="283095" y="340025"/>
                  </a:cubicBezTo>
                  <a:cubicBezTo>
                    <a:pt x="283095" y="295046"/>
                    <a:pt x="274628" y="297692"/>
                    <a:pt x="279920" y="279700"/>
                  </a:cubicBezTo>
                  <a:cubicBezTo>
                    <a:pt x="285212" y="261708"/>
                    <a:pt x="297912" y="246892"/>
                    <a:pt x="314845" y="232075"/>
                  </a:cubicBezTo>
                  <a:cubicBezTo>
                    <a:pt x="331778" y="217258"/>
                    <a:pt x="376757" y="205088"/>
                    <a:pt x="381520" y="190800"/>
                  </a:cubicBezTo>
                  <a:cubicBezTo>
                    <a:pt x="386283" y="176512"/>
                    <a:pt x="353474" y="157462"/>
                    <a:pt x="343420" y="146350"/>
                  </a:cubicBezTo>
                  <a:cubicBezTo>
                    <a:pt x="333366" y="135238"/>
                    <a:pt x="331249" y="137883"/>
                    <a:pt x="321195" y="124125"/>
                  </a:cubicBezTo>
                  <a:cubicBezTo>
                    <a:pt x="311141" y="110367"/>
                    <a:pt x="306907" y="78087"/>
                    <a:pt x="286270" y="669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D33A7955-228E-427E-4A7F-584D6ED3747B}"/>
                </a:ext>
              </a:extLst>
            </p:cNvPr>
            <p:cNvSpPr/>
            <p:nvPr/>
          </p:nvSpPr>
          <p:spPr>
            <a:xfrm>
              <a:off x="2906692" y="3471188"/>
              <a:ext cx="143421" cy="809397"/>
            </a:xfrm>
            <a:custGeom>
              <a:avLst/>
              <a:gdLst>
                <a:gd name="connsiteX0" fmla="*/ 120709 w 143421"/>
                <a:gd name="connsiteY0" fmla="*/ 89676 h 775248"/>
                <a:gd name="connsiteX1" fmla="*/ 142934 w 143421"/>
                <a:gd name="connsiteY1" fmla="*/ 365901 h 775248"/>
                <a:gd name="connsiteX2" fmla="*/ 136584 w 143421"/>
                <a:gd name="connsiteY2" fmla="*/ 613551 h 775248"/>
                <a:gd name="connsiteX3" fmla="*/ 142934 w 143421"/>
                <a:gd name="connsiteY3" fmla="*/ 680226 h 775248"/>
                <a:gd name="connsiteX4" fmla="*/ 120709 w 143421"/>
                <a:gd name="connsiteY4" fmla="*/ 724676 h 775248"/>
                <a:gd name="connsiteX5" fmla="*/ 50859 w 143421"/>
                <a:gd name="connsiteY5" fmla="*/ 765951 h 775248"/>
                <a:gd name="connsiteX6" fmla="*/ 6409 w 143421"/>
                <a:gd name="connsiteY6" fmla="*/ 765951 h 775248"/>
                <a:gd name="connsiteX7" fmla="*/ 59 w 143421"/>
                <a:gd name="connsiteY7" fmla="*/ 664351 h 775248"/>
                <a:gd name="connsiteX8" fmla="*/ 3234 w 143421"/>
                <a:gd name="connsiteY8" fmla="*/ 299226 h 775248"/>
                <a:gd name="connsiteX9" fmla="*/ 3234 w 143421"/>
                <a:gd name="connsiteY9" fmla="*/ 80151 h 775248"/>
                <a:gd name="connsiteX10" fmla="*/ 41334 w 143421"/>
                <a:gd name="connsiteY10" fmla="*/ 13476 h 775248"/>
                <a:gd name="connsiteX11" fmla="*/ 85784 w 143421"/>
                <a:gd name="connsiteY11" fmla="*/ 776 h 775248"/>
                <a:gd name="connsiteX12" fmla="*/ 120709 w 143421"/>
                <a:gd name="connsiteY12" fmla="*/ 26176 h 775248"/>
                <a:gd name="connsiteX13" fmla="*/ 120709 w 143421"/>
                <a:gd name="connsiteY13" fmla="*/ 89676 h 7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421" h="775248">
                  <a:moveTo>
                    <a:pt x="120709" y="89676"/>
                  </a:moveTo>
                  <a:cubicBezTo>
                    <a:pt x="124413" y="146297"/>
                    <a:pt x="140288" y="278589"/>
                    <a:pt x="142934" y="365901"/>
                  </a:cubicBezTo>
                  <a:cubicBezTo>
                    <a:pt x="145580" y="453213"/>
                    <a:pt x="136584" y="561164"/>
                    <a:pt x="136584" y="613551"/>
                  </a:cubicBezTo>
                  <a:cubicBezTo>
                    <a:pt x="136584" y="665938"/>
                    <a:pt x="145580" y="661705"/>
                    <a:pt x="142934" y="680226"/>
                  </a:cubicBezTo>
                  <a:cubicBezTo>
                    <a:pt x="140288" y="698747"/>
                    <a:pt x="136055" y="710389"/>
                    <a:pt x="120709" y="724676"/>
                  </a:cubicBezTo>
                  <a:cubicBezTo>
                    <a:pt x="105363" y="738964"/>
                    <a:pt x="69909" y="759072"/>
                    <a:pt x="50859" y="765951"/>
                  </a:cubicBezTo>
                  <a:cubicBezTo>
                    <a:pt x="31809" y="772830"/>
                    <a:pt x="14876" y="782884"/>
                    <a:pt x="6409" y="765951"/>
                  </a:cubicBezTo>
                  <a:cubicBezTo>
                    <a:pt x="-2058" y="749018"/>
                    <a:pt x="588" y="742139"/>
                    <a:pt x="59" y="664351"/>
                  </a:cubicBezTo>
                  <a:cubicBezTo>
                    <a:pt x="-470" y="586564"/>
                    <a:pt x="2705" y="396593"/>
                    <a:pt x="3234" y="299226"/>
                  </a:cubicBezTo>
                  <a:cubicBezTo>
                    <a:pt x="3763" y="201859"/>
                    <a:pt x="-3116" y="127776"/>
                    <a:pt x="3234" y="80151"/>
                  </a:cubicBezTo>
                  <a:cubicBezTo>
                    <a:pt x="9584" y="32526"/>
                    <a:pt x="27576" y="26705"/>
                    <a:pt x="41334" y="13476"/>
                  </a:cubicBezTo>
                  <a:cubicBezTo>
                    <a:pt x="55092" y="247"/>
                    <a:pt x="72555" y="-1341"/>
                    <a:pt x="85784" y="776"/>
                  </a:cubicBezTo>
                  <a:cubicBezTo>
                    <a:pt x="99013" y="2893"/>
                    <a:pt x="114359" y="7126"/>
                    <a:pt x="120709" y="26176"/>
                  </a:cubicBezTo>
                  <a:cubicBezTo>
                    <a:pt x="127059" y="45226"/>
                    <a:pt x="117005" y="33055"/>
                    <a:pt x="120709" y="896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514A9D15-6213-1AC4-28EB-844280055535}"/>
                </a:ext>
              </a:extLst>
            </p:cNvPr>
            <p:cNvSpPr/>
            <p:nvPr/>
          </p:nvSpPr>
          <p:spPr>
            <a:xfrm>
              <a:off x="2759139" y="3130849"/>
              <a:ext cx="114833" cy="289921"/>
            </a:xfrm>
            <a:custGeom>
              <a:avLst/>
              <a:gdLst>
                <a:gd name="connsiteX0" fmla="*/ 21858 w 127238"/>
                <a:gd name="connsiteY0" fmla="*/ 2337 h 234000"/>
                <a:gd name="connsiteX1" fmla="*/ 87 w 127238"/>
                <a:gd name="connsiteY1" fmla="*/ 119902 h 234000"/>
                <a:gd name="connsiteX2" fmla="*/ 17504 w 127238"/>
                <a:gd name="connsiteY2" fmla="*/ 228759 h 234000"/>
                <a:gd name="connsiteX3" fmla="*/ 87172 w 127238"/>
                <a:gd name="connsiteY3" fmla="*/ 211342 h 234000"/>
                <a:gd name="connsiteX4" fmla="*/ 126361 w 127238"/>
                <a:gd name="connsiteY4" fmla="*/ 163445 h 234000"/>
                <a:gd name="connsiteX5" fmla="*/ 108944 w 127238"/>
                <a:gd name="connsiteY5" fmla="*/ 50234 h 234000"/>
                <a:gd name="connsiteX6" fmla="*/ 21858 w 127238"/>
                <a:gd name="connsiteY6" fmla="*/ 2337 h 2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238" h="234000">
                  <a:moveTo>
                    <a:pt x="21858" y="2337"/>
                  </a:moveTo>
                  <a:cubicBezTo>
                    <a:pt x="3715" y="13948"/>
                    <a:pt x="813" y="82165"/>
                    <a:pt x="87" y="119902"/>
                  </a:cubicBezTo>
                  <a:cubicBezTo>
                    <a:pt x="-639" y="157639"/>
                    <a:pt x="2990" y="213519"/>
                    <a:pt x="17504" y="228759"/>
                  </a:cubicBezTo>
                  <a:cubicBezTo>
                    <a:pt x="32018" y="243999"/>
                    <a:pt x="69029" y="222228"/>
                    <a:pt x="87172" y="211342"/>
                  </a:cubicBezTo>
                  <a:cubicBezTo>
                    <a:pt x="105315" y="200456"/>
                    <a:pt x="122732" y="190296"/>
                    <a:pt x="126361" y="163445"/>
                  </a:cubicBezTo>
                  <a:cubicBezTo>
                    <a:pt x="129990" y="136594"/>
                    <a:pt x="122007" y="75634"/>
                    <a:pt x="108944" y="50234"/>
                  </a:cubicBezTo>
                  <a:cubicBezTo>
                    <a:pt x="95881" y="24834"/>
                    <a:pt x="40001" y="-9274"/>
                    <a:pt x="21858" y="2337"/>
                  </a:cubicBezTo>
                  <a:close/>
                </a:path>
              </a:pathLst>
            </a:custGeom>
            <a:solidFill>
              <a:srgbClr val="462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CD7295A-4544-41B1-FE40-CEFC74A3CC06}"/>
                </a:ext>
              </a:extLst>
            </p:cNvPr>
            <p:cNvSpPr/>
            <p:nvPr/>
          </p:nvSpPr>
          <p:spPr>
            <a:xfrm rot="20406256">
              <a:off x="3100699" y="3351325"/>
              <a:ext cx="332182" cy="2926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A4D48278-76F6-DB59-4BBA-3156432EC2EE}"/>
                </a:ext>
              </a:extLst>
            </p:cNvPr>
            <p:cNvSpPr/>
            <p:nvPr/>
          </p:nvSpPr>
          <p:spPr>
            <a:xfrm>
              <a:off x="3209968" y="3579569"/>
              <a:ext cx="115989" cy="140141"/>
            </a:xfrm>
            <a:custGeom>
              <a:avLst/>
              <a:gdLst>
                <a:gd name="connsiteX0" fmla="*/ 7117 w 115989"/>
                <a:gd name="connsiteY0" fmla="*/ 137092 h 140141"/>
                <a:gd name="connsiteX1" fmla="*/ 72431 w 115989"/>
                <a:gd name="connsiteY1" fmla="*/ 115320 h 140141"/>
                <a:gd name="connsiteX2" fmla="*/ 111619 w 115989"/>
                <a:gd name="connsiteY2" fmla="*/ 84840 h 140141"/>
                <a:gd name="connsiteX3" fmla="*/ 111619 w 115989"/>
                <a:gd name="connsiteY3" fmla="*/ 23880 h 140141"/>
                <a:gd name="connsiteX4" fmla="*/ 81139 w 115989"/>
                <a:gd name="connsiteY4" fmla="*/ 58715 h 140141"/>
                <a:gd name="connsiteX5" fmla="*/ 41951 w 115989"/>
                <a:gd name="connsiteY5" fmla="*/ 45652 h 140141"/>
                <a:gd name="connsiteX6" fmla="*/ 76785 w 115989"/>
                <a:gd name="connsiteY6" fmla="*/ 10818 h 140141"/>
                <a:gd name="connsiteX7" fmla="*/ 55014 w 115989"/>
                <a:gd name="connsiteY7" fmla="*/ 2109 h 140141"/>
                <a:gd name="connsiteX8" fmla="*/ 7117 w 115989"/>
                <a:gd name="connsiteY8" fmla="*/ 45652 h 140141"/>
                <a:gd name="connsiteX9" fmla="*/ 7117 w 115989"/>
                <a:gd name="connsiteY9" fmla="*/ 137092 h 14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989" h="140141">
                  <a:moveTo>
                    <a:pt x="7117" y="137092"/>
                  </a:moveTo>
                  <a:cubicBezTo>
                    <a:pt x="18003" y="148703"/>
                    <a:pt x="55014" y="124029"/>
                    <a:pt x="72431" y="115320"/>
                  </a:cubicBezTo>
                  <a:cubicBezTo>
                    <a:pt x="89848" y="106611"/>
                    <a:pt x="105088" y="100080"/>
                    <a:pt x="111619" y="84840"/>
                  </a:cubicBezTo>
                  <a:cubicBezTo>
                    <a:pt x="118150" y="69600"/>
                    <a:pt x="116699" y="28234"/>
                    <a:pt x="111619" y="23880"/>
                  </a:cubicBezTo>
                  <a:cubicBezTo>
                    <a:pt x="106539" y="19526"/>
                    <a:pt x="92750" y="55086"/>
                    <a:pt x="81139" y="58715"/>
                  </a:cubicBezTo>
                  <a:cubicBezTo>
                    <a:pt x="69528" y="62344"/>
                    <a:pt x="42677" y="53635"/>
                    <a:pt x="41951" y="45652"/>
                  </a:cubicBezTo>
                  <a:cubicBezTo>
                    <a:pt x="41225" y="37669"/>
                    <a:pt x="74608" y="18075"/>
                    <a:pt x="76785" y="10818"/>
                  </a:cubicBezTo>
                  <a:cubicBezTo>
                    <a:pt x="78962" y="3561"/>
                    <a:pt x="66625" y="-3697"/>
                    <a:pt x="55014" y="2109"/>
                  </a:cubicBezTo>
                  <a:cubicBezTo>
                    <a:pt x="43403" y="7915"/>
                    <a:pt x="15100" y="23155"/>
                    <a:pt x="7117" y="45652"/>
                  </a:cubicBezTo>
                  <a:cubicBezTo>
                    <a:pt x="-866" y="68149"/>
                    <a:pt x="-3769" y="125481"/>
                    <a:pt x="7117" y="137092"/>
                  </a:cubicBezTo>
                  <a:close/>
                </a:path>
              </a:pathLst>
            </a:custGeom>
            <a:solidFill>
              <a:srgbClr val="A368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E27ADAB-1B5C-03B2-32E5-0225911B8AD0}"/>
                </a:ext>
              </a:extLst>
            </p:cNvPr>
            <p:cNvSpPr/>
            <p:nvPr/>
          </p:nvSpPr>
          <p:spPr>
            <a:xfrm>
              <a:off x="2907768" y="3470179"/>
              <a:ext cx="348873" cy="356339"/>
            </a:xfrm>
            <a:custGeom>
              <a:avLst/>
              <a:gdLst>
                <a:gd name="connsiteX0" fmla="*/ 265238 w 316678"/>
                <a:gd name="connsiteY0" fmla="*/ 150234 h 356339"/>
                <a:gd name="connsiteX1" fmla="*/ 176338 w 316678"/>
                <a:gd name="connsiteY1" fmla="*/ 207384 h 356339"/>
                <a:gd name="connsiteX2" fmla="*/ 125538 w 316678"/>
                <a:gd name="connsiteY2" fmla="*/ 229609 h 356339"/>
                <a:gd name="connsiteX3" fmla="*/ 119188 w 316678"/>
                <a:gd name="connsiteY3" fmla="*/ 140709 h 356339"/>
                <a:gd name="connsiteX4" fmla="*/ 96963 w 316678"/>
                <a:gd name="connsiteY4" fmla="*/ 10534 h 356339"/>
                <a:gd name="connsiteX5" fmla="*/ 30288 w 316678"/>
                <a:gd name="connsiteY5" fmla="*/ 13709 h 356339"/>
                <a:gd name="connsiteX6" fmla="*/ 4888 w 316678"/>
                <a:gd name="connsiteY6" fmla="*/ 61334 h 356339"/>
                <a:gd name="connsiteX7" fmla="*/ 4888 w 316678"/>
                <a:gd name="connsiteY7" fmla="*/ 277234 h 356339"/>
                <a:gd name="connsiteX8" fmla="*/ 55688 w 316678"/>
                <a:gd name="connsiteY8" fmla="*/ 334384 h 356339"/>
                <a:gd name="connsiteX9" fmla="*/ 125538 w 316678"/>
                <a:gd name="connsiteY9" fmla="*/ 353434 h 356339"/>
                <a:gd name="connsiteX10" fmla="*/ 252538 w 316678"/>
                <a:gd name="connsiteY10" fmla="*/ 277234 h 356339"/>
                <a:gd name="connsiteX11" fmla="*/ 312863 w 316678"/>
                <a:gd name="connsiteY11" fmla="*/ 239134 h 356339"/>
                <a:gd name="connsiteX12" fmla="*/ 309688 w 316678"/>
                <a:gd name="connsiteY12" fmla="*/ 194684 h 356339"/>
                <a:gd name="connsiteX13" fmla="*/ 303338 w 316678"/>
                <a:gd name="connsiteY13" fmla="*/ 188334 h 356339"/>
                <a:gd name="connsiteX14" fmla="*/ 265238 w 316678"/>
                <a:gd name="connsiteY14" fmla="*/ 150234 h 35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678" h="356339">
                  <a:moveTo>
                    <a:pt x="265238" y="150234"/>
                  </a:moveTo>
                  <a:cubicBezTo>
                    <a:pt x="244071" y="153409"/>
                    <a:pt x="199621" y="194155"/>
                    <a:pt x="176338" y="207384"/>
                  </a:cubicBezTo>
                  <a:cubicBezTo>
                    <a:pt x="153055" y="220613"/>
                    <a:pt x="135063" y="240722"/>
                    <a:pt x="125538" y="229609"/>
                  </a:cubicBezTo>
                  <a:cubicBezTo>
                    <a:pt x="116013" y="218497"/>
                    <a:pt x="123950" y="177222"/>
                    <a:pt x="119188" y="140709"/>
                  </a:cubicBezTo>
                  <a:cubicBezTo>
                    <a:pt x="114425" y="104196"/>
                    <a:pt x="111780" y="31701"/>
                    <a:pt x="96963" y="10534"/>
                  </a:cubicBezTo>
                  <a:cubicBezTo>
                    <a:pt x="82146" y="-10633"/>
                    <a:pt x="45634" y="5242"/>
                    <a:pt x="30288" y="13709"/>
                  </a:cubicBezTo>
                  <a:cubicBezTo>
                    <a:pt x="14942" y="22176"/>
                    <a:pt x="9121" y="17413"/>
                    <a:pt x="4888" y="61334"/>
                  </a:cubicBezTo>
                  <a:cubicBezTo>
                    <a:pt x="655" y="105255"/>
                    <a:pt x="-3579" y="231726"/>
                    <a:pt x="4888" y="277234"/>
                  </a:cubicBezTo>
                  <a:cubicBezTo>
                    <a:pt x="13355" y="322742"/>
                    <a:pt x="35580" y="321684"/>
                    <a:pt x="55688" y="334384"/>
                  </a:cubicBezTo>
                  <a:cubicBezTo>
                    <a:pt x="75796" y="347084"/>
                    <a:pt x="92730" y="362959"/>
                    <a:pt x="125538" y="353434"/>
                  </a:cubicBezTo>
                  <a:cubicBezTo>
                    <a:pt x="158346" y="343909"/>
                    <a:pt x="221317" y="296284"/>
                    <a:pt x="252538" y="277234"/>
                  </a:cubicBezTo>
                  <a:cubicBezTo>
                    <a:pt x="283759" y="258184"/>
                    <a:pt x="303338" y="252892"/>
                    <a:pt x="312863" y="239134"/>
                  </a:cubicBezTo>
                  <a:cubicBezTo>
                    <a:pt x="322388" y="225376"/>
                    <a:pt x="311275" y="203151"/>
                    <a:pt x="309688" y="194684"/>
                  </a:cubicBezTo>
                  <a:cubicBezTo>
                    <a:pt x="308101" y="186217"/>
                    <a:pt x="310217" y="195742"/>
                    <a:pt x="303338" y="188334"/>
                  </a:cubicBezTo>
                  <a:cubicBezTo>
                    <a:pt x="296459" y="180926"/>
                    <a:pt x="286405" y="147059"/>
                    <a:pt x="265238" y="1502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EC40463-11CD-8DAB-FD29-6F1047AE14A2}"/>
                </a:ext>
              </a:extLst>
            </p:cNvPr>
            <p:cNvSpPr/>
            <p:nvPr/>
          </p:nvSpPr>
          <p:spPr>
            <a:xfrm rot="19974897">
              <a:off x="2863238" y="3180769"/>
              <a:ext cx="104198" cy="111197"/>
            </a:xfrm>
            <a:custGeom>
              <a:avLst/>
              <a:gdLst>
                <a:gd name="connsiteX0" fmla="*/ 0 w 105473"/>
                <a:gd name="connsiteY0" fmla="*/ 31987 h 100774"/>
                <a:gd name="connsiteX1" fmla="*/ 45897 w 105473"/>
                <a:gd name="connsiteY1" fmla="*/ 99066 h 100774"/>
                <a:gd name="connsiteX2" fmla="*/ 98854 w 105473"/>
                <a:gd name="connsiteY2" fmla="*/ 77883 h 100774"/>
                <a:gd name="connsiteX3" fmla="*/ 98854 w 105473"/>
                <a:gd name="connsiteY3" fmla="*/ 46109 h 100774"/>
                <a:gd name="connsiteX4" fmla="*/ 45897 w 105473"/>
                <a:gd name="connsiteY4" fmla="*/ 212 h 100774"/>
                <a:gd name="connsiteX5" fmla="*/ 0 w 105473"/>
                <a:gd name="connsiteY5" fmla="*/ 31987 h 1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73" h="100774">
                  <a:moveTo>
                    <a:pt x="0" y="31987"/>
                  </a:moveTo>
                  <a:cubicBezTo>
                    <a:pt x="0" y="48463"/>
                    <a:pt x="29421" y="91417"/>
                    <a:pt x="45897" y="99066"/>
                  </a:cubicBezTo>
                  <a:cubicBezTo>
                    <a:pt x="62373" y="106715"/>
                    <a:pt x="90028" y="86709"/>
                    <a:pt x="98854" y="77883"/>
                  </a:cubicBezTo>
                  <a:cubicBezTo>
                    <a:pt x="107680" y="69057"/>
                    <a:pt x="107680" y="59054"/>
                    <a:pt x="98854" y="46109"/>
                  </a:cubicBezTo>
                  <a:cubicBezTo>
                    <a:pt x="90028" y="33164"/>
                    <a:pt x="61784" y="2566"/>
                    <a:pt x="45897" y="212"/>
                  </a:cubicBezTo>
                  <a:cubicBezTo>
                    <a:pt x="30010" y="-2142"/>
                    <a:pt x="0" y="15511"/>
                    <a:pt x="0" y="3198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3E6E6E81-B856-72AB-44B4-AA21813ADF93}"/>
                </a:ext>
              </a:extLst>
            </p:cNvPr>
            <p:cNvSpPr/>
            <p:nvPr/>
          </p:nvSpPr>
          <p:spPr>
            <a:xfrm rot="21057396">
              <a:off x="2755452" y="3054485"/>
              <a:ext cx="227471" cy="161467"/>
            </a:xfrm>
            <a:custGeom>
              <a:avLst/>
              <a:gdLst>
                <a:gd name="connsiteX0" fmla="*/ 168691 w 248038"/>
                <a:gd name="connsiteY0" fmla="*/ 4679 h 161467"/>
                <a:gd name="connsiteX1" fmla="*/ 234005 w 248038"/>
                <a:gd name="connsiteY1" fmla="*/ 13388 h 161467"/>
                <a:gd name="connsiteX2" fmla="*/ 242713 w 248038"/>
                <a:gd name="connsiteY2" fmla="*/ 117890 h 161467"/>
                <a:gd name="connsiteX3" fmla="*/ 168691 w 248038"/>
                <a:gd name="connsiteY3" fmla="*/ 144016 h 161467"/>
                <a:gd name="connsiteX4" fmla="*/ 55479 w 248038"/>
                <a:gd name="connsiteY4" fmla="*/ 161433 h 161467"/>
                <a:gd name="connsiteX5" fmla="*/ 3228 w 248038"/>
                <a:gd name="connsiteY5" fmla="*/ 139662 h 161467"/>
                <a:gd name="connsiteX6" fmla="*/ 24999 w 248038"/>
                <a:gd name="connsiteY6" fmla="*/ 43868 h 161467"/>
                <a:gd name="connsiteX7" fmla="*/ 168691 w 248038"/>
                <a:gd name="connsiteY7" fmla="*/ 4679 h 16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038" h="161467">
                  <a:moveTo>
                    <a:pt x="168691" y="4679"/>
                  </a:moveTo>
                  <a:cubicBezTo>
                    <a:pt x="203525" y="-401"/>
                    <a:pt x="221668" y="-5481"/>
                    <a:pt x="234005" y="13388"/>
                  </a:cubicBezTo>
                  <a:cubicBezTo>
                    <a:pt x="246342" y="32257"/>
                    <a:pt x="253599" y="96119"/>
                    <a:pt x="242713" y="117890"/>
                  </a:cubicBezTo>
                  <a:cubicBezTo>
                    <a:pt x="231827" y="139661"/>
                    <a:pt x="199897" y="136759"/>
                    <a:pt x="168691" y="144016"/>
                  </a:cubicBezTo>
                  <a:cubicBezTo>
                    <a:pt x="137485" y="151273"/>
                    <a:pt x="83056" y="162159"/>
                    <a:pt x="55479" y="161433"/>
                  </a:cubicBezTo>
                  <a:cubicBezTo>
                    <a:pt x="27902" y="160707"/>
                    <a:pt x="8308" y="159256"/>
                    <a:pt x="3228" y="139662"/>
                  </a:cubicBezTo>
                  <a:cubicBezTo>
                    <a:pt x="-1852" y="120068"/>
                    <a:pt x="-4755" y="67091"/>
                    <a:pt x="24999" y="43868"/>
                  </a:cubicBezTo>
                  <a:cubicBezTo>
                    <a:pt x="54753" y="20645"/>
                    <a:pt x="133857" y="9759"/>
                    <a:pt x="168691" y="4679"/>
                  </a:cubicBezTo>
                  <a:close/>
                </a:path>
              </a:pathLst>
            </a:custGeom>
            <a:solidFill>
              <a:srgbClr val="288B8C"/>
            </a:solidFill>
            <a:ln>
              <a:solidFill>
                <a:srgbClr val="288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52861567-D896-6C14-8605-D5BD8CDE5B13}"/>
                </a:ext>
              </a:extLst>
            </p:cNvPr>
            <p:cNvSpPr/>
            <p:nvPr/>
          </p:nvSpPr>
          <p:spPr>
            <a:xfrm rot="21221452">
              <a:off x="2764161" y="3031921"/>
              <a:ext cx="218986" cy="140574"/>
            </a:xfrm>
            <a:custGeom>
              <a:avLst/>
              <a:gdLst>
                <a:gd name="connsiteX0" fmla="*/ 211751 w 218986"/>
                <a:gd name="connsiteY0" fmla="*/ 79509 h 140574"/>
                <a:gd name="connsiteX1" fmla="*/ 211751 w 218986"/>
                <a:gd name="connsiteY1" fmla="*/ 18549 h 140574"/>
                <a:gd name="connsiteX2" fmla="*/ 137728 w 218986"/>
                <a:gd name="connsiteY2" fmla="*/ 1132 h 140574"/>
                <a:gd name="connsiteX3" fmla="*/ 20162 w 218986"/>
                <a:gd name="connsiteY3" fmla="*/ 44675 h 140574"/>
                <a:gd name="connsiteX4" fmla="*/ 2745 w 218986"/>
                <a:gd name="connsiteY4" fmla="*/ 109989 h 140574"/>
                <a:gd name="connsiteX5" fmla="*/ 50642 w 218986"/>
                <a:gd name="connsiteY5" fmla="*/ 140469 h 140574"/>
                <a:gd name="connsiteX6" fmla="*/ 172562 w 218986"/>
                <a:gd name="connsiteY6" fmla="*/ 118698 h 140574"/>
                <a:gd name="connsiteX7" fmla="*/ 211751 w 218986"/>
                <a:gd name="connsiteY7" fmla="*/ 79509 h 1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986" h="140574">
                  <a:moveTo>
                    <a:pt x="211751" y="79509"/>
                  </a:moveTo>
                  <a:cubicBezTo>
                    <a:pt x="218282" y="62818"/>
                    <a:pt x="224088" y="31612"/>
                    <a:pt x="211751" y="18549"/>
                  </a:cubicBezTo>
                  <a:cubicBezTo>
                    <a:pt x="199414" y="5486"/>
                    <a:pt x="169659" y="-3222"/>
                    <a:pt x="137728" y="1132"/>
                  </a:cubicBezTo>
                  <a:cubicBezTo>
                    <a:pt x="105797" y="5486"/>
                    <a:pt x="42659" y="26532"/>
                    <a:pt x="20162" y="44675"/>
                  </a:cubicBezTo>
                  <a:cubicBezTo>
                    <a:pt x="-2335" y="62818"/>
                    <a:pt x="-2335" y="94023"/>
                    <a:pt x="2745" y="109989"/>
                  </a:cubicBezTo>
                  <a:cubicBezTo>
                    <a:pt x="7825" y="125955"/>
                    <a:pt x="22339" y="139018"/>
                    <a:pt x="50642" y="140469"/>
                  </a:cubicBezTo>
                  <a:cubicBezTo>
                    <a:pt x="78945" y="141920"/>
                    <a:pt x="144985" y="128132"/>
                    <a:pt x="172562" y="118698"/>
                  </a:cubicBezTo>
                  <a:cubicBezTo>
                    <a:pt x="200139" y="109264"/>
                    <a:pt x="205220" y="96200"/>
                    <a:pt x="211751" y="79509"/>
                  </a:cubicBezTo>
                  <a:close/>
                </a:path>
              </a:pathLst>
            </a:custGeom>
            <a:solidFill>
              <a:srgbClr val="41A4A1"/>
            </a:solidFill>
            <a:ln>
              <a:solidFill>
                <a:srgbClr val="288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7C2F95B3-0C5E-0C75-D350-08B6FA2F71F1}"/>
              </a:ext>
            </a:extLst>
          </p:cNvPr>
          <p:cNvGrpSpPr/>
          <p:nvPr/>
        </p:nvGrpSpPr>
        <p:grpSpPr>
          <a:xfrm>
            <a:off x="6301353" y="2331257"/>
            <a:ext cx="837634" cy="1113505"/>
            <a:chOff x="4197881" y="2645948"/>
            <a:chExt cx="837634" cy="1113505"/>
          </a:xfrm>
        </p:grpSpPr>
        <p:sp>
          <p:nvSpPr>
            <p:cNvPr id="1026" name="Freeform 1025">
              <a:extLst>
                <a:ext uri="{FF2B5EF4-FFF2-40B4-BE49-F238E27FC236}">
                  <a16:creationId xmlns:a16="http://schemas.microsoft.com/office/drawing/2014/main" id="{166E3AA6-24B4-E0C9-CEB3-48A9F4E1CD53}"/>
                </a:ext>
              </a:extLst>
            </p:cNvPr>
            <p:cNvSpPr/>
            <p:nvPr/>
          </p:nvSpPr>
          <p:spPr>
            <a:xfrm>
              <a:off x="4846279" y="2645948"/>
              <a:ext cx="159011" cy="98966"/>
            </a:xfrm>
            <a:custGeom>
              <a:avLst/>
              <a:gdLst>
                <a:gd name="connsiteX0" fmla="*/ 55921 w 159011"/>
                <a:gd name="connsiteY0" fmla="*/ 8352 h 98966"/>
                <a:gd name="connsiteX1" fmla="*/ 119421 w 159011"/>
                <a:gd name="connsiteY1" fmla="*/ 2002 h 98966"/>
                <a:gd name="connsiteX2" fmla="*/ 157521 w 159011"/>
                <a:gd name="connsiteY2" fmla="*/ 33752 h 98966"/>
                <a:gd name="connsiteX3" fmla="*/ 68621 w 159011"/>
                <a:gd name="connsiteY3" fmla="*/ 97252 h 98966"/>
                <a:gd name="connsiteX4" fmla="*/ 20996 w 159011"/>
                <a:gd name="connsiteY4" fmla="*/ 78202 h 98966"/>
                <a:gd name="connsiteX5" fmla="*/ 1946 w 159011"/>
                <a:gd name="connsiteY5" fmla="*/ 49627 h 98966"/>
                <a:gd name="connsiteX6" fmla="*/ 55921 w 159011"/>
                <a:gd name="connsiteY6" fmla="*/ 8352 h 9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11" h="98966">
                  <a:moveTo>
                    <a:pt x="55921" y="8352"/>
                  </a:moveTo>
                  <a:cubicBezTo>
                    <a:pt x="75500" y="414"/>
                    <a:pt x="102488" y="-2231"/>
                    <a:pt x="119421" y="2002"/>
                  </a:cubicBezTo>
                  <a:cubicBezTo>
                    <a:pt x="136354" y="6235"/>
                    <a:pt x="165988" y="17877"/>
                    <a:pt x="157521" y="33752"/>
                  </a:cubicBezTo>
                  <a:cubicBezTo>
                    <a:pt x="149054" y="49627"/>
                    <a:pt x="91375" y="89844"/>
                    <a:pt x="68621" y="97252"/>
                  </a:cubicBezTo>
                  <a:cubicBezTo>
                    <a:pt x="45867" y="104660"/>
                    <a:pt x="32108" y="86140"/>
                    <a:pt x="20996" y="78202"/>
                  </a:cubicBezTo>
                  <a:cubicBezTo>
                    <a:pt x="9883" y="70265"/>
                    <a:pt x="-5462" y="61269"/>
                    <a:pt x="1946" y="49627"/>
                  </a:cubicBezTo>
                  <a:cubicBezTo>
                    <a:pt x="9354" y="37985"/>
                    <a:pt x="36342" y="16290"/>
                    <a:pt x="55921" y="83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95BFBC1F-46EF-DCC4-33AA-8D154724EA5C}"/>
                </a:ext>
              </a:extLst>
            </p:cNvPr>
            <p:cNvSpPr/>
            <p:nvPr/>
          </p:nvSpPr>
          <p:spPr>
            <a:xfrm>
              <a:off x="4920594" y="2835218"/>
              <a:ext cx="114921" cy="137605"/>
            </a:xfrm>
            <a:custGeom>
              <a:avLst/>
              <a:gdLst>
                <a:gd name="connsiteX0" fmla="*/ 59662 w 114695"/>
                <a:gd name="connsiteY0" fmla="*/ 36571 h 152407"/>
                <a:gd name="connsiteX1" fmla="*/ 104112 w 114695"/>
                <a:gd name="connsiteY1" fmla="*/ 1646 h 152407"/>
                <a:gd name="connsiteX2" fmla="*/ 110462 w 114695"/>
                <a:gd name="connsiteY2" fmla="*/ 90546 h 152407"/>
                <a:gd name="connsiteX3" fmla="*/ 50137 w 114695"/>
                <a:gd name="connsiteY3" fmla="*/ 141346 h 152407"/>
                <a:gd name="connsiteX4" fmla="*/ 15212 w 114695"/>
                <a:gd name="connsiteY4" fmla="*/ 147696 h 152407"/>
                <a:gd name="connsiteX5" fmla="*/ 2512 w 114695"/>
                <a:gd name="connsiteY5" fmla="*/ 84196 h 152407"/>
                <a:gd name="connsiteX6" fmla="*/ 59662 w 114695"/>
                <a:gd name="connsiteY6" fmla="*/ 36571 h 15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95" h="152407">
                  <a:moveTo>
                    <a:pt x="59662" y="36571"/>
                  </a:moveTo>
                  <a:cubicBezTo>
                    <a:pt x="76595" y="22813"/>
                    <a:pt x="95645" y="-7350"/>
                    <a:pt x="104112" y="1646"/>
                  </a:cubicBezTo>
                  <a:cubicBezTo>
                    <a:pt x="112579" y="10642"/>
                    <a:pt x="119458" y="67263"/>
                    <a:pt x="110462" y="90546"/>
                  </a:cubicBezTo>
                  <a:cubicBezTo>
                    <a:pt x="101466" y="113829"/>
                    <a:pt x="66012" y="131821"/>
                    <a:pt x="50137" y="141346"/>
                  </a:cubicBezTo>
                  <a:cubicBezTo>
                    <a:pt x="34262" y="150871"/>
                    <a:pt x="23149" y="157221"/>
                    <a:pt x="15212" y="147696"/>
                  </a:cubicBezTo>
                  <a:cubicBezTo>
                    <a:pt x="7275" y="138171"/>
                    <a:pt x="-5425" y="104304"/>
                    <a:pt x="2512" y="84196"/>
                  </a:cubicBezTo>
                  <a:cubicBezTo>
                    <a:pt x="10449" y="64088"/>
                    <a:pt x="42729" y="50329"/>
                    <a:pt x="59662" y="3657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4CDFD7B4-B169-5982-455B-1B23943F5AE0}"/>
                </a:ext>
              </a:extLst>
            </p:cNvPr>
            <p:cNvSpPr/>
            <p:nvPr/>
          </p:nvSpPr>
          <p:spPr>
            <a:xfrm>
              <a:off x="4197881" y="2724150"/>
              <a:ext cx="675744" cy="1035303"/>
            </a:xfrm>
            <a:custGeom>
              <a:avLst/>
              <a:gdLst>
                <a:gd name="connsiteX0" fmla="*/ 675744 w 675744"/>
                <a:gd name="connsiteY0" fmla="*/ 0 h 1035303"/>
                <a:gd name="connsiteX1" fmla="*/ 542394 w 675744"/>
                <a:gd name="connsiteY1" fmla="*/ 152400 h 1035303"/>
                <a:gd name="connsiteX2" fmla="*/ 628119 w 675744"/>
                <a:gd name="connsiteY2" fmla="*/ 292100 h 1035303"/>
                <a:gd name="connsiteX3" fmla="*/ 659869 w 675744"/>
                <a:gd name="connsiteY3" fmla="*/ 371475 h 1035303"/>
                <a:gd name="connsiteX4" fmla="*/ 545569 w 675744"/>
                <a:gd name="connsiteY4" fmla="*/ 476250 h 1035303"/>
                <a:gd name="connsiteX5" fmla="*/ 240769 w 675744"/>
                <a:gd name="connsiteY5" fmla="*/ 698500 h 1035303"/>
                <a:gd name="connsiteX6" fmla="*/ 8994 w 675744"/>
                <a:gd name="connsiteY6" fmla="*/ 854075 h 1035303"/>
                <a:gd name="connsiteX7" fmla="*/ 53444 w 675744"/>
                <a:gd name="connsiteY7" fmla="*/ 1006475 h 1035303"/>
                <a:gd name="connsiteX8" fmla="*/ 110594 w 675744"/>
                <a:gd name="connsiteY8" fmla="*/ 1035050 h 103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744" h="1035303">
                  <a:moveTo>
                    <a:pt x="675744" y="0"/>
                  </a:moveTo>
                  <a:cubicBezTo>
                    <a:pt x="613037" y="51858"/>
                    <a:pt x="550331" y="103717"/>
                    <a:pt x="542394" y="152400"/>
                  </a:cubicBezTo>
                  <a:cubicBezTo>
                    <a:pt x="534457" y="201083"/>
                    <a:pt x="608540" y="255588"/>
                    <a:pt x="628119" y="292100"/>
                  </a:cubicBezTo>
                  <a:cubicBezTo>
                    <a:pt x="647698" y="328613"/>
                    <a:pt x="673627" y="340783"/>
                    <a:pt x="659869" y="371475"/>
                  </a:cubicBezTo>
                  <a:cubicBezTo>
                    <a:pt x="646111" y="402167"/>
                    <a:pt x="615419" y="421746"/>
                    <a:pt x="545569" y="476250"/>
                  </a:cubicBezTo>
                  <a:cubicBezTo>
                    <a:pt x="475719" y="530754"/>
                    <a:pt x="330198" y="635529"/>
                    <a:pt x="240769" y="698500"/>
                  </a:cubicBezTo>
                  <a:cubicBezTo>
                    <a:pt x="151340" y="761471"/>
                    <a:pt x="40215" y="802746"/>
                    <a:pt x="8994" y="854075"/>
                  </a:cubicBezTo>
                  <a:cubicBezTo>
                    <a:pt x="-22227" y="905404"/>
                    <a:pt x="36511" y="976313"/>
                    <a:pt x="53444" y="1006475"/>
                  </a:cubicBezTo>
                  <a:cubicBezTo>
                    <a:pt x="70377" y="1036637"/>
                    <a:pt x="90485" y="1035843"/>
                    <a:pt x="110594" y="103505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97D5C684-8C8E-EDA8-5E91-2995FB3B1263}"/>
                </a:ext>
              </a:extLst>
            </p:cNvPr>
            <p:cNvSpPr/>
            <p:nvPr/>
          </p:nvSpPr>
          <p:spPr>
            <a:xfrm>
              <a:off x="4854815" y="2943225"/>
              <a:ext cx="69610" cy="123825"/>
            </a:xfrm>
            <a:custGeom>
              <a:avLst/>
              <a:gdLst>
                <a:gd name="connsiteX0" fmla="*/ 69610 w 69610"/>
                <a:gd name="connsiteY0" fmla="*/ 0 h 123825"/>
                <a:gd name="connsiteX1" fmla="*/ 6110 w 69610"/>
                <a:gd name="connsiteY1" fmla="*/ 66675 h 123825"/>
                <a:gd name="connsiteX2" fmla="*/ 6110 w 69610"/>
                <a:gd name="connsiteY2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10" h="123825">
                  <a:moveTo>
                    <a:pt x="69610" y="0"/>
                  </a:moveTo>
                  <a:cubicBezTo>
                    <a:pt x="43151" y="23019"/>
                    <a:pt x="16693" y="46038"/>
                    <a:pt x="6110" y="66675"/>
                  </a:cubicBezTo>
                  <a:cubicBezTo>
                    <a:pt x="-4473" y="87313"/>
                    <a:pt x="818" y="105569"/>
                    <a:pt x="6110" y="123825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Freeform 84">
            <a:extLst>
              <a:ext uri="{FF2B5EF4-FFF2-40B4-BE49-F238E27FC236}">
                <a16:creationId xmlns:a16="http://schemas.microsoft.com/office/drawing/2014/main" id="{AE7EACCB-128C-1F03-9BA6-9DBC2A36AF94}"/>
              </a:ext>
            </a:extLst>
          </p:cNvPr>
          <p:cNvSpPr/>
          <p:nvPr/>
        </p:nvSpPr>
        <p:spPr>
          <a:xfrm>
            <a:off x="6638472" y="1978862"/>
            <a:ext cx="337937" cy="526696"/>
          </a:xfrm>
          <a:custGeom>
            <a:avLst/>
            <a:gdLst>
              <a:gd name="connsiteX0" fmla="*/ 81728 w 373672"/>
              <a:gd name="connsiteY0" fmla="*/ 37173 h 539229"/>
              <a:gd name="connsiteX1" fmla="*/ 37002 w 373672"/>
              <a:gd name="connsiteY1" fmla="*/ 2386 h 539229"/>
              <a:gd name="connsiteX2" fmla="*/ 2215 w 373672"/>
              <a:gd name="connsiteY2" fmla="*/ 66990 h 539229"/>
              <a:gd name="connsiteX3" fmla="*/ 17123 w 373672"/>
              <a:gd name="connsiteY3" fmla="*/ 166382 h 539229"/>
              <a:gd name="connsiteX4" fmla="*/ 126454 w 373672"/>
              <a:gd name="connsiteY4" fmla="*/ 295590 h 539229"/>
              <a:gd name="connsiteX5" fmla="*/ 260632 w 373672"/>
              <a:gd name="connsiteY5" fmla="*/ 444677 h 539229"/>
              <a:gd name="connsiteX6" fmla="*/ 350084 w 373672"/>
              <a:gd name="connsiteY6" fmla="*/ 539099 h 539229"/>
              <a:gd name="connsiteX7" fmla="*/ 360023 w 373672"/>
              <a:gd name="connsiteY7" fmla="*/ 459586 h 539229"/>
              <a:gd name="connsiteX8" fmla="*/ 181119 w 373672"/>
              <a:gd name="connsiteY8" fmla="*/ 245895 h 539229"/>
              <a:gd name="connsiteX9" fmla="*/ 81728 w 373672"/>
              <a:gd name="connsiteY9" fmla="*/ 37173 h 53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672" h="539229">
                <a:moveTo>
                  <a:pt x="81728" y="37173"/>
                </a:moveTo>
                <a:cubicBezTo>
                  <a:pt x="57709" y="-3412"/>
                  <a:pt x="50254" y="-2584"/>
                  <a:pt x="37002" y="2386"/>
                </a:cubicBezTo>
                <a:cubicBezTo>
                  <a:pt x="23750" y="7355"/>
                  <a:pt x="5528" y="39657"/>
                  <a:pt x="2215" y="66990"/>
                </a:cubicBezTo>
                <a:cubicBezTo>
                  <a:pt x="-1098" y="94323"/>
                  <a:pt x="-3584" y="128282"/>
                  <a:pt x="17123" y="166382"/>
                </a:cubicBezTo>
                <a:cubicBezTo>
                  <a:pt x="37829" y="204482"/>
                  <a:pt x="85869" y="249208"/>
                  <a:pt x="126454" y="295590"/>
                </a:cubicBezTo>
                <a:cubicBezTo>
                  <a:pt x="167039" y="341972"/>
                  <a:pt x="223361" y="404092"/>
                  <a:pt x="260632" y="444677"/>
                </a:cubicBezTo>
                <a:cubicBezTo>
                  <a:pt x="297903" y="485262"/>
                  <a:pt x="333519" y="536614"/>
                  <a:pt x="350084" y="539099"/>
                </a:cubicBezTo>
                <a:cubicBezTo>
                  <a:pt x="366649" y="541584"/>
                  <a:pt x="388184" y="508453"/>
                  <a:pt x="360023" y="459586"/>
                </a:cubicBezTo>
                <a:cubicBezTo>
                  <a:pt x="331862" y="410719"/>
                  <a:pt x="226673" y="312984"/>
                  <a:pt x="181119" y="245895"/>
                </a:cubicBezTo>
                <a:cubicBezTo>
                  <a:pt x="135565" y="178806"/>
                  <a:pt x="105747" y="77758"/>
                  <a:pt x="81728" y="37173"/>
                </a:cubicBezTo>
                <a:close/>
              </a:path>
            </a:pathLst>
          </a:custGeom>
          <a:solidFill>
            <a:srgbClr val="41A4A1"/>
          </a:soli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D38546E4-E372-EBBA-C406-19CF012A658C}"/>
              </a:ext>
            </a:extLst>
          </p:cNvPr>
          <p:cNvSpPr/>
          <p:nvPr/>
        </p:nvSpPr>
        <p:spPr>
          <a:xfrm rot="920219">
            <a:off x="7031538" y="2359520"/>
            <a:ext cx="86833" cy="128165"/>
          </a:xfrm>
          <a:custGeom>
            <a:avLst/>
            <a:gdLst>
              <a:gd name="connsiteX0" fmla="*/ 10502 w 86833"/>
              <a:gd name="connsiteY0" fmla="*/ 5 h 128165"/>
              <a:gd name="connsiteX1" fmla="*/ 3575 w 86833"/>
              <a:gd name="connsiteY1" fmla="*/ 65814 h 128165"/>
              <a:gd name="connsiteX2" fmla="*/ 38211 w 86833"/>
              <a:gd name="connsiteY2" fmla="*/ 128159 h 128165"/>
              <a:gd name="connsiteX3" fmla="*/ 86702 w 86833"/>
              <a:gd name="connsiteY3" fmla="*/ 69278 h 128165"/>
              <a:gd name="connsiteX4" fmla="*/ 10502 w 86833"/>
              <a:gd name="connsiteY4" fmla="*/ 5 h 12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33" h="128165">
                <a:moveTo>
                  <a:pt x="10502" y="5"/>
                </a:moveTo>
                <a:cubicBezTo>
                  <a:pt x="-3352" y="-572"/>
                  <a:pt x="-1043" y="44455"/>
                  <a:pt x="3575" y="65814"/>
                </a:cubicBezTo>
                <a:cubicBezTo>
                  <a:pt x="8193" y="87173"/>
                  <a:pt x="24357" y="127582"/>
                  <a:pt x="38211" y="128159"/>
                </a:cubicBezTo>
                <a:cubicBezTo>
                  <a:pt x="52065" y="128736"/>
                  <a:pt x="83238" y="92369"/>
                  <a:pt x="86702" y="69278"/>
                </a:cubicBezTo>
                <a:cubicBezTo>
                  <a:pt x="90166" y="46187"/>
                  <a:pt x="24356" y="582"/>
                  <a:pt x="10502" y="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065CAAE2-4C6D-BD15-7332-A18186082D55}"/>
              </a:ext>
            </a:extLst>
          </p:cNvPr>
          <p:cNvSpPr/>
          <p:nvPr/>
        </p:nvSpPr>
        <p:spPr>
          <a:xfrm rot="21228388">
            <a:off x="6894652" y="1981838"/>
            <a:ext cx="179415" cy="416107"/>
          </a:xfrm>
          <a:custGeom>
            <a:avLst/>
            <a:gdLst>
              <a:gd name="connsiteX0" fmla="*/ 6145 w 179415"/>
              <a:gd name="connsiteY0" fmla="*/ 16555 h 416107"/>
              <a:gd name="connsiteX1" fmla="*/ 6145 w 179415"/>
              <a:gd name="connsiteY1" fmla="*/ 141684 h 416107"/>
              <a:gd name="connsiteX2" fmla="*/ 39833 w 179415"/>
              <a:gd name="connsiteY2" fmla="*/ 213873 h 416107"/>
              <a:gd name="connsiteX3" fmla="*/ 102397 w 179415"/>
              <a:gd name="connsiteY3" fmla="*/ 377503 h 416107"/>
              <a:gd name="connsiteX4" fmla="*/ 136086 w 179415"/>
              <a:gd name="connsiteY4" fmla="*/ 416004 h 416107"/>
              <a:gd name="connsiteX5" fmla="*/ 179400 w 179415"/>
              <a:gd name="connsiteY5" fmla="*/ 382315 h 416107"/>
              <a:gd name="connsiteX6" fmla="*/ 131273 w 179415"/>
              <a:gd name="connsiteY6" fmla="*/ 228311 h 416107"/>
              <a:gd name="connsiteX7" fmla="*/ 78334 w 179415"/>
              <a:gd name="connsiteY7" fmla="*/ 117621 h 416107"/>
              <a:gd name="connsiteX8" fmla="*/ 68709 w 179415"/>
              <a:gd name="connsiteY8" fmla="*/ 16555 h 416107"/>
              <a:gd name="connsiteX9" fmla="*/ 6145 w 179415"/>
              <a:gd name="connsiteY9" fmla="*/ 16555 h 4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415" h="416107">
                <a:moveTo>
                  <a:pt x="6145" y="16555"/>
                </a:moveTo>
                <a:cubicBezTo>
                  <a:pt x="-4282" y="37410"/>
                  <a:pt x="530" y="108798"/>
                  <a:pt x="6145" y="141684"/>
                </a:cubicBezTo>
                <a:cubicBezTo>
                  <a:pt x="11760" y="174570"/>
                  <a:pt x="23791" y="174570"/>
                  <a:pt x="39833" y="213873"/>
                </a:cubicBezTo>
                <a:cubicBezTo>
                  <a:pt x="55875" y="253176"/>
                  <a:pt x="86355" y="343815"/>
                  <a:pt x="102397" y="377503"/>
                </a:cubicBezTo>
                <a:cubicBezTo>
                  <a:pt x="118439" y="411192"/>
                  <a:pt x="123252" y="415202"/>
                  <a:pt x="136086" y="416004"/>
                </a:cubicBezTo>
                <a:cubicBezTo>
                  <a:pt x="148920" y="416806"/>
                  <a:pt x="180202" y="413597"/>
                  <a:pt x="179400" y="382315"/>
                </a:cubicBezTo>
                <a:cubicBezTo>
                  <a:pt x="178598" y="351033"/>
                  <a:pt x="148117" y="272427"/>
                  <a:pt x="131273" y="228311"/>
                </a:cubicBezTo>
                <a:cubicBezTo>
                  <a:pt x="114429" y="184195"/>
                  <a:pt x="88761" y="152914"/>
                  <a:pt x="78334" y="117621"/>
                </a:cubicBezTo>
                <a:cubicBezTo>
                  <a:pt x="67907" y="82328"/>
                  <a:pt x="75928" y="39816"/>
                  <a:pt x="68709" y="16555"/>
                </a:cubicBezTo>
                <a:cubicBezTo>
                  <a:pt x="61490" y="-6706"/>
                  <a:pt x="16572" y="-4300"/>
                  <a:pt x="6145" y="16555"/>
                </a:cubicBezTo>
                <a:close/>
              </a:path>
            </a:pathLst>
          </a:custGeom>
          <a:solidFill>
            <a:srgbClr val="41A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2" name="Freeform 7201">
            <a:extLst>
              <a:ext uri="{FF2B5EF4-FFF2-40B4-BE49-F238E27FC236}">
                <a16:creationId xmlns:a16="http://schemas.microsoft.com/office/drawing/2014/main" id="{EC6C54DF-EAC4-81C7-94B0-8A4E19252AB7}"/>
              </a:ext>
            </a:extLst>
          </p:cNvPr>
          <p:cNvSpPr/>
          <p:nvPr/>
        </p:nvSpPr>
        <p:spPr>
          <a:xfrm>
            <a:off x="5085324" y="2403457"/>
            <a:ext cx="1129245" cy="388810"/>
          </a:xfrm>
          <a:custGeom>
            <a:avLst/>
            <a:gdLst>
              <a:gd name="connsiteX0" fmla="*/ 1126685 w 1129245"/>
              <a:gd name="connsiteY0" fmla="*/ 0 h 388810"/>
              <a:gd name="connsiteX1" fmla="*/ 1107896 w 1129245"/>
              <a:gd name="connsiteY1" fmla="*/ 162838 h 388810"/>
              <a:gd name="connsiteX2" fmla="*/ 970110 w 1129245"/>
              <a:gd name="connsiteY2" fmla="*/ 256783 h 388810"/>
              <a:gd name="connsiteX3" fmla="*/ 732115 w 1129245"/>
              <a:gd name="connsiteY3" fmla="*/ 212942 h 388810"/>
              <a:gd name="connsiteX4" fmla="*/ 325019 w 1129245"/>
              <a:gd name="connsiteY4" fmla="*/ 250520 h 388810"/>
              <a:gd name="connsiteX5" fmla="*/ 43184 w 1129245"/>
              <a:gd name="connsiteY5" fmla="*/ 388307 h 388810"/>
              <a:gd name="connsiteX6" fmla="*/ 5606 w 1129245"/>
              <a:gd name="connsiteY6" fmla="*/ 288099 h 38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9245" h="388810">
                <a:moveTo>
                  <a:pt x="1126685" y="0"/>
                </a:moveTo>
                <a:cubicBezTo>
                  <a:pt x="1130338" y="60020"/>
                  <a:pt x="1133992" y="120041"/>
                  <a:pt x="1107896" y="162838"/>
                </a:cubicBezTo>
                <a:cubicBezTo>
                  <a:pt x="1081800" y="205635"/>
                  <a:pt x="1032740" y="248432"/>
                  <a:pt x="970110" y="256783"/>
                </a:cubicBezTo>
                <a:cubicBezTo>
                  <a:pt x="907480" y="265134"/>
                  <a:pt x="839630" y="213986"/>
                  <a:pt x="732115" y="212942"/>
                </a:cubicBezTo>
                <a:cubicBezTo>
                  <a:pt x="624600" y="211898"/>
                  <a:pt x="439841" y="221293"/>
                  <a:pt x="325019" y="250520"/>
                </a:cubicBezTo>
                <a:cubicBezTo>
                  <a:pt x="210197" y="279747"/>
                  <a:pt x="96419" y="382044"/>
                  <a:pt x="43184" y="388307"/>
                </a:cubicBezTo>
                <a:cubicBezTo>
                  <a:pt x="-10051" y="394570"/>
                  <a:pt x="-2223" y="341334"/>
                  <a:pt x="5606" y="288099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1" name="Freeform 7190">
            <a:extLst>
              <a:ext uri="{FF2B5EF4-FFF2-40B4-BE49-F238E27FC236}">
                <a16:creationId xmlns:a16="http://schemas.microsoft.com/office/drawing/2014/main" id="{F74C41C9-BD25-4878-AE88-4655C332AC87}"/>
              </a:ext>
            </a:extLst>
          </p:cNvPr>
          <p:cNvSpPr/>
          <p:nvPr/>
        </p:nvSpPr>
        <p:spPr>
          <a:xfrm>
            <a:off x="5888432" y="2308827"/>
            <a:ext cx="396298" cy="339520"/>
          </a:xfrm>
          <a:custGeom>
            <a:avLst/>
            <a:gdLst>
              <a:gd name="connsiteX0" fmla="*/ 71183 w 396298"/>
              <a:gd name="connsiteY0" fmla="*/ 20 h 339520"/>
              <a:gd name="connsiteX1" fmla="*/ 844 w 396298"/>
              <a:gd name="connsiteY1" fmla="*/ 39097 h 339520"/>
              <a:gd name="connsiteX2" fmla="*/ 36013 w 396298"/>
              <a:gd name="connsiteY2" fmla="*/ 148513 h 339520"/>
              <a:gd name="connsiteX3" fmla="*/ 90721 w 396298"/>
              <a:gd name="connsiteY3" fmla="*/ 297005 h 339520"/>
              <a:gd name="connsiteX4" fmla="*/ 161059 w 396298"/>
              <a:gd name="connsiteY4" fmla="*/ 336082 h 339520"/>
              <a:gd name="connsiteX5" fmla="*/ 301736 w 396298"/>
              <a:gd name="connsiteY5" fmla="*/ 226666 h 339520"/>
              <a:gd name="connsiteX6" fmla="*/ 395521 w 396298"/>
              <a:gd name="connsiteY6" fmla="*/ 164143 h 339520"/>
              <a:gd name="connsiteX7" fmla="*/ 340813 w 396298"/>
              <a:gd name="connsiteY7" fmla="*/ 121159 h 339520"/>
              <a:gd name="connsiteX8" fmla="*/ 243121 w 396298"/>
              <a:gd name="connsiteY8" fmla="*/ 175866 h 339520"/>
              <a:gd name="connsiteX9" fmla="*/ 180598 w 396298"/>
              <a:gd name="connsiteY9" fmla="*/ 214943 h 339520"/>
              <a:gd name="connsiteX10" fmla="*/ 133706 w 396298"/>
              <a:gd name="connsiteY10" fmla="*/ 128974 h 339520"/>
              <a:gd name="connsiteX11" fmla="*/ 125890 w 396298"/>
              <a:gd name="connsiteY11" fmla="*/ 109436 h 339520"/>
              <a:gd name="connsiteX12" fmla="*/ 106352 w 396298"/>
              <a:gd name="connsiteY12" fmla="*/ 43005 h 339520"/>
              <a:gd name="connsiteX13" fmla="*/ 71183 w 396298"/>
              <a:gd name="connsiteY13" fmla="*/ 20 h 33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298" h="339520">
                <a:moveTo>
                  <a:pt x="71183" y="20"/>
                </a:moveTo>
                <a:cubicBezTo>
                  <a:pt x="53598" y="-631"/>
                  <a:pt x="6706" y="14348"/>
                  <a:pt x="844" y="39097"/>
                </a:cubicBezTo>
                <a:cubicBezTo>
                  <a:pt x="-5018" y="63846"/>
                  <a:pt x="21033" y="105528"/>
                  <a:pt x="36013" y="148513"/>
                </a:cubicBezTo>
                <a:cubicBezTo>
                  <a:pt x="50992" y="191498"/>
                  <a:pt x="69880" y="265744"/>
                  <a:pt x="90721" y="297005"/>
                </a:cubicBezTo>
                <a:cubicBezTo>
                  <a:pt x="111562" y="328266"/>
                  <a:pt x="125890" y="347805"/>
                  <a:pt x="161059" y="336082"/>
                </a:cubicBezTo>
                <a:cubicBezTo>
                  <a:pt x="196228" y="324359"/>
                  <a:pt x="262659" y="255323"/>
                  <a:pt x="301736" y="226666"/>
                </a:cubicBezTo>
                <a:cubicBezTo>
                  <a:pt x="340813" y="198010"/>
                  <a:pt x="389008" y="181728"/>
                  <a:pt x="395521" y="164143"/>
                </a:cubicBezTo>
                <a:cubicBezTo>
                  <a:pt x="402034" y="146559"/>
                  <a:pt x="366213" y="119205"/>
                  <a:pt x="340813" y="121159"/>
                </a:cubicBezTo>
                <a:cubicBezTo>
                  <a:pt x="315413" y="123113"/>
                  <a:pt x="269824" y="160235"/>
                  <a:pt x="243121" y="175866"/>
                </a:cubicBezTo>
                <a:cubicBezTo>
                  <a:pt x="216419" y="191497"/>
                  <a:pt x="198834" y="222758"/>
                  <a:pt x="180598" y="214943"/>
                </a:cubicBezTo>
                <a:cubicBezTo>
                  <a:pt x="162362" y="207128"/>
                  <a:pt x="142824" y="146558"/>
                  <a:pt x="133706" y="128974"/>
                </a:cubicBezTo>
                <a:cubicBezTo>
                  <a:pt x="124588" y="111390"/>
                  <a:pt x="130449" y="123764"/>
                  <a:pt x="125890" y="109436"/>
                </a:cubicBezTo>
                <a:cubicBezTo>
                  <a:pt x="121331" y="95108"/>
                  <a:pt x="116121" y="60590"/>
                  <a:pt x="106352" y="43005"/>
                </a:cubicBezTo>
                <a:cubicBezTo>
                  <a:pt x="96583" y="25420"/>
                  <a:pt x="88768" y="671"/>
                  <a:pt x="71183" y="20"/>
                </a:cubicBezTo>
                <a:close/>
              </a:path>
            </a:pathLst>
          </a:custGeom>
          <a:solidFill>
            <a:srgbClr val="41A4A1"/>
          </a:soli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05" name="Group 7204">
            <a:extLst>
              <a:ext uri="{FF2B5EF4-FFF2-40B4-BE49-F238E27FC236}">
                <a16:creationId xmlns:a16="http://schemas.microsoft.com/office/drawing/2014/main" id="{01E7280C-AF5B-3296-19A2-E97DE55BFC9F}"/>
              </a:ext>
            </a:extLst>
          </p:cNvPr>
          <p:cNvGrpSpPr/>
          <p:nvPr/>
        </p:nvGrpSpPr>
        <p:grpSpPr>
          <a:xfrm>
            <a:off x="6430611" y="3288988"/>
            <a:ext cx="482887" cy="322530"/>
            <a:chOff x="4327139" y="3603679"/>
            <a:chExt cx="482887" cy="32253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CDCF2D6-B207-3714-88FF-8FE72F863E9A}"/>
                </a:ext>
              </a:extLst>
            </p:cNvPr>
            <p:cNvGrpSpPr/>
            <p:nvPr/>
          </p:nvGrpSpPr>
          <p:grpSpPr>
            <a:xfrm>
              <a:off x="4327139" y="3603679"/>
              <a:ext cx="482887" cy="322530"/>
              <a:chOff x="4340327" y="3643243"/>
              <a:chExt cx="482887" cy="322530"/>
            </a:xfrm>
          </p:grpSpPr>
          <p:sp>
            <p:nvSpPr>
              <p:cNvPr id="43" name="Triangle 42">
                <a:extLst>
                  <a:ext uri="{FF2B5EF4-FFF2-40B4-BE49-F238E27FC236}">
                    <a16:creationId xmlns:a16="http://schemas.microsoft.com/office/drawing/2014/main" id="{802A3D06-84D8-120F-906D-67045886AEF4}"/>
                  </a:ext>
                </a:extLst>
              </p:cNvPr>
              <p:cNvSpPr/>
              <p:nvPr/>
            </p:nvSpPr>
            <p:spPr>
              <a:xfrm>
                <a:off x="4603758" y="3804374"/>
                <a:ext cx="219456" cy="161399"/>
              </a:xfrm>
              <a:prstGeom prst="triangle">
                <a:avLst>
                  <a:gd name="adj" fmla="val 60127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isometricRightUp"/>
                <a:lightRig rig="threePt" dir="t"/>
              </a:scene3d>
              <a:sp3d>
                <a:bevelT w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66ADC3D-3513-FDFC-1355-6A10395DD3E0}"/>
                  </a:ext>
                </a:extLst>
              </p:cNvPr>
              <p:cNvGrpSpPr/>
              <p:nvPr/>
            </p:nvGrpSpPr>
            <p:grpSpPr>
              <a:xfrm>
                <a:off x="4340327" y="3643243"/>
                <a:ext cx="383461" cy="273744"/>
                <a:chOff x="4413334" y="3709568"/>
                <a:chExt cx="383461" cy="273744"/>
              </a:xfrm>
              <a:scene3d>
                <a:camera prst="isometricOffAxis2Left">
                  <a:rot lat="0" lon="1800000" rev="19800000"/>
                </a:camera>
                <a:lightRig rig="threePt" dir="t"/>
              </a:scene3d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F2CA31FA-1EB1-FE8C-50FD-EC7BE99D0621}"/>
                    </a:ext>
                  </a:extLst>
                </p:cNvPr>
                <p:cNvSpPr/>
                <p:nvPr/>
              </p:nvSpPr>
              <p:spPr>
                <a:xfrm>
                  <a:off x="4413334" y="3709568"/>
                  <a:ext cx="383461" cy="273744"/>
                </a:xfrm>
                <a:custGeom>
                  <a:avLst/>
                  <a:gdLst>
                    <a:gd name="connsiteX0" fmla="*/ 121870 w 383461"/>
                    <a:gd name="connsiteY0" fmla="*/ 16482 h 273744"/>
                    <a:gd name="connsiteX1" fmla="*/ 114250 w 383461"/>
                    <a:gd name="connsiteY1" fmla="*/ 24102 h 273744"/>
                    <a:gd name="connsiteX2" fmla="*/ 114250 w 383461"/>
                    <a:gd name="connsiteY2" fmla="*/ 54581 h 273744"/>
                    <a:gd name="connsiteX3" fmla="*/ 121870 w 383461"/>
                    <a:gd name="connsiteY3" fmla="*/ 62201 h 273744"/>
                    <a:gd name="connsiteX4" fmla="*/ 261591 w 383461"/>
                    <a:gd name="connsiteY4" fmla="*/ 62201 h 273744"/>
                    <a:gd name="connsiteX5" fmla="*/ 269211 w 383461"/>
                    <a:gd name="connsiteY5" fmla="*/ 54581 h 273744"/>
                    <a:gd name="connsiteX6" fmla="*/ 269211 w 383461"/>
                    <a:gd name="connsiteY6" fmla="*/ 24102 h 273744"/>
                    <a:gd name="connsiteX7" fmla="*/ 261591 w 383461"/>
                    <a:gd name="connsiteY7" fmla="*/ 16482 h 273744"/>
                    <a:gd name="connsiteX8" fmla="*/ 45625 w 383461"/>
                    <a:gd name="connsiteY8" fmla="*/ 0 h 273744"/>
                    <a:gd name="connsiteX9" fmla="*/ 337836 w 383461"/>
                    <a:gd name="connsiteY9" fmla="*/ 0 h 273744"/>
                    <a:gd name="connsiteX10" fmla="*/ 383461 w 383461"/>
                    <a:gd name="connsiteY10" fmla="*/ 45625 h 273744"/>
                    <a:gd name="connsiteX11" fmla="*/ 383461 w 383461"/>
                    <a:gd name="connsiteY11" fmla="*/ 273744 h 273744"/>
                    <a:gd name="connsiteX12" fmla="*/ 0 w 383461"/>
                    <a:gd name="connsiteY12" fmla="*/ 273744 h 273744"/>
                    <a:gd name="connsiteX13" fmla="*/ 0 w 383461"/>
                    <a:gd name="connsiteY13" fmla="*/ 45625 h 273744"/>
                    <a:gd name="connsiteX14" fmla="*/ 45625 w 383461"/>
                    <a:gd name="connsiteY14" fmla="*/ 0 h 273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3461" h="273744">
                      <a:moveTo>
                        <a:pt x="121870" y="16482"/>
                      </a:moveTo>
                      <a:cubicBezTo>
                        <a:pt x="117662" y="16482"/>
                        <a:pt x="114250" y="19894"/>
                        <a:pt x="114250" y="24102"/>
                      </a:cubicBezTo>
                      <a:lnTo>
                        <a:pt x="114250" y="54581"/>
                      </a:lnTo>
                      <a:cubicBezTo>
                        <a:pt x="114250" y="58789"/>
                        <a:pt x="117662" y="62201"/>
                        <a:pt x="121870" y="62201"/>
                      </a:cubicBezTo>
                      <a:lnTo>
                        <a:pt x="261591" y="62201"/>
                      </a:lnTo>
                      <a:cubicBezTo>
                        <a:pt x="265799" y="62201"/>
                        <a:pt x="269211" y="58789"/>
                        <a:pt x="269211" y="54581"/>
                      </a:cubicBezTo>
                      <a:lnTo>
                        <a:pt x="269211" y="24102"/>
                      </a:lnTo>
                      <a:cubicBezTo>
                        <a:pt x="269211" y="19894"/>
                        <a:pt x="265799" y="16482"/>
                        <a:pt x="261591" y="16482"/>
                      </a:cubicBezTo>
                      <a:close/>
                      <a:moveTo>
                        <a:pt x="45625" y="0"/>
                      </a:moveTo>
                      <a:lnTo>
                        <a:pt x="337836" y="0"/>
                      </a:lnTo>
                      <a:cubicBezTo>
                        <a:pt x="363034" y="0"/>
                        <a:pt x="383461" y="20427"/>
                        <a:pt x="383461" y="45625"/>
                      </a:cubicBezTo>
                      <a:lnTo>
                        <a:pt x="383461" y="273744"/>
                      </a:lnTo>
                      <a:lnTo>
                        <a:pt x="0" y="273744"/>
                      </a:lnTo>
                      <a:lnTo>
                        <a:pt x="0" y="45625"/>
                      </a:lnTo>
                      <a:cubicBezTo>
                        <a:pt x="0" y="20427"/>
                        <a:pt x="20427" y="0"/>
                        <a:pt x="4562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sp3d>
                  <a:bevelT w="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E171A0E-29E8-F8B0-2F03-F4404DCC1F48}"/>
                    </a:ext>
                  </a:extLst>
                </p:cNvPr>
                <p:cNvSpPr/>
                <p:nvPr/>
              </p:nvSpPr>
              <p:spPr>
                <a:xfrm>
                  <a:off x="4451158" y="3790172"/>
                  <a:ext cx="225655" cy="127633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p3d>
                  <a:bevelT w="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B511E14E-3A02-B0DD-F84A-7D5814053008}"/>
                    </a:ext>
                  </a:extLst>
                </p:cNvPr>
                <p:cNvSpPr/>
                <p:nvPr/>
              </p:nvSpPr>
              <p:spPr>
                <a:xfrm>
                  <a:off x="4696647" y="3790172"/>
                  <a:ext cx="27432" cy="9144"/>
                </a:xfrm>
                <a:prstGeom prst="round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p3d>
                  <a:bevelT w="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5EAA9F2D-701B-07B4-FFFB-41F9462FCB65}"/>
                    </a:ext>
                  </a:extLst>
                </p:cNvPr>
                <p:cNvSpPr/>
                <p:nvPr/>
              </p:nvSpPr>
              <p:spPr>
                <a:xfrm>
                  <a:off x="4696647" y="3815572"/>
                  <a:ext cx="27432" cy="9144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sp3d>
                  <a:bevelT w="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EE04A4C1-EAE9-7EC8-A5DB-E605122E8453}"/>
                    </a:ext>
                  </a:extLst>
                </p:cNvPr>
                <p:cNvSpPr/>
                <p:nvPr/>
              </p:nvSpPr>
              <p:spPr>
                <a:xfrm>
                  <a:off x="4696647" y="3866372"/>
                  <a:ext cx="27432" cy="9144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p3d>
                  <a:bevelT w="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75679225-5BFD-70BC-7E97-87D88C096938}"/>
                    </a:ext>
                  </a:extLst>
                </p:cNvPr>
                <p:cNvSpPr/>
                <p:nvPr/>
              </p:nvSpPr>
              <p:spPr>
                <a:xfrm>
                  <a:off x="4696647" y="3891772"/>
                  <a:ext cx="27432" cy="9144"/>
                </a:xfrm>
                <a:prstGeom prst="round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p3d>
                  <a:bevelT w="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C201D69D-E0DB-91A5-CC5D-2FE4CD9343C8}"/>
                    </a:ext>
                  </a:extLst>
                </p:cNvPr>
                <p:cNvSpPr/>
                <p:nvPr/>
              </p:nvSpPr>
              <p:spPr>
                <a:xfrm>
                  <a:off x="4696647" y="3840972"/>
                  <a:ext cx="27432" cy="9144"/>
                </a:xfrm>
                <a:prstGeom prst="round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p3d>
                  <a:bevelT w="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8B5802B4-A50C-02C6-9FE8-DA469B10A132}"/>
                    </a:ext>
                  </a:extLst>
                </p:cNvPr>
                <p:cNvSpPr/>
                <p:nvPr/>
              </p:nvSpPr>
              <p:spPr>
                <a:xfrm>
                  <a:off x="4744272" y="3790172"/>
                  <a:ext cx="27432" cy="9144"/>
                </a:xfrm>
                <a:prstGeom prst="round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p3d>
                  <a:bevelT w="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D0E761D4-987E-5413-D0CE-EEF0E458C196}"/>
                    </a:ext>
                  </a:extLst>
                </p:cNvPr>
                <p:cNvSpPr/>
                <p:nvPr/>
              </p:nvSpPr>
              <p:spPr>
                <a:xfrm>
                  <a:off x="4744272" y="3815572"/>
                  <a:ext cx="27432" cy="9144"/>
                </a:xfrm>
                <a:prstGeom prst="round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p3d>
                  <a:bevelT w="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9A2D81D1-7873-2C0F-7C37-184270C85AC8}"/>
                    </a:ext>
                  </a:extLst>
                </p:cNvPr>
                <p:cNvSpPr/>
                <p:nvPr/>
              </p:nvSpPr>
              <p:spPr>
                <a:xfrm>
                  <a:off x="4744272" y="3840972"/>
                  <a:ext cx="27432" cy="9144"/>
                </a:xfrm>
                <a:prstGeom prst="round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p3d>
                  <a:bevelT w="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9894A050-5FED-71FE-3D9D-EB7B32D1D5D4}"/>
                    </a:ext>
                  </a:extLst>
                </p:cNvPr>
                <p:cNvSpPr/>
                <p:nvPr/>
              </p:nvSpPr>
              <p:spPr>
                <a:xfrm>
                  <a:off x="4744272" y="3866372"/>
                  <a:ext cx="27432" cy="9144"/>
                </a:xfrm>
                <a:prstGeom prst="roundRect">
                  <a:avLst/>
                </a:prstGeom>
                <a:ln>
                  <a:solidFill>
                    <a:schemeClr val="accent2"/>
                  </a:solidFill>
                </a:ln>
                <a:sp3d>
                  <a:bevelT w="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20A53344-BC00-0B86-C62B-8D38121E6DFB}"/>
                    </a:ext>
                  </a:extLst>
                </p:cNvPr>
                <p:cNvSpPr/>
                <p:nvPr/>
              </p:nvSpPr>
              <p:spPr>
                <a:xfrm>
                  <a:off x="4744272" y="3891772"/>
                  <a:ext cx="27432" cy="9144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p3d>
                  <a:bevelT w="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204" name="Freeform 7203">
              <a:extLst>
                <a:ext uri="{FF2B5EF4-FFF2-40B4-BE49-F238E27FC236}">
                  <a16:creationId xmlns:a16="http://schemas.microsoft.com/office/drawing/2014/main" id="{BB4FF6CB-2ED6-127F-D697-586C50EB8D1E}"/>
                </a:ext>
              </a:extLst>
            </p:cNvPr>
            <p:cNvSpPr/>
            <p:nvPr/>
          </p:nvSpPr>
          <p:spPr>
            <a:xfrm rot="1561047">
              <a:off x="4401171" y="3698343"/>
              <a:ext cx="172060" cy="59178"/>
            </a:xfrm>
            <a:custGeom>
              <a:avLst/>
              <a:gdLst>
                <a:gd name="connsiteX0" fmla="*/ 0 w 971254"/>
                <a:gd name="connsiteY0" fmla="*/ 75806 h 227416"/>
                <a:gd name="connsiteX1" fmla="*/ 33164 w 971254"/>
                <a:gd name="connsiteY1" fmla="*/ 23690 h 227416"/>
                <a:gd name="connsiteX2" fmla="*/ 56854 w 971254"/>
                <a:gd name="connsiteY2" fmla="*/ 132660 h 227416"/>
                <a:gd name="connsiteX3" fmla="*/ 80543 w 971254"/>
                <a:gd name="connsiteY3" fmla="*/ 23690 h 227416"/>
                <a:gd name="connsiteX4" fmla="*/ 113707 w 971254"/>
                <a:gd name="connsiteY4" fmla="*/ 127922 h 227416"/>
                <a:gd name="connsiteX5" fmla="*/ 137397 w 971254"/>
                <a:gd name="connsiteY5" fmla="*/ 14214 h 227416"/>
                <a:gd name="connsiteX6" fmla="*/ 161086 w 971254"/>
                <a:gd name="connsiteY6" fmla="*/ 146873 h 227416"/>
                <a:gd name="connsiteX7" fmla="*/ 180037 w 971254"/>
                <a:gd name="connsiteY7" fmla="*/ 42641 h 227416"/>
                <a:gd name="connsiteX8" fmla="*/ 222677 w 971254"/>
                <a:gd name="connsiteY8" fmla="*/ 99495 h 227416"/>
                <a:gd name="connsiteX9" fmla="*/ 241629 w 971254"/>
                <a:gd name="connsiteY9" fmla="*/ 4738 h 227416"/>
                <a:gd name="connsiteX10" fmla="*/ 293745 w 971254"/>
                <a:gd name="connsiteY10" fmla="*/ 184776 h 227416"/>
                <a:gd name="connsiteX11" fmla="*/ 303220 w 971254"/>
                <a:gd name="connsiteY11" fmla="*/ 71068 h 227416"/>
                <a:gd name="connsiteX12" fmla="*/ 393239 w 971254"/>
                <a:gd name="connsiteY12" fmla="*/ 142135 h 227416"/>
                <a:gd name="connsiteX13" fmla="*/ 393239 w 971254"/>
                <a:gd name="connsiteY13" fmla="*/ 42641 h 227416"/>
                <a:gd name="connsiteX14" fmla="*/ 445355 w 971254"/>
                <a:gd name="connsiteY14" fmla="*/ 113708 h 227416"/>
                <a:gd name="connsiteX15" fmla="*/ 459569 w 971254"/>
                <a:gd name="connsiteY15" fmla="*/ 28427 h 227416"/>
                <a:gd name="connsiteX16" fmla="*/ 516422 w 971254"/>
                <a:gd name="connsiteY16" fmla="*/ 208465 h 227416"/>
                <a:gd name="connsiteX17" fmla="*/ 516422 w 971254"/>
                <a:gd name="connsiteY17" fmla="*/ 0 h 227416"/>
                <a:gd name="connsiteX18" fmla="*/ 601703 w 971254"/>
                <a:gd name="connsiteY18" fmla="*/ 189513 h 227416"/>
                <a:gd name="connsiteX19" fmla="*/ 639606 w 971254"/>
                <a:gd name="connsiteY19" fmla="*/ 71068 h 227416"/>
                <a:gd name="connsiteX20" fmla="*/ 663295 w 971254"/>
                <a:gd name="connsiteY20" fmla="*/ 156349 h 227416"/>
                <a:gd name="connsiteX21" fmla="*/ 682246 w 971254"/>
                <a:gd name="connsiteY21" fmla="*/ 23690 h 227416"/>
                <a:gd name="connsiteX22" fmla="*/ 767527 w 971254"/>
                <a:gd name="connsiteY22" fmla="*/ 151611 h 227416"/>
                <a:gd name="connsiteX23" fmla="*/ 777003 w 971254"/>
                <a:gd name="connsiteY23" fmla="*/ 61592 h 227416"/>
                <a:gd name="connsiteX24" fmla="*/ 843332 w 971254"/>
                <a:gd name="connsiteY24" fmla="*/ 227416 h 227416"/>
                <a:gd name="connsiteX25" fmla="*/ 848070 w 971254"/>
                <a:gd name="connsiteY25" fmla="*/ 71068 h 227416"/>
                <a:gd name="connsiteX26" fmla="*/ 876497 w 971254"/>
                <a:gd name="connsiteY26" fmla="*/ 184776 h 227416"/>
                <a:gd name="connsiteX27" fmla="*/ 914400 w 971254"/>
                <a:gd name="connsiteY27" fmla="*/ 56854 h 227416"/>
                <a:gd name="connsiteX28" fmla="*/ 971254 w 971254"/>
                <a:gd name="connsiteY28" fmla="*/ 146873 h 22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1254" h="227416">
                  <a:moveTo>
                    <a:pt x="0" y="75806"/>
                  </a:moveTo>
                  <a:lnTo>
                    <a:pt x="33164" y="23690"/>
                  </a:lnTo>
                  <a:lnTo>
                    <a:pt x="56854" y="132660"/>
                  </a:lnTo>
                  <a:lnTo>
                    <a:pt x="80543" y="23690"/>
                  </a:lnTo>
                  <a:lnTo>
                    <a:pt x="113707" y="127922"/>
                  </a:lnTo>
                  <a:lnTo>
                    <a:pt x="137397" y="14214"/>
                  </a:lnTo>
                  <a:lnTo>
                    <a:pt x="161086" y="146873"/>
                  </a:lnTo>
                  <a:lnTo>
                    <a:pt x="180037" y="42641"/>
                  </a:lnTo>
                  <a:lnTo>
                    <a:pt x="222677" y="99495"/>
                  </a:lnTo>
                  <a:lnTo>
                    <a:pt x="241629" y="4738"/>
                  </a:lnTo>
                  <a:lnTo>
                    <a:pt x="293745" y="184776"/>
                  </a:lnTo>
                  <a:lnTo>
                    <a:pt x="303220" y="71068"/>
                  </a:lnTo>
                  <a:lnTo>
                    <a:pt x="393239" y="142135"/>
                  </a:lnTo>
                  <a:lnTo>
                    <a:pt x="393239" y="42641"/>
                  </a:lnTo>
                  <a:lnTo>
                    <a:pt x="445355" y="113708"/>
                  </a:lnTo>
                  <a:lnTo>
                    <a:pt x="459569" y="28427"/>
                  </a:lnTo>
                  <a:lnTo>
                    <a:pt x="516422" y="208465"/>
                  </a:lnTo>
                  <a:lnTo>
                    <a:pt x="516422" y="0"/>
                  </a:lnTo>
                  <a:lnTo>
                    <a:pt x="601703" y="189513"/>
                  </a:lnTo>
                  <a:lnTo>
                    <a:pt x="639606" y="71068"/>
                  </a:lnTo>
                  <a:lnTo>
                    <a:pt x="663295" y="156349"/>
                  </a:lnTo>
                  <a:lnTo>
                    <a:pt x="682246" y="23690"/>
                  </a:lnTo>
                  <a:lnTo>
                    <a:pt x="767527" y="151611"/>
                  </a:lnTo>
                  <a:lnTo>
                    <a:pt x="777003" y="61592"/>
                  </a:lnTo>
                  <a:lnTo>
                    <a:pt x="843332" y="227416"/>
                  </a:lnTo>
                  <a:lnTo>
                    <a:pt x="848070" y="71068"/>
                  </a:lnTo>
                  <a:lnTo>
                    <a:pt x="876497" y="184776"/>
                  </a:lnTo>
                  <a:lnTo>
                    <a:pt x="914400" y="56854"/>
                  </a:lnTo>
                  <a:lnTo>
                    <a:pt x="971254" y="146873"/>
                  </a:lnTo>
                </a:path>
              </a:pathLst>
            </a:cu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20" name="Snip Same Side Corner Rectangle 7219">
            <a:extLst>
              <a:ext uri="{FF2B5EF4-FFF2-40B4-BE49-F238E27FC236}">
                <a16:creationId xmlns:a16="http://schemas.microsoft.com/office/drawing/2014/main" id="{77FB3BED-3CFC-3EB6-8236-697EDC77D1D1}"/>
              </a:ext>
            </a:extLst>
          </p:cNvPr>
          <p:cNvSpPr/>
          <p:nvPr/>
        </p:nvSpPr>
        <p:spPr>
          <a:xfrm rot="19266432">
            <a:off x="7240000" y="2225835"/>
            <a:ext cx="49081" cy="45719"/>
          </a:xfrm>
          <a:prstGeom prst="snip2SameRect">
            <a:avLst>
              <a:gd name="adj1" fmla="val 37190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brightRoom" dir="t"/>
          </a:scene3d>
          <a:sp3d extrusionH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5" name="Freeform 7224">
            <a:extLst>
              <a:ext uri="{FF2B5EF4-FFF2-40B4-BE49-F238E27FC236}">
                <a16:creationId xmlns:a16="http://schemas.microsoft.com/office/drawing/2014/main" id="{D6F19F71-C0B8-B229-882E-DE78B45F598E}"/>
              </a:ext>
            </a:extLst>
          </p:cNvPr>
          <p:cNvSpPr/>
          <p:nvPr/>
        </p:nvSpPr>
        <p:spPr>
          <a:xfrm>
            <a:off x="7281799" y="1856967"/>
            <a:ext cx="212288" cy="357291"/>
          </a:xfrm>
          <a:custGeom>
            <a:avLst/>
            <a:gdLst>
              <a:gd name="connsiteX0" fmla="*/ 204087 w 212288"/>
              <a:gd name="connsiteY0" fmla="*/ 0 h 357291"/>
              <a:gd name="connsiteX1" fmla="*/ 204087 w 212288"/>
              <a:gd name="connsiteY1" fmla="*/ 12219 h 357291"/>
              <a:gd name="connsiteX2" fmla="*/ 202638 w 212288"/>
              <a:gd name="connsiteY2" fmla="*/ 18468 h 357291"/>
              <a:gd name="connsiteX3" fmla="*/ 202638 w 212288"/>
              <a:gd name="connsiteY3" fmla="*/ 65090 h 357291"/>
              <a:gd name="connsiteX4" fmla="*/ 207450 w 212288"/>
              <a:gd name="connsiteY4" fmla="*/ 204656 h 357291"/>
              <a:gd name="connsiteX5" fmla="*/ 212288 w 212288"/>
              <a:gd name="connsiteY5" fmla="*/ 220613 h 357291"/>
              <a:gd name="connsiteX6" fmla="*/ 208532 w 212288"/>
              <a:gd name="connsiteY6" fmla="*/ 231780 h 357291"/>
              <a:gd name="connsiteX7" fmla="*/ 136342 w 212288"/>
              <a:gd name="connsiteY7" fmla="*/ 299157 h 357291"/>
              <a:gd name="connsiteX8" fmla="*/ 35277 w 212288"/>
              <a:gd name="connsiteY8" fmla="*/ 356908 h 357291"/>
              <a:gd name="connsiteX9" fmla="*/ 1589 w 212288"/>
              <a:gd name="connsiteY9" fmla="*/ 270281 h 357291"/>
              <a:gd name="connsiteX10" fmla="*/ 78591 w 212288"/>
              <a:gd name="connsiteY10" fmla="*/ 217342 h 357291"/>
              <a:gd name="connsiteX11" fmla="*/ 141155 w 212288"/>
              <a:gd name="connsiteY11" fmla="*/ 145152 h 357291"/>
              <a:gd name="connsiteX12" fmla="*/ 160405 w 212288"/>
              <a:gd name="connsiteY12" fmla="*/ 34462 h 357291"/>
              <a:gd name="connsiteX13" fmla="*/ 185672 w 212288"/>
              <a:gd name="connsiteY13" fmla="*/ 5286 h 35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288" h="357291">
                <a:moveTo>
                  <a:pt x="204087" y="0"/>
                </a:moveTo>
                <a:lnTo>
                  <a:pt x="204087" y="12219"/>
                </a:lnTo>
                <a:lnTo>
                  <a:pt x="202638" y="18468"/>
                </a:lnTo>
                <a:cubicBezTo>
                  <a:pt x="202237" y="31001"/>
                  <a:pt x="202638" y="47845"/>
                  <a:pt x="202638" y="65090"/>
                </a:cubicBezTo>
                <a:cubicBezTo>
                  <a:pt x="202638" y="99580"/>
                  <a:pt x="199429" y="161342"/>
                  <a:pt x="207450" y="204656"/>
                </a:cubicBezTo>
                <a:lnTo>
                  <a:pt x="212288" y="220613"/>
                </a:lnTo>
                <a:lnTo>
                  <a:pt x="208532" y="231780"/>
                </a:lnTo>
                <a:cubicBezTo>
                  <a:pt x="192490" y="259854"/>
                  <a:pt x="165218" y="278302"/>
                  <a:pt x="136342" y="299157"/>
                </a:cubicBezTo>
                <a:cubicBezTo>
                  <a:pt x="107466" y="320012"/>
                  <a:pt x="57736" y="361721"/>
                  <a:pt x="35277" y="356908"/>
                </a:cubicBezTo>
                <a:cubicBezTo>
                  <a:pt x="12818" y="352095"/>
                  <a:pt x="-5630" y="293542"/>
                  <a:pt x="1589" y="270281"/>
                </a:cubicBezTo>
                <a:cubicBezTo>
                  <a:pt x="8808" y="247020"/>
                  <a:pt x="55330" y="238197"/>
                  <a:pt x="78591" y="217342"/>
                </a:cubicBezTo>
                <a:cubicBezTo>
                  <a:pt x="101852" y="196487"/>
                  <a:pt x="127519" y="175632"/>
                  <a:pt x="141155" y="145152"/>
                </a:cubicBezTo>
                <a:cubicBezTo>
                  <a:pt x="154791" y="114672"/>
                  <a:pt x="147571" y="59327"/>
                  <a:pt x="160405" y="34462"/>
                </a:cubicBezTo>
                <a:cubicBezTo>
                  <a:pt x="166822" y="22030"/>
                  <a:pt x="175646" y="12003"/>
                  <a:pt x="185672" y="5286"/>
                </a:cubicBezTo>
                <a:close/>
              </a:path>
            </a:pathLst>
          </a:custGeom>
          <a:gradFill>
            <a:gsLst>
              <a:gs pos="31000">
                <a:srgbClr val="41A4A1"/>
              </a:gs>
              <a:gs pos="84000">
                <a:srgbClr val="288B8C"/>
              </a:gs>
            </a:gsLst>
            <a:lin ang="5400000" scaled="0"/>
          </a:gra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27" name="Freeform 7226">
            <a:extLst>
              <a:ext uri="{FF2B5EF4-FFF2-40B4-BE49-F238E27FC236}">
                <a16:creationId xmlns:a16="http://schemas.microsoft.com/office/drawing/2014/main" id="{2D16EE24-383E-C02F-AD90-6757C1B96917}"/>
              </a:ext>
            </a:extLst>
          </p:cNvPr>
          <p:cNvSpPr/>
          <p:nvPr/>
        </p:nvSpPr>
        <p:spPr>
          <a:xfrm>
            <a:off x="7182065" y="2133404"/>
            <a:ext cx="151815" cy="80028"/>
          </a:xfrm>
          <a:custGeom>
            <a:avLst/>
            <a:gdLst>
              <a:gd name="connsiteX0" fmla="*/ 103007 w 151815"/>
              <a:gd name="connsiteY0" fmla="*/ 3005 h 80028"/>
              <a:gd name="connsiteX1" fmla="*/ 49032 w 151815"/>
              <a:gd name="connsiteY1" fmla="*/ 12530 h 80028"/>
              <a:gd name="connsiteX2" fmla="*/ 1407 w 151815"/>
              <a:gd name="connsiteY2" fmla="*/ 22055 h 80028"/>
              <a:gd name="connsiteX3" fmla="*/ 17282 w 151815"/>
              <a:gd name="connsiteY3" fmla="*/ 63330 h 80028"/>
              <a:gd name="connsiteX4" fmla="*/ 64907 w 151815"/>
              <a:gd name="connsiteY4" fmla="*/ 79205 h 80028"/>
              <a:gd name="connsiteX5" fmla="*/ 150632 w 151815"/>
              <a:gd name="connsiteY5" fmla="*/ 69680 h 80028"/>
              <a:gd name="connsiteX6" fmla="*/ 103007 w 151815"/>
              <a:gd name="connsiteY6" fmla="*/ 3005 h 8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15" h="80028">
                <a:moveTo>
                  <a:pt x="103007" y="3005"/>
                </a:moveTo>
                <a:cubicBezTo>
                  <a:pt x="86074" y="-6520"/>
                  <a:pt x="65965" y="9355"/>
                  <a:pt x="49032" y="12530"/>
                </a:cubicBezTo>
                <a:cubicBezTo>
                  <a:pt x="32099" y="15705"/>
                  <a:pt x="6699" y="13588"/>
                  <a:pt x="1407" y="22055"/>
                </a:cubicBezTo>
                <a:cubicBezTo>
                  <a:pt x="-3885" y="30522"/>
                  <a:pt x="6699" y="53805"/>
                  <a:pt x="17282" y="63330"/>
                </a:cubicBezTo>
                <a:cubicBezTo>
                  <a:pt x="27865" y="72855"/>
                  <a:pt x="42682" y="78147"/>
                  <a:pt x="64907" y="79205"/>
                </a:cubicBezTo>
                <a:cubicBezTo>
                  <a:pt x="87132" y="80263"/>
                  <a:pt x="142165" y="82380"/>
                  <a:pt x="150632" y="69680"/>
                </a:cubicBezTo>
                <a:cubicBezTo>
                  <a:pt x="159099" y="56980"/>
                  <a:pt x="119940" y="12530"/>
                  <a:pt x="103007" y="300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9" name="Freeform 7218">
            <a:extLst>
              <a:ext uri="{FF2B5EF4-FFF2-40B4-BE49-F238E27FC236}">
                <a16:creationId xmlns:a16="http://schemas.microsoft.com/office/drawing/2014/main" id="{F69CD1C8-2A75-FA57-6B40-BC60A9ABA474}"/>
              </a:ext>
            </a:extLst>
          </p:cNvPr>
          <p:cNvSpPr/>
          <p:nvPr/>
        </p:nvSpPr>
        <p:spPr>
          <a:xfrm rot="1350912">
            <a:off x="7202462" y="2214645"/>
            <a:ext cx="75934" cy="45719"/>
          </a:xfrm>
          <a:custGeom>
            <a:avLst/>
            <a:gdLst>
              <a:gd name="connsiteX0" fmla="*/ 60516 w 60516"/>
              <a:gd name="connsiteY0" fmla="*/ 39995 h 61595"/>
              <a:gd name="connsiteX1" fmla="*/ 2916 w 60516"/>
              <a:gd name="connsiteY1" fmla="*/ 395 h 61595"/>
              <a:gd name="connsiteX2" fmla="*/ 13716 w 60516"/>
              <a:gd name="connsiteY2" fmla="*/ 61595 h 6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516" h="61595">
                <a:moveTo>
                  <a:pt x="60516" y="39995"/>
                </a:moveTo>
                <a:cubicBezTo>
                  <a:pt x="35616" y="18395"/>
                  <a:pt x="10716" y="-3205"/>
                  <a:pt x="2916" y="395"/>
                </a:cubicBezTo>
                <a:cubicBezTo>
                  <a:pt x="-4884" y="3995"/>
                  <a:pt x="4416" y="32795"/>
                  <a:pt x="13716" y="61595"/>
                </a:cubicBezTo>
              </a:path>
            </a:pathLst>
          </a:custGeom>
          <a:noFill/>
          <a:ln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6" name="Oval 7225">
            <a:extLst>
              <a:ext uri="{FF2B5EF4-FFF2-40B4-BE49-F238E27FC236}">
                <a16:creationId xmlns:a16="http://schemas.microsoft.com/office/drawing/2014/main" id="{13148785-D6E8-21DF-AAA0-D7A6B550E92A}"/>
              </a:ext>
            </a:extLst>
          </p:cNvPr>
          <p:cNvSpPr/>
          <p:nvPr/>
        </p:nvSpPr>
        <p:spPr>
          <a:xfrm rot="3068320">
            <a:off x="7278865" y="2190596"/>
            <a:ext cx="340406" cy="18885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isometricTopUp"/>
            <a:lightRig rig="threePt" dir="t"/>
          </a:scene3d>
          <a:sp3d prstMaterial="metal">
            <a:bevelT/>
            <a:bevelB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5" name="Freeform 7214">
            <a:extLst>
              <a:ext uri="{FF2B5EF4-FFF2-40B4-BE49-F238E27FC236}">
                <a16:creationId xmlns:a16="http://schemas.microsoft.com/office/drawing/2014/main" id="{5ACF6B2C-6874-30A4-6CDE-F253EAB186DE}"/>
              </a:ext>
            </a:extLst>
          </p:cNvPr>
          <p:cNvSpPr/>
          <p:nvPr/>
        </p:nvSpPr>
        <p:spPr>
          <a:xfrm>
            <a:off x="7347606" y="2219046"/>
            <a:ext cx="272036" cy="147054"/>
          </a:xfrm>
          <a:custGeom>
            <a:avLst/>
            <a:gdLst>
              <a:gd name="connsiteX0" fmla="*/ 260687 w 272036"/>
              <a:gd name="connsiteY0" fmla="*/ 1321 h 183632"/>
              <a:gd name="connsiteX1" fmla="*/ 191349 w 272036"/>
              <a:gd name="connsiteY1" fmla="*/ 27323 h 183632"/>
              <a:gd name="connsiteX2" fmla="*/ 117677 w 272036"/>
              <a:gd name="connsiteY2" fmla="*/ 22989 h 183632"/>
              <a:gd name="connsiteX3" fmla="*/ 74340 w 272036"/>
              <a:gd name="connsiteY3" fmla="*/ 22989 h 183632"/>
              <a:gd name="connsiteX4" fmla="*/ 113343 w 272036"/>
              <a:gd name="connsiteY4" fmla="*/ 48991 h 183632"/>
              <a:gd name="connsiteX5" fmla="*/ 83007 w 272036"/>
              <a:gd name="connsiteY5" fmla="*/ 61992 h 183632"/>
              <a:gd name="connsiteX6" fmla="*/ 22336 w 272036"/>
              <a:gd name="connsiteY6" fmla="*/ 96661 h 183632"/>
              <a:gd name="connsiteX7" fmla="*/ 668 w 272036"/>
              <a:gd name="connsiteY7" fmla="*/ 122663 h 183632"/>
              <a:gd name="connsiteX8" fmla="*/ 44005 w 272036"/>
              <a:gd name="connsiteY8" fmla="*/ 157333 h 183632"/>
              <a:gd name="connsiteX9" fmla="*/ 83007 w 272036"/>
              <a:gd name="connsiteY9" fmla="*/ 183334 h 183632"/>
              <a:gd name="connsiteX10" fmla="*/ 130678 w 272036"/>
              <a:gd name="connsiteY10" fmla="*/ 139998 h 183632"/>
              <a:gd name="connsiteX11" fmla="*/ 191349 w 272036"/>
              <a:gd name="connsiteY11" fmla="*/ 92328 h 183632"/>
              <a:gd name="connsiteX12" fmla="*/ 265021 w 272036"/>
              <a:gd name="connsiteY12" fmla="*/ 74993 h 183632"/>
              <a:gd name="connsiteX13" fmla="*/ 260687 w 272036"/>
              <a:gd name="connsiteY13" fmla="*/ 1321 h 18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036" h="183632">
                <a:moveTo>
                  <a:pt x="260687" y="1321"/>
                </a:moveTo>
                <a:cubicBezTo>
                  <a:pt x="248408" y="-6624"/>
                  <a:pt x="215184" y="23712"/>
                  <a:pt x="191349" y="27323"/>
                </a:cubicBezTo>
                <a:cubicBezTo>
                  <a:pt x="167514" y="30934"/>
                  <a:pt x="137178" y="23711"/>
                  <a:pt x="117677" y="22989"/>
                </a:cubicBezTo>
                <a:cubicBezTo>
                  <a:pt x="98176" y="22267"/>
                  <a:pt x="75062" y="18655"/>
                  <a:pt x="74340" y="22989"/>
                </a:cubicBezTo>
                <a:cubicBezTo>
                  <a:pt x="73618" y="27323"/>
                  <a:pt x="111898" y="42491"/>
                  <a:pt x="113343" y="48991"/>
                </a:cubicBezTo>
                <a:cubicBezTo>
                  <a:pt x="114787" y="55492"/>
                  <a:pt x="98175" y="54047"/>
                  <a:pt x="83007" y="61992"/>
                </a:cubicBezTo>
                <a:cubicBezTo>
                  <a:pt x="67839" y="69937"/>
                  <a:pt x="36059" y="86549"/>
                  <a:pt x="22336" y="96661"/>
                </a:cubicBezTo>
                <a:cubicBezTo>
                  <a:pt x="8613" y="106773"/>
                  <a:pt x="-2943" y="112551"/>
                  <a:pt x="668" y="122663"/>
                </a:cubicBezTo>
                <a:cubicBezTo>
                  <a:pt x="4279" y="132775"/>
                  <a:pt x="30282" y="147221"/>
                  <a:pt x="44005" y="157333"/>
                </a:cubicBezTo>
                <a:cubicBezTo>
                  <a:pt x="57728" y="167445"/>
                  <a:pt x="68562" y="186223"/>
                  <a:pt x="83007" y="183334"/>
                </a:cubicBezTo>
                <a:cubicBezTo>
                  <a:pt x="97452" y="180445"/>
                  <a:pt x="112621" y="155166"/>
                  <a:pt x="130678" y="139998"/>
                </a:cubicBezTo>
                <a:cubicBezTo>
                  <a:pt x="148735" y="124830"/>
                  <a:pt x="168959" y="103162"/>
                  <a:pt x="191349" y="92328"/>
                </a:cubicBezTo>
                <a:cubicBezTo>
                  <a:pt x="213739" y="81494"/>
                  <a:pt x="253465" y="85827"/>
                  <a:pt x="265021" y="74993"/>
                </a:cubicBezTo>
                <a:cubicBezTo>
                  <a:pt x="276577" y="64159"/>
                  <a:pt x="272966" y="9266"/>
                  <a:pt x="260687" y="132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0" name="Freeform 7209">
            <a:extLst>
              <a:ext uri="{FF2B5EF4-FFF2-40B4-BE49-F238E27FC236}">
                <a16:creationId xmlns:a16="http://schemas.microsoft.com/office/drawing/2014/main" id="{1799D636-474D-28AF-4C30-99F681BCED68}"/>
              </a:ext>
            </a:extLst>
          </p:cNvPr>
          <p:cNvSpPr/>
          <p:nvPr/>
        </p:nvSpPr>
        <p:spPr>
          <a:xfrm>
            <a:off x="7561184" y="1886982"/>
            <a:ext cx="265539" cy="411021"/>
          </a:xfrm>
          <a:custGeom>
            <a:avLst/>
            <a:gdLst>
              <a:gd name="connsiteX0" fmla="*/ 193141 w 265539"/>
              <a:gd name="connsiteY0" fmla="*/ 264 h 411021"/>
              <a:gd name="connsiteX1" fmla="*/ 145014 w 265539"/>
              <a:gd name="connsiteY1" fmla="*/ 53203 h 411021"/>
              <a:gd name="connsiteX2" fmla="*/ 154640 w 265539"/>
              <a:gd name="connsiteY2" fmla="*/ 178331 h 411021"/>
              <a:gd name="connsiteX3" fmla="*/ 125764 w 265539"/>
              <a:gd name="connsiteY3" fmla="*/ 264958 h 411021"/>
              <a:gd name="connsiteX4" fmla="*/ 34324 w 265539"/>
              <a:gd name="connsiteY4" fmla="*/ 317897 h 411021"/>
              <a:gd name="connsiteX5" fmla="*/ 635 w 265539"/>
              <a:gd name="connsiteY5" fmla="*/ 332335 h 411021"/>
              <a:gd name="connsiteX6" fmla="*/ 19886 w 265539"/>
              <a:gd name="connsiteY6" fmla="*/ 409337 h 411021"/>
              <a:gd name="connsiteX7" fmla="*/ 106513 w 265539"/>
              <a:gd name="connsiteY7" fmla="*/ 380462 h 411021"/>
              <a:gd name="connsiteX8" fmla="*/ 246080 w 265539"/>
              <a:gd name="connsiteY8" fmla="*/ 322710 h 411021"/>
              <a:gd name="connsiteX9" fmla="*/ 265330 w 265539"/>
              <a:gd name="connsiteY9" fmla="*/ 226457 h 411021"/>
              <a:gd name="connsiteX10" fmla="*/ 255705 w 265539"/>
              <a:gd name="connsiteY10" fmla="*/ 163893 h 411021"/>
              <a:gd name="connsiteX11" fmla="*/ 246080 w 265539"/>
              <a:gd name="connsiteY11" fmla="*/ 72453 h 411021"/>
              <a:gd name="connsiteX12" fmla="*/ 193141 w 265539"/>
              <a:gd name="connsiteY12" fmla="*/ 264 h 41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539" h="411021">
                <a:moveTo>
                  <a:pt x="193141" y="264"/>
                </a:moveTo>
                <a:cubicBezTo>
                  <a:pt x="176297" y="-2944"/>
                  <a:pt x="151431" y="23525"/>
                  <a:pt x="145014" y="53203"/>
                </a:cubicBezTo>
                <a:cubicBezTo>
                  <a:pt x="138597" y="82881"/>
                  <a:pt x="157848" y="143039"/>
                  <a:pt x="154640" y="178331"/>
                </a:cubicBezTo>
                <a:cubicBezTo>
                  <a:pt x="151432" y="213623"/>
                  <a:pt x="145817" y="241697"/>
                  <a:pt x="125764" y="264958"/>
                </a:cubicBezTo>
                <a:cubicBezTo>
                  <a:pt x="105711" y="288219"/>
                  <a:pt x="55179" y="306668"/>
                  <a:pt x="34324" y="317897"/>
                </a:cubicBezTo>
                <a:cubicBezTo>
                  <a:pt x="13469" y="329126"/>
                  <a:pt x="3041" y="317095"/>
                  <a:pt x="635" y="332335"/>
                </a:cubicBezTo>
                <a:cubicBezTo>
                  <a:pt x="-1771" y="347575"/>
                  <a:pt x="2240" y="401316"/>
                  <a:pt x="19886" y="409337"/>
                </a:cubicBezTo>
                <a:cubicBezTo>
                  <a:pt x="37532" y="417358"/>
                  <a:pt x="68814" y="394900"/>
                  <a:pt x="106513" y="380462"/>
                </a:cubicBezTo>
                <a:cubicBezTo>
                  <a:pt x="144212" y="366024"/>
                  <a:pt x="219611" y="348377"/>
                  <a:pt x="246080" y="322710"/>
                </a:cubicBezTo>
                <a:cubicBezTo>
                  <a:pt x="272549" y="297043"/>
                  <a:pt x="263726" y="252927"/>
                  <a:pt x="265330" y="226457"/>
                </a:cubicBezTo>
                <a:cubicBezTo>
                  <a:pt x="266934" y="199988"/>
                  <a:pt x="258913" y="189560"/>
                  <a:pt x="255705" y="163893"/>
                </a:cubicBezTo>
                <a:cubicBezTo>
                  <a:pt x="252497" y="138226"/>
                  <a:pt x="253299" y="98120"/>
                  <a:pt x="246080" y="72453"/>
                </a:cubicBezTo>
                <a:cubicBezTo>
                  <a:pt x="238861" y="46786"/>
                  <a:pt x="209985" y="3472"/>
                  <a:pt x="193141" y="264"/>
                </a:cubicBezTo>
                <a:close/>
              </a:path>
            </a:pathLst>
          </a:custGeom>
          <a:gradFill>
            <a:gsLst>
              <a:gs pos="64000">
                <a:srgbClr val="41A4A1"/>
              </a:gs>
              <a:gs pos="100000">
                <a:srgbClr val="288B8C"/>
              </a:gs>
            </a:gsLst>
            <a:lin ang="0" scaled="0"/>
          </a:gradFill>
          <a:ln w="6350">
            <a:solidFill>
              <a:srgbClr val="28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Freeform 1063">
            <a:extLst>
              <a:ext uri="{FF2B5EF4-FFF2-40B4-BE49-F238E27FC236}">
                <a16:creationId xmlns:a16="http://schemas.microsoft.com/office/drawing/2014/main" id="{69D11384-8E33-A2E0-91A4-9A691F0B6598}"/>
              </a:ext>
            </a:extLst>
          </p:cNvPr>
          <p:cNvSpPr/>
          <p:nvPr/>
        </p:nvSpPr>
        <p:spPr>
          <a:xfrm rot="569921">
            <a:off x="7487977" y="2420361"/>
            <a:ext cx="672839" cy="359568"/>
          </a:xfrm>
          <a:custGeom>
            <a:avLst/>
            <a:gdLst>
              <a:gd name="connsiteX0" fmla="*/ 0 w 587022"/>
              <a:gd name="connsiteY0" fmla="*/ 0 h 300346"/>
              <a:gd name="connsiteX1" fmla="*/ 124178 w 587022"/>
              <a:gd name="connsiteY1" fmla="*/ 67733 h 300346"/>
              <a:gd name="connsiteX2" fmla="*/ 174978 w 587022"/>
              <a:gd name="connsiteY2" fmla="*/ 254000 h 300346"/>
              <a:gd name="connsiteX3" fmla="*/ 338667 w 587022"/>
              <a:gd name="connsiteY3" fmla="*/ 287866 h 300346"/>
              <a:gd name="connsiteX4" fmla="*/ 587022 w 587022"/>
              <a:gd name="connsiteY4" fmla="*/ 79022 h 30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22" h="300346">
                <a:moveTo>
                  <a:pt x="0" y="0"/>
                </a:moveTo>
                <a:cubicBezTo>
                  <a:pt x="47507" y="12700"/>
                  <a:pt x="95015" y="25400"/>
                  <a:pt x="124178" y="67733"/>
                </a:cubicBezTo>
                <a:cubicBezTo>
                  <a:pt x="153341" y="110066"/>
                  <a:pt x="139230" y="217311"/>
                  <a:pt x="174978" y="254000"/>
                </a:cubicBezTo>
                <a:cubicBezTo>
                  <a:pt x="210726" y="290689"/>
                  <a:pt x="269993" y="317029"/>
                  <a:pt x="338667" y="287866"/>
                </a:cubicBezTo>
                <a:cubicBezTo>
                  <a:pt x="407341" y="258703"/>
                  <a:pt x="497181" y="168862"/>
                  <a:pt x="587022" y="79022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0D2DD783-343D-BAB8-9117-FB6B9C82CC97}"/>
              </a:ext>
            </a:extLst>
          </p:cNvPr>
          <p:cNvGrpSpPr/>
          <p:nvPr/>
        </p:nvGrpSpPr>
        <p:grpSpPr>
          <a:xfrm>
            <a:off x="7991764" y="1914788"/>
            <a:ext cx="653121" cy="536240"/>
            <a:chOff x="6317299" y="2366531"/>
            <a:chExt cx="653121" cy="536240"/>
          </a:xfrm>
        </p:grpSpPr>
        <p:sp>
          <p:nvSpPr>
            <p:cNvPr id="1062" name="Freeform 1061">
              <a:extLst>
                <a:ext uri="{FF2B5EF4-FFF2-40B4-BE49-F238E27FC236}">
                  <a16:creationId xmlns:a16="http://schemas.microsoft.com/office/drawing/2014/main" id="{CED34C2C-38C8-55DC-720A-74E703942C86}"/>
                </a:ext>
              </a:extLst>
            </p:cNvPr>
            <p:cNvSpPr/>
            <p:nvPr/>
          </p:nvSpPr>
          <p:spPr>
            <a:xfrm>
              <a:off x="6317299" y="2370759"/>
              <a:ext cx="647664" cy="532012"/>
            </a:xfrm>
            <a:custGeom>
              <a:avLst/>
              <a:gdLst>
                <a:gd name="connsiteX0" fmla="*/ 36130 w 647664"/>
                <a:gd name="connsiteY0" fmla="*/ 31265 h 532012"/>
                <a:gd name="connsiteX1" fmla="*/ 36130 w 647664"/>
                <a:gd name="connsiteY1" fmla="*/ 488315 h 532012"/>
                <a:gd name="connsiteX2" fmla="*/ 611535 w 647664"/>
                <a:gd name="connsiteY2" fmla="*/ 488315 h 532012"/>
                <a:gd name="connsiteX3" fmla="*/ 611535 w 647664"/>
                <a:gd name="connsiteY3" fmla="*/ 31265 h 532012"/>
                <a:gd name="connsiteX4" fmla="*/ 0 w 647664"/>
                <a:gd name="connsiteY4" fmla="*/ 0 h 532012"/>
                <a:gd name="connsiteX5" fmla="*/ 647664 w 647664"/>
                <a:gd name="connsiteY5" fmla="*/ 0 h 532012"/>
                <a:gd name="connsiteX6" fmla="*/ 647664 w 647664"/>
                <a:gd name="connsiteY6" fmla="*/ 532012 h 532012"/>
                <a:gd name="connsiteX7" fmla="*/ 0 w 647664"/>
                <a:gd name="connsiteY7" fmla="*/ 532012 h 53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7664" h="532012">
                  <a:moveTo>
                    <a:pt x="36130" y="31265"/>
                  </a:moveTo>
                  <a:lnTo>
                    <a:pt x="36130" y="488315"/>
                  </a:lnTo>
                  <a:lnTo>
                    <a:pt x="611535" y="488315"/>
                  </a:lnTo>
                  <a:lnTo>
                    <a:pt x="611535" y="31265"/>
                  </a:lnTo>
                  <a:close/>
                  <a:moveTo>
                    <a:pt x="0" y="0"/>
                  </a:moveTo>
                  <a:lnTo>
                    <a:pt x="647664" y="0"/>
                  </a:lnTo>
                  <a:lnTo>
                    <a:pt x="647664" y="532012"/>
                  </a:lnTo>
                  <a:lnTo>
                    <a:pt x="0" y="53201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isometricLeftDown"/>
              <a:lightRig rig="threePt" dir="t"/>
            </a:scene3d>
            <a:sp3d>
              <a:bevelT w="127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61" name="Group 1060">
              <a:extLst>
                <a:ext uri="{FF2B5EF4-FFF2-40B4-BE49-F238E27FC236}">
                  <a16:creationId xmlns:a16="http://schemas.microsoft.com/office/drawing/2014/main" id="{B9202D21-A15F-C7EF-B5F6-5A5E8C85135F}"/>
                </a:ext>
              </a:extLst>
            </p:cNvPr>
            <p:cNvGrpSpPr/>
            <p:nvPr/>
          </p:nvGrpSpPr>
          <p:grpSpPr>
            <a:xfrm>
              <a:off x="6322756" y="2366531"/>
              <a:ext cx="647664" cy="532012"/>
              <a:chOff x="6454417" y="1788495"/>
              <a:chExt cx="647664" cy="532012"/>
            </a:xfrm>
            <a:scene3d>
              <a:camera prst="isometricLeftDown"/>
              <a:lightRig rig="threePt" dir="t"/>
            </a:scene3d>
          </p:grpSpPr>
          <p:sp>
            <p:nvSpPr>
              <p:cNvPr id="4125" name="Rectangle 4124">
                <a:extLst>
                  <a:ext uri="{FF2B5EF4-FFF2-40B4-BE49-F238E27FC236}">
                    <a16:creationId xmlns:a16="http://schemas.microsoft.com/office/drawing/2014/main" id="{D053495D-E8F5-7243-6025-6C0ADFC104EA}"/>
                  </a:ext>
                </a:extLst>
              </p:cNvPr>
              <p:cNvSpPr/>
              <p:nvPr/>
            </p:nvSpPr>
            <p:spPr>
              <a:xfrm>
                <a:off x="6463252" y="1791120"/>
                <a:ext cx="633675" cy="51528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10" name="Freeform 4109">
                <a:extLst>
                  <a:ext uri="{FF2B5EF4-FFF2-40B4-BE49-F238E27FC236}">
                    <a16:creationId xmlns:a16="http://schemas.microsoft.com/office/drawing/2014/main" id="{D5044470-F2AE-5972-E747-B2FCDC15098C}"/>
                  </a:ext>
                </a:extLst>
              </p:cNvPr>
              <p:cNvSpPr/>
              <p:nvPr/>
            </p:nvSpPr>
            <p:spPr>
              <a:xfrm>
                <a:off x="6637443" y="2141715"/>
                <a:ext cx="120592" cy="45719"/>
              </a:xfrm>
              <a:custGeom>
                <a:avLst/>
                <a:gdLst>
                  <a:gd name="connsiteX0" fmla="*/ 0 w 2565400"/>
                  <a:gd name="connsiteY0" fmla="*/ 1100667 h 1138767"/>
                  <a:gd name="connsiteX1" fmla="*/ 304800 w 2565400"/>
                  <a:gd name="connsiteY1" fmla="*/ 1113367 h 1138767"/>
                  <a:gd name="connsiteX2" fmla="*/ 393700 w 2565400"/>
                  <a:gd name="connsiteY2" fmla="*/ 973667 h 1138767"/>
                  <a:gd name="connsiteX3" fmla="*/ 508000 w 2565400"/>
                  <a:gd name="connsiteY3" fmla="*/ 313267 h 1138767"/>
                  <a:gd name="connsiteX4" fmla="*/ 800100 w 2565400"/>
                  <a:gd name="connsiteY4" fmla="*/ 110067 h 1138767"/>
                  <a:gd name="connsiteX5" fmla="*/ 1485900 w 2565400"/>
                  <a:gd name="connsiteY5" fmla="*/ 33867 h 1138767"/>
                  <a:gd name="connsiteX6" fmla="*/ 1612900 w 2565400"/>
                  <a:gd name="connsiteY6" fmla="*/ 313267 h 1138767"/>
                  <a:gd name="connsiteX7" fmla="*/ 1701800 w 2565400"/>
                  <a:gd name="connsiteY7" fmla="*/ 973667 h 1138767"/>
                  <a:gd name="connsiteX8" fmla="*/ 1892300 w 2565400"/>
                  <a:gd name="connsiteY8" fmla="*/ 1113367 h 1138767"/>
                  <a:gd name="connsiteX9" fmla="*/ 2565400 w 2565400"/>
                  <a:gd name="connsiteY9" fmla="*/ 1126067 h 113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65400" h="1138767">
                    <a:moveTo>
                      <a:pt x="0" y="1100667"/>
                    </a:moveTo>
                    <a:cubicBezTo>
                      <a:pt x="119591" y="1117600"/>
                      <a:pt x="239183" y="1134534"/>
                      <a:pt x="304800" y="1113367"/>
                    </a:cubicBezTo>
                    <a:cubicBezTo>
                      <a:pt x="370417" y="1092200"/>
                      <a:pt x="359833" y="1107017"/>
                      <a:pt x="393700" y="973667"/>
                    </a:cubicBezTo>
                    <a:cubicBezTo>
                      <a:pt x="427567" y="840317"/>
                      <a:pt x="440267" y="457200"/>
                      <a:pt x="508000" y="313267"/>
                    </a:cubicBezTo>
                    <a:cubicBezTo>
                      <a:pt x="575733" y="169334"/>
                      <a:pt x="637117" y="156634"/>
                      <a:pt x="800100" y="110067"/>
                    </a:cubicBezTo>
                    <a:cubicBezTo>
                      <a:pt x="963083" y="63500"/>
                      <a:pt x="1350433" y="0"/>
                      <a:pt x="1485900" y="33867"/>
                    </a:cubicBezTo>
                    <a:cubicBezTo>
                      <a:pt x="1621367" y="67734"/>
                      <a:pt x="1576917" y="156634"/>
                      <a:pt x="1612900" y="313267"/>
                    </a:cubicBezTo>
                    <a:cubicBezTo>
                      <a:pt x="1648883" y="469900"/>
                      <a:pt x="1655233" y="840317"/>
                      <a:pt x="1701800" y="973667"/>
                    </a:cubicBezTo>
                    <a:cubicBezTo>
                      <a:pt x="1748367" y="1107017"/>
                      <a:pt x="1748367" y="1087967"/>
                      <a:pt x="1892300" y="1113367"/>
                    </a:cubicBezTo>
                    <a:cubicBezTo>
                      <a:pt x="2036233" y="1138767"/>
                      <a:pt x="2300816" y="1132417"/>
                      <a:pt x="2565400" y="1126067"/>
                    </a:cubicBezTo>
                  </a:path>
                </a:pathLst>
              </a:custGeom>
              <a:solidFill>
                <a:srgbClr val="FFC000"/>
              </a:solidFill>
              <a:ln w="6350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1" name="Freeform 4110">
                <a:extLst>
                  <a:ext uri="{FF2B5EF4-FFF2-40B4-BE49-F238E27FC236}">
                    <a16:creationId xmlns:a16="http://schemas.microsoft.com/office/drawing/2014/main" id="{1FFFD0DE-FBDB-F2F0-F708-81EFF06AA303}"/>
                  </a:ext>
                </a:extLst>
              </p:cNvPr>
              <p:cNvSpPr/>
              <p:nvPr/>
            </p:nvSpPr>
            <p:spPr>
              <a:xfrm>
                <a:off x="6750153" y="2118117"/>
                <a:ext cx="120592" cy="69318"/>
              </a:xfrm>
              <a:custGeom>
                <a:avLst/>
                <a:gdLst>
                  <a:gd name="connsiteX0" fmla="*/ 0 w 2565400"/>
                  <a:gd name="connsiteY0" fmla="*/ 1100667 h 1138767"/>
                  <a:gd name="connsiteX1" fmla="*/ 304800 w 2565400"/>
                  <a:gd name="connsiteY1" fmla="*/ 1113367 h 1138767"/>
                  <a:gd name="connsiteX2" fmla="*/ 393700 w 2565400"/>
                  <a:gd name="connsiteY2" fmla="*/ 973667 h 1138767"/>
                  <a:gd name="connsiteX3" fmla="*/ 508000 w 2565400"/>
                  <a:gd name="connsiteY3" fmla="*/ 313267 h 1138767"/>
                  <a:gd name="connsiteX4" fmla="*/ 800100 w 2565400"/>
                  <a:gd name="connsiteY4" fmla="*/ 110067 h 1138767"/>
                  <a:gd name="connsiteX5" fmla="*/ 1485900 w 2565400"/>
                  <a:gd name="connsiteY5" fmla="*/ 33867 h 1138767"/>
                  <a:gd name="connsiteX6" fmla="*/ 1612900 w 2565400"/>
                  <a:gd name="connsiteY6" fmla="*/ 313267 h 1138767"/>
                  <a:gd name="connsiteX7" fmla="*/ 1701800 w 2565400"/>
                  <a:gd name="connsiteY7" fmla="*/ 973667 h 1138767"/>
                  <a:gd name="connsiteX8" fmla="*/ 1892300 w 2565400"/>
                  <a:gd name="connsiteY8" fmla="*/ 1113367 h 1138767"/>
                  <a:gd name="connsiteX9" fmla="*/ 2565400 w 2565400"/>
                  <a:gd name="connsiteY9" fmla="*/ 1126067 h 113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65400" h="1138767">
                    <a:moveTo>
                      <a:pt x="0" y="1100667"/>
                    </a:moveTo>
                    <a:cubicBezTo>
                      <a:pt x="119591" y="1117600"/>
                      <a:pt x="239183" y="1134534"/>
                      <a:pt x="304800" y="1113367"/>
                    </a:cubicBezTo>
                    <a:cubicBezTo>
                      <a:pt x="370417" y="1092200"/>
                      <a:pt x="359833" y="1107017"/>
                      <a:pt x="393700" y="973667"/>
                    </a:cubicBezTo>
                    <a:cubicBezTo>
                      <a:pt x="427567" y="840317"/>
                      <a:pt x="440267" y="457200"/>
                      <a:pt x="508000" y="313267"/>
                    </a:cubicBezTo>
                    <a:cubicBezTo>
                      <a:pt x="575733" y="169334"/>
                      <a:pt x="637117" y="156634"/>
                      <a:pt x="800100" y="110067"/>
                    </a:cubicBezTo>
                    <a:cubicBezTo>
                      <a:pt x="963083" y="63500"/>
                      <a:pt x="1350433" y="0"/>
                      <a:pt x="1485900" y="33867"/>
                    </a:cubicBezTo>
                    <a:cubicBezTo>
                      <a:pt x="1621367" y="67734"/>
                      <a:pt x="1576917" y="156634"/>
                      <a:pt x="1612900" y="313267"/>
                    </a:cubicBezTo>
                    <a:cubicBezTo>
                      <a:pt x="1648883" y="469900"/>
                      <a:pt x="1655233" y="840317"/>
                      <a:pt x="1701800" y="973667"/>
                    </a:cubicBezTo>
                    <a:cubicBezTo>
                      <a:pt x="1748367" y="1107017"/>
                      <a:pt x="1748367" y="1087967"/>
                      <a:pt x="1892300" y="1113367"/>
                    </a:cubicBezTo>
                    <a:cubicBezTo>
                      <a:pt x="2036233" y="1138767"/>
                      <a:pt x="2300816" y="1132417"/>
                      <a:pt x="2565400" y="1126067"/>
                    </a:cubicBezTo>
                  </a:path>
                </a:pathLst>
              </a:custGeom>
              <a:solidFill>
                <a:srgbClr val="FFC000"/>
              </a:solidFill>
              <a:ln w="6350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2" name="Freeform 4111">
                <a:extLst>
                  <a:ext uri="{FF2B5EF4-FFF2-40B4-BE49-F238E27FC236}">
                    <a16:creationId xmlns:a16="http://schemas.microsoft.com/office/drawing/2014/main" id="{43C506D1-DC34-8764-79C5-317173AA659A}"/>
                  </a:ext>
                </a:extLst>
              </p:cNvPr>
              <p:cNvSpPr/>
              <p:nvPr/>
            </p:nvSpPr>
            <p:spPr>
              <a:xfrm>
                <a:off x="6864190" y="2092585"/>
                <a:ext cx="120592" cy="94850"/>
              </a:xfrm>
              <a:custGeom>
                <a:avLst/>
                <a:gdLst>
                  <a:gd name="connsiteX0" fmla="*/ 0 w 2565400"/>
                  <a:gd name="connsiteY0" fmla="*/ 1100667 h 1138767"/>
                  <a:gd name="connsiteX1" fmla="*/ 304800 w 2565400"/>
                  <a:gd name="connsiteY1" fmla="*/ 1113367 h 1138767"/>
                  <a:gd name="connsiteX2" fmla="*/ 393700 w 2565400"/>
                  <a:gd name="connsiteY2" fmla="*/ 973667 h 1138767"/>
                  <a:gd name="connsiteX3" fmla="*/ 508000 w 2565400"/>
                  <a:gd name="connsiteY3" fmla="*/ 313267 h 1138767"/>
                  <a:gd name="connsiteX4" fmla="*/ 800100 w 2565400"/>
                  <a:gd name="connsiteY4" fmla="*/ 110067 h 1138767"/>
                  <a:gd name="connsiteX5" fmla="*/ 1485900 w 2565400"/>
                  <a:gd name="connsiteY5" fmla="*/ 33867 h 1138767"/>
                  <a:gd name="connsiteX6" fmla="*/ 1612900 w 2565400"/>
                  <a:gd name="connsiteY6" fmla="*/ 313267 h 1138767"/>
                  <a:gd name="connsiteX7" fmla="*/ 1701800 w 2565400"/>
                  <a:gd name="connsiteY7" fmla="*/ 973667 h 1138767"/>
                  <a:gd name="connsiteX8" fmla="*/ 1892300 w 2565400"/>
                  <a:gd name="connsiteY8" fmla="*/ 1113367 h 1138767"/>
                  <a:gd name="connsiteX9" fmla="*/ 2565400 w 2565400"/>
                  <a:gd name="connsiteY9" fmla="*/ 1126067 h 113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65400" h="1138767">
                    <a:moveTo>
                      <a:pt x="0" y="1100667"/>
                    </a:moveTo>
                    <a:cubicBezTo>
                      <a:pt x="119591" y="1117600"/>
                      <a:pt x="239183" y="1134534"/>
                      <a:pt x="304800" y="1113367"/>
                    </a:cubicBezTo>
                    <a:cubicBezTo>
                      <a:pt x="370417" y="1092200"/>
                      <a:pt x="359833" y="1107017"/>
                      <a:pt x="393700" y="973667"/>
                    </a:cubicBezTo>
                    <a:cubicBezTo>
                      <a:pt x="427567" y="840317"/>
                      <a:pt x="440267" y="457200"/>
                      <a:pt x="508000" y="313267"/>
                    </a:cubicBezTo>
                    <a:cubicBezTo>
                      <a:pt x="575733" y="169334"/>
                      <a:pt x="637117" y="156634"/>
                      <a:pt x="800100" y="110067"/>
                    </a:cubicBezTo>
                    <a:cubicBezTo>
                      <a:pt x="963083" y="63500"/>
                      <a:pt x="1350433" y="0"/>
                      <a:pt x="1485900" y="33867"/>
                    </a:cubicBezTo>
                    <a:cubicBezTo>
                      <a:pt x="1621367" y="67734"/>
                      <a:pt x="1576917" y="156634"/>
                      <a:pt x="1612900" y="313267"/>
                    </a:cubicBezTo>
                    <a:cubicBezTo>
                      <a:pt x="1648883" y="469900"/>
                      <a:pt x="1655233" y="840317"/>
                      <a:pt x="1701800" y="973667"/>
                    </a:cubicBezTo>
                    <a:cubicBezTo>
                      <a:pt x="1748367" y="1107017"/>
                      <a:pt x="1748367" y="1087967"/>
                      <a:pt x="1892300" y="1113367"/>
                    </a:cubicBezTo>
                    <a:cubicBezTo>
                      <a:pt x="2036233" y="1138767"/>
                      <a:pt x="2300816" y="1132417"/>
                      <a:pt x="2565400" y="1126067"/>
                    </a:cubicBezTo>
                  </a:path>
                </a:pathLst>
              </a:custGeom>
              <a:solidFill>
                <a:srgbClr val="FFC000"/>
              </a:solidFill>
              <a:ln w="6350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3" name="Freeform 4112">
                <a:extLst>
                  <a:ext uri="{FF2B5EF4-FFF2-40B4-BE49-F238E27FC236}">
                    <a16:creationId xmlns:a16="http://schemas.microsoft.com/office/drawing/2014/main" id="{23D3F718-B8A3-23C4-1B6D-CE4B50444178}"/>
                  </a:ext>
                </a:extLst>
              </p:cNvPr>
              <p:cNvSpPr/>
              <p:nvPr/>
            </p:nvSpPr>
            <p:spPr>
              <a:xfrm>
                <a:off x="6644039" y="2004180"/>
                <a:ext cx="45719" cy="45719"/>
              </a:xfrm>
              <a:custGeom>
                <a:avLst/>
                <a:gdLst>
                  <a:gd name="connsiteX0" fmla="*/ 0 w 1036698"/>
                  <a:gd name="connsiteY0" fmla="*/ 1446972 h 1472888"/>
                  <a:gd name="connsiteX1" fmla="*/ 64794 w 1036698"/>
                  <a:gd name="connsiteY1" fmla="*/ 112302 h 1472888"/>
                  <a:gd name="connsiteX2" fmla="*/ 362844 w 1036698"/>
                  <a:gd name="connsiteY2" fmla="*/ 773158 h 1472888"/>
                  <a:gd name="connsiteX3" fmla="*/ 466514 w 1036698"/>
                  <a:gd name="connsiteY3" fmla="*/ 721326 h 1472888"/>
                  <a:gd name="connsiteX4" fmla="*/ 557225 w 1036698"/>
                  <a:gd name="connsiteY4" fmla="*/ 1084149 h 1472888"/>
                  <a:gd name="connsiteX5" fmla="*/ 1036698 w 1036698"/>
                  <a:gd name="connsiteY5" fmla="*/ 1472888 h 147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698" h="1472888">
                    <a:moveTo>
                      <a:pt x="0" y="1446972"/>
                    </a:moveTo>
                    <a:cubicBezTo>
                      <a:pt x="2160" y="835788"/>
                      <a:pt x="4320" y="224604"/>
                      <a:pt x="64794" y="112302"/>
                    </a:cubicBezTo>
                    <a:cubicBezTo>
                      <a:pt x="125268" y="0"/>
                      <a:pt x="295891" y="671654"/>
                      <a:pt x="362844" y="773158"/>
                    </a:cubicBezTo>
                    <a:cubicBezTo>
                      <a:pt x="429797" y="874662"/>
                      <a:pt x="434117" y="669494"/>
                      <a:pt x="466514" y="721326"/>
                    </a:cubicBezTo>
                    <a:cubicBezTo>
                      <a:pt x="498911" y="773158"/>
                      <a:pt x="462194" y="958889"/>
                      <a:pt x="557225" y="1084149"/>
                    </a:cubicBezTo>
                    <a:cubicBezTo>
                      <a:pt x="652256" y="1209409"/>
                      <a:pt x="1036698" y="1472888"/>
                      <a:pt x="1036698" y="1472888"/>
                    </a:cubicBezTo>
                  </a:path>
                </a:pathLst>
              </a:cu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14" name="Straight Connector 4113">
                <a:extLst>
                  <a:ext uri="{FF2B5EF4-FFF2-40B4-BE49-F238E27FC236}">
                    <a16:creationId xmlns:a16="http://schemas.microsoft.com/office/drawing/2014/main" id="{2F9C77F5-4CA4-9990-F7E5-5F2D130203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97609" y="2047945"/>
                <a:ext cx="146430" cy="34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5" name="Straight Connector 4114">
                <a:extLst>
                  <a:ext uri="{FF2B5EF4-FFF2-40B4-BE49-F238E27FC236}">
                    <a16:creationId xmlns:a16="http://schemas.microsoft.com/office/drawing/2014/main" id="{F5A86F77-A26C-B3EB-00EA-2E3D40C99A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97870" y="2185843"/>
                <a:ext cx="146430" cy="340"/>
              </a:xfrm>
              <a:prstGeom prst="line">
                <a:avLst/>
              </a:prstGeom>
              <a:ln w="63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7" name="Straight Connector 4116">
                <a:extLst>
                  <a:ext uri="{FF2B5EF4-FFF2-40B4-BE49-F238E27FC236}">
                    <a16:creationId xmlns:a16="http://schemas.microsoft.com/office/drawing/2014/main" id="{FCC116D7-E1B5-B5FD-A016-850C2241FA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84820" y="2049731"/>
                <a:ext cx="109728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8" name="Freeform 4117">
                <a:extLst>
                  <a:ext uri="{FF2B5EF4-FFF2-40B4-BE49-F238E27FC236}">
                    <a16:creationId xmlns:a16="http://schemas.microsoft.com/office/drawing/2014/main" id="{9EB4D969-6AA6-9059-48C6-64E7A582FE02}"/>
                  </a:ext>
                </a:extLst>
              </p:cNvPr>
              <p:cNvSpPr/>
              <p:nvPr/>
            </p:nvSpPr>
            <p:spPr>
              <a:xfrm>
                <a:off x="6799887" y="1984812"/>
                <a:ext cx="45719" cy="64325"/>
              </a:xfrm>
              <a:custGeom>
                <a:avLst/>
                <a:gdLst>
                  <a:gd name="connsiteX0" fmla="*/ 0 w 1036698"/>
                  <a:gd name="connsiteY0" fmla="*/ 1446972 h 1472888"/>
                  <a:gd name="connsiteX1" fmla="*/ 64794 w 1036698"/>
                  <a:gd name="connsiteY1" fmla="*/ 112302 h 1472888"/>
                  <a:gd name="connsiteX2" fmla="*/ 362844 w 1036698"/>
                  <a:gd name="connsiteY2" fmla="*/ 773158 h 1472888"/>
                  <a:gd name="connsiteX3" fmla="*/ 466514 w 1036698"/>
                  <a:gd name="connsiteY3" fmla="*/ 721326 h 1472888"/>
                  <a:gd name="connsiteX4" fmla="*/ 557225 w 1036698"/>
                  <a:gd name="connsiteY4" fmla="*/ 1084149 h 1472888"/>
                  <a:gd name="connsiteX5" fmla="*/ 1036698 w 1036698"/>
                  <a:gd name="connsiteY5" fmla="*/ 1472888 h 147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698" h="1472888">
                    <a:moveTo>
                      <a:pt x="0" y="1446972"/>
                    </a:moveTo>
                    <a:cubicBezTo>
                      <a:pt x="2160" y="835788"/>
                      <a:pt x="4320" y="224604"/>
                      <a:pt x="64794" y="112302"/>
                    </a:cubicBezTo>
                    <a:cubicBezTo>
                      <a:pt x="125268" y="0"/>
                      <a:pt x="295891" y="671654"/>
                      <a:pt x="362844" y="773158"/>
                    </a:cubicBezTo>
                    <a:cubicBezTo>
                      <a:pt x="429797" y="874662"/>
                      <a:pt x="434117" y="669494"/>
                      <a:pt x="466514" y="721326"/>
                    </a:cubicBezTo>
                    <a:cubicBezTo>
                      <a:pt x="498911" y="773158"/>
                      <a:pt x="462194" y="958889"/>
                      <a:pt x="557225" y="1084149"/>
                    </a:cubicBezTo>
                    <a:cubicBezTo>
                      <a:pt x="652256" y="1209409"/>
                      <a:pt x="1036698" y="1472888"/>
                      <a:pt x="1036698" y="1472888"/>
                    </a:cubicBezTo>
                  </a:path>
                </a:pathLst>
              </a:cu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0" name="Freeform 4119">
                <a:extLst>
                  <a:ext uri="{FF2B5EF4-FFF2-40B4-BE49-F238E27FC236}">
                    <a16:creationId xmlns:a16="http://schemas.microsoft.com/office/drawing/2014/main" id="{E3918570-C0BA-EC7D-5ECF-59E94DFE64AE}"/>
                  </a:ext>
                </a:extLst>
              </p:cNvPr>
              <p:cNvSpPr/>
              <p:nvPr/>
            </p:nvSpPr>
            <p:spPr>
              <a:xfrm>
                <a:off x="6899490" y="1984812"/>
                <a:ext cx="45719" cy="64325"/>
              </a:xfrm>
              <a:custGeom>
                <a:avLst/>
                <a:gdLst>
                  <a:gd name="connsiteX0" fmla="*/ 0 w 1036698"/>
                  <a:gd name="connsiteY0" fmla="*/ 1446972 h 1472888"/>
                  <a:gd name="connsiteX1" fmla="*/ 64794 w 1036698"/>
                  <a:gd name="connsiteY1" fmla="*/ 112302 h 1472888"/>
                  <a:gd name="connsiteX2" fmla="*/ 362844 w 1036698"/>
                  <a:gd name="connsiteY2" fmla="*/ 773158 h 1472888"/>
                  <a:gd name="connsiteX3" fmla="*/ 466514 w 1036698"/>
                  <a:gd name="connsiteY3" fmla="*/ 721326 h 1472888"/>
                  <a:gd name="connsiteX4" fmla="*/ 557225 w 1036698"/>
                  <a:gd name="connsiteY4" fmla="*/ 1084149 h 1472888"/>
                  <a:gd name="connsiteX5" fmla="*/ 1036698 w 1036698"/>
                  <a:gd name="connsiteY5" fmla="*/ 1472888 h 147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698" h="1472888">
                    <a:moveTo>
                      <a:pt x="0" y="1446972"/>
                    </a:moveTo>
                    <a:cubicBezTo>
                      <a:pt x="2160" y="835788"/>
                      <a:pt x="4320" y="224604"/>
                      <a:pt x="64794" y="112302"/>
                    </a:cubicBezTo>
                    <a:cubicBezTo>
                      <a:pt x="125268" y="0"/>
                      <a:pt x="295891" y="671654"/>
                      <a:pt x="362844" y="773158"/>
                    </a:cubicBezTo>
                    <a:cubicBezTo>
                      <a:pt x="429797" y="874662"/>
                      <a:pt x="434117" y="669494"/>
                      <a:pt x="466514" y="721326"/>
                    </a:cubicBezTo>
                    <a:cubicBezTo>
                      <a:pt x="498911" y="773158"/>
                      <a:pt x="462194" y="958889"/>
                      <a:pt x="557225" y="1084149"/>
                    </a:cubicBezTo>
                    <a:cubicBezTo>
                      <a:pt x="652256" y="1209409"/>
                      <a:pt x="1036698" y="1472888"/>
                      <a:pt x="1036698" y="1472888"/>
                    </a:cubicBezTo>
                  </a:path>
                </a:pathLst>
              </a:cu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2" name="Freeform 4121">
                <a:extLst>
                  <a:ext uri="{FF2B5EF4-FFF2-40B4-BE49-F238E27FC236}">
                    <a16:creationId xmlns:a16="http://schemas.microsoft.com/office/drawing/2014/main" id="{8620905F-94EA-F681-DB28-18C1791F5C8D}"/>
                  </a:ext>
                </a:extLst>
              </p:cNvPr>
              <p:cNvSpPr/>
              <p:nvPr/>
            </p:nvSpPr>
            <p:spPr>
              <a:xfrm>
                <a:off x="6976781" y="2093128"/>
                <a:ext cx="120592" cy="94850"/>
              </a:xfrm>
              <a:custGeom>
                <a:avLst/>
                <a:gdLst>
                  <a:gd name="connsiteX0" fmla="*/ 0 w 2565400"/>
                  <a:gd name="connsiteY0" fmla="*/ 1100667 h 1138767"/>
                  <a:gd name="connsiteX1" fmla="*/ 304800 w 2565400"/>
                  <a:gd name="connsiteY1" fmla="*/ 1113367 h 1138767"/>
                  <a:gd name="connsiteX2" fmla="*/ 393700 w 2565400"/>
                  <a:gd name="connsiteY2" fmla="*/ 973667 h 1138767"/>
                  <a:gd name="connsiteX3" fmla="*/ 508000 w 2565400"/>
                  <a:gd name="connsiteY3" fmla="*/ 313267 h 1138767"/>
                  <a:gd name="connsiteX4" fmla="*/ 800100 w 2565400"/>
                  <a:gd name="connsiteY4" fmla="*/ 110067 h 1138767"/>
                  <a:gd name="connsiteX5" fmla="*/ 1485900 w 2565400"/>
                  <a:gd name="connsiteY5" fmla="*/ 33867 h 1138767"/>
                  <a:gd name="connsiteX6" fmla="*/ 1612900 w 2565400"/>
                  <a:gd name="connsiteY6" fmla="*/ 313267 h 1138767"/>
                  <a:gd name="connsiteX7" fmla="*/ 1701800 w 2565400"/>
                  <a:gd name="connsiteY7" fmla="*/ 973667 h 1138767"/>
                  <a:gd name="connsiteX8" fmla="*/ 1892300 w 2565400"/>
                  <a:gd name="connsiteY8" fmla="*/ 1113367 h 1138767"/>
                  <a:gd name="connsiteX9" fmla="*/ 2565400 w 2565400"/>
                  <a:gd name="connsiteY9" fmla="*/ 1126067 h 113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65400" h="1138767">
                    <a:moveTo>
                      <a:pt x="0" y="1100667"/>
                    </a:moveTo>
                    <a:cubicBezTo>
                      <a:pt x="119591" y="1117600"/>
                      <a:pt x="239183" y="1134534"/>
                      <a:pt x="304800" y="1113367"/>
                    </a:cubicBezTo>
                    <a:cubicBezTo>
                      <a:pt x="370417" y="1092200"/>
                      <a:pt x="359833" y="1107017"/>
                      <a:pt x="393700" y="973667"/>
                    </a:cubicBezTo>
                    <a:cubicBezTo>
                      <a:pt x="427567" y="840317"/>
                      <a:pt x="440267" y="457200"/>
                      <a:pt x="508000" y="313267"/>
                    </a:cubicBezTo>
                    <a:cubicBezTo>
                      <a:pt x="575733" y="169334"/>
                      <a:pt x="637117" y="156634"/>
                      <a:pt x="800100" y="110067"/>
                    </a:cubicBezTo>
                    <a:cubicBezTo>
                      <a:pt x="963083" y="63500"/>
                      <a:pt x="1350433" y="0"/>
                      <a:pt x="1485900" y="33867"/>
                    </a:cubicBezTo>
                    <a:cubicBezTo>
                      <a:pt x="1621367" y="67734"/>
                      <a:pt x="1576917" y="156634"/>
                      <a:pt x="1612900" y="313267"/>
                    </a:cubicBezTo>
                    <a:cubicBezTo>
                      <a:pt x="1648883" y="469900"/>
                      <a:pt x="1655233" y="840317"/>
                      <a:pt x="1701800" y="973667"/>
                    </a:cubicBezTo>
                    <a:cubicBezTo>
                      <a:pt x="1748367" y="1107017"/>
                      <a:pt x="1748367" y="1087967"/>
                      <a:pt x="1892300" y="1113367"/>
                    </a:cubicBezTo>
                    <a:cubicBezTo>
                      <a:pt x="2036233" y="1138767"/>
                      <a:pt x="2300816" y="1132417"/>
                      <a:pt x="2565400" y="1126067"/>
                    </a:cubicBezTo>
                  </a:path>
                </a:pathLst>
              </a:custGeom>
              <a:solidFill>
                <a:srgbClr val="FFC000"/>
              </a:solidFill>
              <a:ln w="6350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8" name="Freeform 4127">
                <a:extLst>
                  <a:ext uri="{FF2B5EF4-FFF2-40B4-BE49-F238E27FC236}">
                    <a16:creationId xmlns:a16="http://schemas.microsoft.com/office/drawing/2014/main" id="{4A4BF31D-F6EA-795D-9F28-0CC7E6430DB3}"/>
                  </a:ext>
                </a:extLst>
              </p:cNvPr>
              <p:cNvSpPr/>
              <p:nvPr/>
            </p:nvSpPr>
            <p:spPr>
              <a:xfrm>
                <a:off x="6982600" y="1961920"/>
                <a:ext cx="47241" cy="90639"/>
              </a:xfrm>
              <a:custGeom>
                <a:avLst/>
                <a:gdLst>
                  <a:gd name="connsiteX0" fmla="*/ 0 w 1036698"/>
                  <a:gd name="connsiteY0" fmla="*/ 1446972 h 1472888"/>
                  <a:gd name="connsiteX1" fmla="*/ 64794 w 1036698"/>
                  <a:gd name="connsiteY1" fmla="*/ 112302 h 1472888"/>
                  <a:gd name="connsiteX2" fmla="*/ 362844 w 1036698"/>
                  <a:gd name="connsiteY2" fmla="*/ 773158 h 1472888"/>
                  <a:gd name="connsiteX3" fmla="*/ 466514 w 1036698"/>
                  <a:gd name="connsiteY3" fmla="*/ 721326 h 1472888"/>
                  <a:gd name="connsiteX4" fmla="*/ 557225 w 1036698"/>
                  <a:gd name="connsiteY4" fmla="*/ 1084149 h 1472888"/>
                  <a:gd name="connsiteX5" fmla="*/ 1036698 w 1036698"/>
                  <a:gd name="connsiteY5" fmla="*/ 1472888 h 147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698" h="1472888">
                    <a:moveTo>
                      <a:pt x="0" y="1446972"/>
                    </a:moveTo>
                    <a:cubicBezTo>
                      <a:pt x="2160" y="835788"/>
                      <a:pt x="4320" y="224604"/>
                      <a:pt x="64794" y="112302"/>
                    </a:cubicBezTo>
                    <a:cubicBezTo>
                      <a:pt x="125268" y="0"/>
                      <a:pt x="295891" y="671654"/>
                      <a:pt x="362844" y="773158"/>
                    </a:cubicBezTo>
                    <a:cubicBezTo>
                      <a:pt x="429797" y="874662"/>
                      <a:pt x="434117" y="669494"/>
                      <a:pt x="466514" y="721326"/>
                    </a:cubicBezTo>
                    <a:cubicBezTo>
                      <a:pt x="498911" y="773158"/>
                      <a:pt x="462194" y="958889"/>
                      <a:pt x="557225" y="1084149"/>
                    </a:cubicBezTo>
                    <a:cubicBezTo>
                      <a:pt x="652256" y="1209409"/>
                      <a:pt x="1036698" y="1472888"/>
                      <a:pt x="1036698" y="1472888"/>
                    </a:cubicBezTo>
                  </a:path>
                </a:pathLst>
              </a:cu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29" name="Group 4128">
                <a:extLst>
                  <a:ext uri="{FF2B5EF4-FFF2-40B4-BE49-F238E27FC236}">
                    <a16:creationId xmlns:a16="http://schemas.microsoft.com/office/drawing/2014/main" id="{316750AA-A1E8-4871-8C0F-FD31D79999C3}"/>
                  </a:ext>
                </a:extLst>
              </p:cNvPr>
              <p:cNvGrpSpPr/>
              <p:nvPr/>
            </p:nvGrpSpPr>
            <p:grpSpPr>
              <a:xfrm>
                <a:off x="6495924" y="1878719"/>
                <a:ext cx="162066" cy="52103"/>
                <a:chOff x="7159998" y="3349826"/>
                <a:chExt cx="318903" cy="471584"/>
              </a:xfrm>
            </p:grpSpPr>
            <p:cxnSp>
              <p:nvCxnSpPr>
                <p:cNvPr id="4131" name="Straight Connector 4130">
                  <a:extLst>
                    <a:ext uri="{FF2B5EF4-FFF2-40B4-BE49-F238E27FC236}">
                      <a16:creationId xmlns:a16="http://schemas.microsoft.com/office/drawing/2014/main" id="{3A4055A2-79B4-7CA9-B371-98122BC394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25912" y="3768436"/>
                  <a:ext cx="62202" cy="0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32" name="Arc 4131">
                  <a:extLst>
                    <a:ext uri="{FF2B5EF4-FFF2-40B4-BE49-F238E27FC236}">
                      <a16:creationId xmlns:a16="http://schemas.microsoft.com/office/drawing/2014/main" id="{67F523C2-63A7-3A4D-9140-C453D634750D}"/>
                    </a:ext>
                  </a:extLst>
                </p:cNvPr>
                <p:cNvSpPr/>
                <p:nvPr/>
              </p:nvSpPr>
              <p:spPr>
                <a:xfrm>
                  <a:off x="7159998" y="3745807"/>
                  <a:ext cx="67645" cy="45719"/>
                </a:xfrm>
                <a:prstGeom prst="arc">
                  <a:avLst>
                    <a:gd name="adj1" fmla="val 11071024"/>
                    <a:gd name="adj2" fmla="val 0"/>
                  </a:avLst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33" name="Straight Connector 4132">
                  <a:extLst>
                    <a:ext uri="{FF2B5EF4-FFF2-40B4-BE49-F238E27FC236}">
                      <a16:creationId xmlns:a16="http://schemas.microsoft.com/office/drawing/2014/main" id="{709761D9-1790-E39C-495F-DCA6C01884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81331" y="3763819"/>
                  <a:ext cx="20289" cy="57591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4" name="Straight Connector 4133">
                  <a:extLst>
                    <a:ext uri="{FF2B5EF4-FFF2-40B4-BE49-F238E27FC236}">
                      <a16:creationId xmlns:a16="http://schemas.microsoft.com/office/drawing/2014/main" id="{23DDBDD2-6C2B-6BA8-09C6-931234E917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05120" y="3349826"/>
                  <a:ext cx="9801" cy="471584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5" name="Straight Connector 4134">
                  <a:extLst>
                    <a:ext uri="{FF2B5EF4-FFF2-40B4-BE49-F238E27FC236}">
                      <a16:creationId xmlns:a16="http://schemas.microsoft.com/office/drawing/2014/main" id="{87839ADD-8459-A49A-E8BF-0F7D63B556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8626" y="3349826"/>
                  <a:ext cx="18243" cy="459374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6" name="Straight Connector 4135">
                  <a:extLst>
                    <a:ext uri="{FF2B5EF4-FFF2-40B4-BE49-F238E27FC236}">
                      <a16:creationId xmlns:a16="http://schemas.microsoft.com/office/drawing/2014/main" id="{49D7326A-E633-43D3-D982-1E973E90A0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8872" y="3768437"/>
                  <a:ext cx="62202" cy="0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7" name="Straight Connector 4136">
                  <a:extLst>
                    <a:ext uri="{FF2B5EF4-FFF2-40B4-BE49-F238E27FC236}">
                      <a16:creationId xmlns:a16="http://schemas.microsoft.com/office/drawing/2014/main" id="{4AED86E2-ADF3-0CD9-FA42-9D49583D8A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36172" y="3763819"/>
                  <a:ext cx="12700" cy="43006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8" name="Straight Connector 4137">
                  <a:extLst>
                    <a:ext uri="{FF2B5EF4-FFF2-40B4-BE49-F238E27FC236}">
                      <a16:creationId xmlns:a16="http://schemas.microsoft.com/office/drawing/2014/main" id="{AACE5E79-0172-8D51-D9F4-B634E4A2A4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08134" y="3730050"/>
                  <a:ext cx="35842" cy="38387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9" name="Straight Connector 4138">
                  <a:extLst>
                    <a:ext uri="{FF2B5EF4-FFF2-40B4-BE49-F238E27FC236}">
                      <a16:creationId xmlns:a16="http://schemas.microsoft.com/office/drawing/2014/main" id="{544F5D8E-0D48-9BC4-5AF1-A9C74F394D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43059" y="3733225"/>
                  <a:ext cx="35842" cy="38387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40" name="Straight Connector 4139">
                <a:extLst>
                  <a:ext uri="{FF2B5EF4-FFF2-40B4-BE49-F238E27FC236}">
                    <a16:creationId xmlns:a16="http://schemas.microsoft.com/office/drawing/2014/main" id="{CA14EDA3-B34B-537D-D7F0-9F2BC6F699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43785" y="2049957"/>
                <a:ext cx="5486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1" name="Straight Connector 4140">
                <a:extLst>
                  <a:ext uri="{FF2B5EF4-FFF2-40B4-BE49-F238E27FC236}">
                    <a16:creationId xmlns:a16="http://schemas.microsoft.com/office/drawing/2014/main" id="{9E2A83B1-F037-E9A5-1F42-1A9905B012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5385" y="2049957"/>
                <a:ext cx="3657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42" name="Group 4141">
                <a:extLst>
                  <a:ext uri="{FF2B5EF4-FFF2-40B4-BE49-F238E27FC236}">
                    <a16:creationId xmlns:a16="http://schemas.microsoft.com/office/drawing/2014/main" id="{CE2B75BB-4923-8435-606A-95C819B25577}"/>
                  </a:ext>
                </a:extLst>
              </p:cNvPr>
              <p:cNvGrpSpPr/>
              <p:nvPr/>
            </p:nvGrpSpPr>
            <p:grpSpPr>
              <a:xfrm>
                <a:off x="6658008" y="1843712"/>
                <a:ext cx="190050" cy="91995"/>
                <a:chOff x="6996369" y="3349826"/>
                <a:chExt cx="482532" cy="471584"/>
              </a:xfrm>
            </p:grpSpPr>
            <p:cxnSp>
              <p:nvCxnSpPr>
                <p:cNvPr id="4143" name="Straight Connector 4142">
                  <a:extLst>
                    <a:ext uri="{FF2B5EF4-FFF2-40B4-BE49-F238E27FC236}">
                      <a16:creationId xmlns:a16="http://schemas.microsoft.com/office/drawing/2014/main" id="{0D89463E-51DA-A90D-4CF9-A1512C3F18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96369" y="3765261"/>
                  <a:ext cx="163086" cy="0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4" name="Straight Connector 4143">
                  <a:extLst>
                    <a:ext uri="{FF2B5EF4-FFF2-40B4-BE49-F238E27FC236}">
                      <a16:creationId xmlns:a16="http://schemas.microsoft.com/office/drawing/2014/main" id="{69F2024E-E5E9-4B27-9F14-06FBC70991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25912" y="3768436"/>
                  <a:ext cx="62202" cy="0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45" name="Arc 4144">
                  <a:extLst>
                    <a:ext uri="{FF2B5EF4-FFF2-40B4-BE49-F238E27FC236}">
                      <a16:creationId xmlns:a16="http://schemas.microsoft.com/office/drawing/2014/main" id="{C3A9C523-EB43-96C3-FAA4-6EB57D6CD773}"/>
                    </a:ext>
                  </a:extLst>
                </p:cNvPr>
                <p:cNvSpPr/>
                <p:nvPr/>
              </p:nvSpPr>
              <p:spPr>
                <a:xfrm>
                  <a:off x="7159998" y="3745807"/>
                  <a:ext cx="67645" cy="45719"/>
                </a:xfrm>
                <a:prstGeom prst="arc">
                  <a:avLst>
                    <a:gd name="adj1" fmla="val 11071024"/>
                    <a:gd name="adj2" fmla="val 0"/>
                  </a:avLst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46" name="Straight Connector 4145">
                  <a:extLst>
                    <a:ext uri="{FF2B5EF4-FFF2-40B4-BE49-F238E27FC236}">
                      <a16:creationId xmlns:a16="http://schemas.microsoft.com/office/drawing/2014/main" id="{6F228F67-935E-86E8-13DC-18173F3F5B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81331" y="3763819"/>
                  <a:ext cx="20289" cy="57591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7" name="Straight Connector 4146">
                  <a:extLst>
                    <a:ext uri="{FF2B5EF4-FFF2-40B4-BE49-F238E27FC236}">
                      <a16:creationId xmlns:a16="http://schemas.microsoft.com/office/drawing/2014/main" id="{07AB98E2-7EA3-8EFB-A639-19FA793FF4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05120" y="3349826"/>
                  <a:ext cx="9801" cy="471584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8" name="Straight Connector 4147">
                  <a:extLst>
                    <a:ext uri="{FF2B5EF4-FFF2-40B4-BE49-F238E27FC236}">
                      <a16:creationId xmlns:a16="http://schemas.microsoft.com/office/drawing/2014/main" id="{3157973F-50C7-1A35-C365-955575C102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8626" y="3349826"/>
                  <a:ext cx="18243" cy="459374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9" name="Straight Connector 4148">
                  <a:extLst>
                    <a:ext uri="{FF2B5EF4-FFF2-40B4-BE49-F238E27FC236}">
                      <a16:creationId xmlns:a16="http://schemas.microsoft.com/office/drawing/2014/main" id="{B620DB96-A7F3-604E-DC63-68E42E487A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8872" y="3768437"/>
                  <a:ext cx="62202" cy="0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0" name="Straight Connector 4149">
                  <a:extLst>
                    <a:ext uri="{FF2B5EF4-FFF2-40B4-BE49-F238E27FC236}">
                      <a16:creationId xmlns:a16="http://schemas.microsoft.com/office/drawing/2014/main" id="{17385F16-CB5F-E8D9-015C-3E0F74B633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36172" y="3763819"/>
                  <a:ext cx="12700" cy="43006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1" name="Straight Connector 4150">
                  <a:extLst>
                    <a:ext uri="{FF2B5EF4-FFF2-40B4-BE49-F238E27FC236}">
                      <a16:creationId xmlns:a16="http://schemas.microsoft.com/office/drawing/2014/main" id="{BFB3E6FB-2ADF-345E-3234-F2BC925B05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08134" y="3730050"/>
                  <a:ext cx="35842" cy="38387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2" name="Straight Connector 4151">
                  <a:extLst>
                    <a:ext uri="{FF2B5EF4-FFF2-40B4-BE49-F238E27FC236}">
                      <a16:creationId xmlns:a16="http://schemas.microsoft.com/office/drawing/2014/main" id="{12A6FAEE-AE40-C91B-2EDA-DF228DCF64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43059" y="3733225"/>
                  <a:ext cx="35842" cy="38387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6" name="Group 1045">
                <a:extLst>
                  <a:ext uri="{FF2B5EF4-FFF2-40B4-BE49-F238E27FC236}">
                    <a16:creationId xmlns:a16="http://schemas.microsoft.com/office/drawing/2014/main" id="{672A4C7E-8663-8BD0-2376-40288DE4EC5F}"/>
                  </a:ext>
                </a:extLst>
              </p:cNvPr>
              <p:cNvGrpSpPr/>
              <p:nvPr/>
            </p:nvGrpSpPr>
            <p:grpSpPr>
              <a:xfrm>
                <a:off x="6848058" y="1845507"/>
                <a:ext cx="90440" cy="91995"/>
                <a:chOff x="6834929" y="1271217"/>
                <a:chExt cx="90440" cy="91995"/>
              </a:xfrm>
            </p:grpSpPr>
            <p:cxnSp>
              <p:nvCxnSpPr>
                <p:cNvPr id="4155" name="Straight Connector 4154">
                  <a:extLst>
                    <a:ext uri="{FF2B5EF4-FFF2-40B4-BE49-F238E27FC236}">
                      <a16:creationId xmlns:a16="http://schemas.microsoft.com/office/drawing/2014/main" id="{E1F6D97F-5DA7-DFA7-8426-0CA3E91F5B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53622" y="1352878"/>
                  <a:ext cx="17640" cy="0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56" name="Arc 4155">
                  <a:extLst>
                    <a:ext uri="{FF2B5EF4-FFF2-40B4-BE49-F238E27FC236}">
                      <a16:creationId xmlns:a16="http://schemas.microsoft.com/office/drawing/2014/main" id="{152341E2-6745-7A7C-8C6F-E9B4057301E9}"/>
                    </a:ext>
                  </a:extLst>
                </p:cNvPr>
                <p:cNvSpPr/>
                <p:nvPr/>
              </p:nvSpPr>
              <p:spPr>
                <a:xfrm>
                  <a:off x="6834929" y="1348464"/>
                  <a:ext cx="19184" cy="8919"/>
                </a:xfrm>
                <a:prstGeom prst="arc">
                  <a:avLst>
                    <a:gd name="adj1" fmla="val 11071024"/>
                    <a:gd name="adj2" fmla="val 0"/>
                  </a:avLst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57" name="Straight Connector 4156">
                  <a:extLst>
                    <a:ext uri="{FF2B5EF4-FFF2-40B4-BE49-F238E27FC236}">
                      <a16:creationId xmlns:a16="http://schemas.microsoft.com/office/drawing/2014/main" id="{E2D76EAE-8823-1C51-2DE9-25C63A3CA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9339" y="1351977"/>
                  <a:ext cx="5754" cy="11235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8" name="Straight Connector 4157">
                  <a:extLst>
                    <a:ext uri="{FF2B5EF4-FFF2-40B4-BE49-F238E27FC236}">
                      <a16:creationId xmlns:a16="http://schemas.microsoft.com/office/drawing/2014/main" id="{B4B91B72-5722-4EF9-B018-F51EF6034C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76085" y="1271217"/>
                  <a:ext cx="2780" cy="91995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9" name="Straight Connector 4158">
                  <a:extLst>
                    <a:ext uri="{FF2B5EF4-FFF2-40B4-BE49-F238E27FC236}">
                      <a16:creationId xmlns:a16="http://schemas.microsoft.com/office/drawing/2014/main" id="{85363F64-8B79-2856-DF82-19BDBD57FD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79915" y="1271217"/>
                  <a:ext cx="5174" cy="89613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5" name="Straight Connector 1024">
                  <a:extLst>
                    <a:ext uri="{FF2B5EF4-FFF2-40B4-BE49-F238E27FC236}">
                      <a16:creationId xmlns:a16="http://schemas.microsoft.com/office/drawing/2014/main" id="{1F141063-A309-69CC-066B-DEF6E0798C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8493" y="1352878"/>
                  <a:ext cx="17640" cy="0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>
                  <a:extLst>
                    <a:ext uri="{FF2B5EF4-FFF2-40B4-BE49-F238E27FC236}">
                      <a16:creationId xmlns:a16="http://schemas.microsoft.com/office/drawing/2014/main" id="{667DD8DA-951B-2AAF-1E37-F5498A5DD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84891" y="1351977"/>
                  <a:ext cx="3602" cy="8389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Straight Connector 1041">
                  <a:extLst>
                    <a:ext uri="{FF2B5EF4-FFF2-40B4-BE49-F238E27FC236}">
                      <a16:creationId xmlns:a16="http://schemas.microsoft.com/office/drawing/2014/main" id="{0AA2C399-B51C-86CB-53D3-A14254ACA4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05300" y="1345390"/>
                  <a:ext cx="10165" cy="7488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Straight Connector 1043">
                  <a:extLst>
                    <a:ext uri="{FF2B5EF4-FFF2-40B4-BE49-F238E27FC236}">
                      <a16:creationId xmlns:a16="http://schemas.microsoft.com/office/drawing/2014/main" id="{4E75C4D0-AD9B-8DBD-AA62-C35C653E3C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15204" y="1346009"/>
                  <a:ext cx="10165" cy="7488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8" name="Group 1047">
                <a:extLst>
                  <a:ext uri="{FF2B5EF4-FFF2-40B4-BE49-F238E27FC236}">
                    <a16:creationId xmlns:a16="http://schemas.microsoft.com/office/drawing/2014/main" id="{72B20B73-C5F0-CD37-3FEA-50E6B2C1B20A}"/>
                  </a:ext>
                </a:extLst>
              </p:cNvPr>
              <p:cNvGrpSpPr/>
              <p:nvPr/>
            </p:nvGrpSpPr>
            <p:grpSpPr>
              <a:xfrm>
                <a:off x="6936307" y="1845507"/>
                <a:ext cx="90440" cy="91995"/>
                <a:chOff x="6834929" y="1271217"/>
                <a:chExt cx="90440" cy="91995"/>
              </a:xfrm>
            </p:grpSpPr>
            <p:cxnSp>
              <p:nvCxnSpPr>
                <p:cNvPr id="1051" name="Straight Connector 1050">
                  <a:extLst>
                    <a:ext uri="{FF2B5EF4-FFF2-40B4-BE49-F238E27FC236}">
                      <a16:creationId xmlns:a16="http://schemas.microsoft.com/office/drawing/2014/main" id="{6BC5432C-B87F-4FD6-5BF8-2CB4F7E0E6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53622" y="1352878"/>
                  <a:ext cx="17640" cy="0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2" name="Arc 1051">
                  <a:extLst>
                    <a:ext uri="{FF2B5EF4-FFF2-40B4-BE49-F238E27FC236}">
                      <a16:creationId xmlns:a16="http://schemas.microsoft.com/office/drawing/2014/main" id="{F9699DA6-FE0E-5F35-2E3B-2D8AC7A9F479}"/>
                    </a:ext>
                  </a:extLst>
                </p:cNvPr>
                <p:cNvSpPr/>
                <p:nvPr/>
              </p:nvSpPr>
              <p:spPr>
                <a:xfrm>
                  <a:off x="6834929" y="1348464"/>
                  <a:ext cx="19184" cy="8919"/>
                </a:xfrm>
                <a:prstGeom prst="arc">
                  <a:avLst>
                    <a:gd name="adj1" fmla="val 11071024"/>
                    <a:gd name="adj2" fmla="val 0"/>
                  </a:avLst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53" name="Straight Connector 1052">
                  <a:extLst>
                    <a:ext uri="{FF2B5EF4-FFF2-40B4-BE49-F238E27FC236}">
                      <a16:creationId xmlns:a16="http://schemas.microsoft.com/office/drawing/2014/main" id="{7E81FB82-64BA-E951-5D53-A3A5107055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9339" y="1351977"/>
                  <a:ext cx="5754" cy="11235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Straight Connector 1053">
                  <a:extLst>
                    <a:ext uri="{FF2B5EF4-FFF2-40B4-BE49-F238E27FC236}">
                      <a16:creationId xmlns:a16="http://schemas.microsoft.com/office/drawing/2014/main" id="{6D58D47D-A03C-FA63-1913-EDE3A14355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76085" y="1271217"/>
                  <a:ext cx="2780" cy="91995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>
                  <a:extLst>
                    <a:ext uri="{FF2B5EF4-FFF2-40B4-BE49-F238E27FC236}">
                      <a16:creationId xmlns:a16="http://schemas.microsoft.com/office/drawing/2014/main" id="{B7781BAB-4D06-E898-808C-29AA87C0DB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79915" y="1271217"/>
                  <a:ext cx="5174" cy="89613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Straight Connector 1055">
                  <a:extLst>
                    <a:ext uri="{FF2B5EF4-FFF2-40B4-BE49-F238E27FC236}">
                      <a16:creationId xmlns:a16="http://schemas.microsoft.com/office/drawing/2014/main" id="{019C89C9-F629-10DB-2581-4801F015F6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8493" y="1352878"/>
                  <a:ext cx="17640" cy="0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>
                  <a:extLst>
                    <a:ext uri="{FF2B5EF4-FFF2-40B4-BE49-F238E27FC236}">
                      <a16:creationId xmlns:a16="http://schemas.microsoft.com/office/drawing/2014/main" id="{A5CE68D3-2CFD-4BA0-CFD0-DE6C78D0DF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84891" y="1351977"/>
                  <a:ext cx="3602" cy="8389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Straight Connector 1057">
                  <a:extLst>
                    <a:ext uri="{FF2B5EF4-FFF2-40B4-BE49-F238E27FC236}">
                      <a16:creationId xmlns:a16="http://schemas.microsoft.com/office/drawing/2014/main" id="{C604A449-4488-5651-1527-45BF5CC8A7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05300" y="1345390"/>
                  <a:ext cx="10165" cy="7488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Straight Connector 1058">
                  <a:extLst>
                    <a:ext uri="{FF2B5EF4-FFF2-40B4-BE49-F238E27FC236}">
                      <a16:creationId xmlns:a16="http://schemas.microsoft.com/office/drawing/2014/main" id="{56C32E47-AB30-C387-E259-3DF39F0EDC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15204" y="1346009"/>
                  <a:ext cx="10165" cy="7488"/>
                </a:xfrm>
                <a:prstGeom prst="line">
                  <a:avLst/>
                </a:prstGeom>
                <a:ln w="31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6E3C78FC-5DC6-7EE3-CF35-5FB77AF8D7EE}"/>
                  </a:ext>
                </a:extLst>
              </p:cNvPr>
              <p:cNvSpPr/>
              <p:nvPr/>
            </p:nvSpPr>
            <p:spPr>
              <a:xfrm>
                <a:off x="7032691" y="1820518"/>
                <a:ext cx="64236" cy="473975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4" name="Freeform 4123">
                <a:extLst>
                  <a:ext uri="{FF2B5EF4-FFF2-40B4-BE49-F238E27FC236}">
                    <a16:creationId xmlns:a16="http://schemas.microsoft.com/office/drawing/2014/main" id="{4BCD4C43-24D0-E4A9-9807-C2368B9509D5}"/>
                  </a:ext>
                </a:extLst>
              </p:cNvPr>
              <p:cNvSpPr/>
              <p:nvPr/>
            </p:nvSpPr>
            <p:spPr>
              <a:xfrm>
                <a:off x="6454417" y="1788495"/>
                <a:ext cx="647664" cy="532012"/>
              </a:xfrm>
              <a:custGeom>
                <a:avLst/>
                <a:gdLst>
                  <a:gd name="connsiteX0" fmla="*/ 36130 w 647664"/>
                  <a:gd name="connsiteY0" fmla="*/ 31265 h 532012"/>
                  <a:gd name="connsiteX1" fmla="*/ 36130 w 647664"/>
                  <a:gd name="connsiteY1" fmla="*/ 488315 h 532012"/>
                  <a:gd name="connsiteX2" fmla="*/ 611535 w 647664"/>
                  <a:gd name="connsiteY2" fmla="*/ 488315 h 532012"/>
                  <a:gd name="connsiteX3" fmla="*/ 611535 w 647664"/>
                  <a:gd name="connsiteY3" fmla="*/ 31265 h 532012"/>
                  <a:gd name="connsiteX4" fmla="*/ 0 w 647664"/>
                  <a:gd name="connsiteY4" fmla="*/ 0 h 532012"/>
                  <a:gd name="connsiteX5" fmla="*/ 647664 w 647664"/>
                  <a:gd name="connsiteY5" fmla="*/ 0 h 532012"/>
                  <a:gd name="connsiteX6" fmla="*/ 647664 w 647664"/>
                  <a:gd name="connsiteY6" fmla="*/ 532012 h 532012"/>
                  <a:gd name="connsiteX7" fmla="*/ 0 w 647664"/>
                  <a:gd name="connsiteY7" fmla="*/ 532012 h 53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64" h="532012">
                    <a:moveTo>
                      <a:pt x="36130" y="31265"/>
                    </a:moveTo>
                    <a:lnTo>
                      <a:pt x="36130" y="488315"/>
                    </a:lnTo>
                    <a:lnTo>
                      <a:pt x="611535" y="488315"/>
                    </a:lnTo>
                    <a:lnTo>
                      <a:pt x="611535" y="31265"/>
                    </a:lnTo>
                    <a:close/>
                    <a:moveTo>
                      <a:pt x="0" y="0"/>
                    </a:moveTo>
                    <a:lnTo>
                      <a:pt x="647664" y="0"/>
                    </a:lnTo>
                    <a:lnTo>
                      <a:pt x="647664" y="532012"/>
                    </a:lnTo>
                    <a:lnTo>
                      <a:pt x="0" y="53201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A79BD418-57B0-5E2D-CA89-3C37B499F6CE}"/>
              </a:ext>
            </a:extLst>
          </p:cNvPr>
          <p:cNvGrpSpPr/>
          <p:nvPr/>
        </p:nvGrpSpPr>
        <p:grpSpPr>
          <a:xfrm>
            <a:off x="7983874" y="2391402"/>
            <a:ext cx="600700" cy="258013"/>
            <a:chOff x="6109008" y="2902041"/>
            <a:chExt cx="600700" cy="258013"/>
          </a:xfrm>
        </p:grpSpPr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9DF9D2F1-6790-12D9-201E-8FBA33FD6F76}"/>
                </a:ext>
              </a:extLst>
            </p:cNvPr>
            <p:cNvSpPr/>
            <p:nvPr/>
          </p:nvSpPr>
          <p:spPr>
            <a:xfrm>
              <a:off x="6109008" y="2976857"/>
              <a:ext cx="600700" cy="1831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isometricLeftDown"/>
              <a:lightRig rig="threePt" dir="t"/>
            </a:scene3d>
            <a:sp3d extrusionH="1016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02AFF914-8F51-FD7F-F9CC-F0B7FFC43A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6620" y="2902041"/>
              <a:ext cx="0" cy="15544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9946D76B-EF75-1D4B-942F-ED7A5A02B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2758" y="2937440"/>
              <a:ext cx="0" cy="15544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936341D5-D48A-7847-E140-C1E230838E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9710" y="2968104"/>
              <a:ext cx="0" cy="15544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5" name="Oval 1074">
            <a:extLst>
              <a:ext uri="{FF2B5EF4-FFF2-40B4-BE49-F238E27FC236}">
                <a16:creationId xmlns:a16="http://schemas.microsoft.com/office/drawing/2014/main" id="{CE8E16AD-CFB4-A753-8FC5-288C13658B3C}"/>
              </a:ext>
            </a:extLst>
          </p:cNvPr>
          <p:cNvSpPr/>
          <p:nvPr/>
        </p:nvSpPr>
        <p:spPr>
          <a:xfrm>
            <a:off x="8078632" y="2445837"/>
            <a:ext cx="45719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Freeform 1073">
            <a:extLst>
              <a:ext uri="{FF2B5EF4-FFF2-40B4-BE49-F238E27FC236}">
                <a16:creationId xmlns:a16="http://schemas.microsoft.com/office/drawing/2014/main" id="{8F987CC0-1CA4-38D0-3B53-F75D49A216D9}"/>
              </a:ext>
            </a:extLst>
          </p:cNvPr>
          <p:cNvSpPr/>
          <p:nvPr/>
        </p:nvSpPr>
        <p:spPr>
          <a:xfrm>
            <a:off x="7222703" y="2226211"/>
            <a:ext cx="881513" cy="332251"/>
          </a:xfrm>
          <a:custGeom>
            <a:avLst/>
            <a:gdLst>
              <a:gd name="connsiteX0" fmla="*/ 27438 w 881513"/>
              <a:gd name="connsiteY0" fmla="*/ 0 h 332251"/>
              <a:gd name="connsiteX1" fmla="*/ 2038 w 881513"/>
              <a:gd name="connsiteY1" fmla="*/ 76200 h 332251"/>
              <a:gd name="connsiteX2" fmla="*/ 75063 w 881513"/>
              <a:gd name="connsiteY2" fmla="*/ 168275 h 332251"/>
              <a:gd name="connsiteX3" fmla="*/ 341763 w 881513"/>
              <a:gd name="connsiteY3" fmla="*/ 314325 h 332251"/>
              <a:gd name="connsiteX4" fmla="*/ 570363 w 881513"/>
              <a:gd name="connsiteY4" fmla="*/ 330200 h 332251"/>
              <a:gd name="connsiteX5" fmla="*/ 776738 w 881513"/>
              <a:gd name="connsiteY5" fmla="*/ 317500 h 332251"/>
              <a:gd name="connsiteX6" fmla="*/ 881513 w 881513"/>
              <a:gd name="connsiteY6" fmla="*/ 244475 h 33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1513" h="332251">
                <a:moveTo>
                  <a:pt x="27438" y="0"/>
                </a:moveTo>
                <a:cubicBezTo>
                  <a:pt x="10769" y="24077"/>
                  <a:pt x="-5900" y="48154"/>
                  <a:pt x="2038" y="76200"/>
                </a:cubicBezTo>
                <a:cubicBezTo>
                  <a:pt x="9975" y="104246"/>
                  <a:pt x="18442" y="128588"/>
                  <a:pt x="75063" y="168275"/>
                </a:cubicBezTo>
                <a:cubicBezTo>
                  <a:pt x="131684" y="207962"/>
                  <a:pt x="259213" y="287337"/>
                  <a:pt x="341763" y="314325"/>
                </a:cubicBezTo>
                <a:cubicBezTo>
                  <a:pt x="424313" y="341313"/>
                  <a:pt x="497867" y="329671"/>
                  <a:pt x="570363" y="330200"/>
                </a:cubicBezTo>
                <a:cubicBezTo>
                  <a:pt x="642859" y="330729"/>
                  <a:pt x="724880" y="331787"/>
                  <a:pt x="776738" y="317500"/>
                </a:cubicBezTo>
                <a:cubicBezTo>
                  <a:pt x="828596" y="303213"/>
                  <a:pt x="855054" y="273844"/>
                  <a:pt x="881513" y="244475"/>
                </a:cubicBezTo>
              </a:path>
            </a:pathLst>
          </a:custGeom>
          <a:noFill/>
          <a:ln w="63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2E66018-2869-F851-C688-BD0B90A6EF47}"/>
              </a:ext>
            </a:extLst>
          </p:cNvPr>
          <p:cNvGrpSpPr/>
          <p:nvPr/>
        </p:nvGrpSpPr>
        <p:grpSpPr>
          <a:xfrm>
            <a:off x="7379264" y="2477882"/>
            <a:ext cx="460331" cy="1335972"/>
            <a:chOff x="6007494" y="3620249"/>
            <a:chExt cx="460331" cy="1335972"/>
          </a:xfrm>
        </p:grpSpPr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68D74492-BCC5-B0FC-C10B-AC657E67E4AC}"/>
                </a:ext>
              </a:extLst>
            </p:cNvPr>
            <p:cNvSpPr/>
            <p:nvPr/>
          </p:nvSpPr>
          <p:spPr>
            <a:xfrm>
              <a:off x="6268863" y="3755062"/>
              <a:ext cx="79282" cy="155025"/>
            </a:xfrm>
            <a:custGeom>
              <a:avLst/>
              <a:gdLst>
                <a:gd name="connsiteX0" fmla="*/ 19225 w 79282"/>
                <a:gd name="connsiteY0" fmla="*/ 146050 h 155025"/>
                <a:gd name="connsiteX1" fmla="*/ 28750 w 79282"/>
                <a:gd name="connsiteY1" fmla="*/ 66675 h 155025"/>
                <a:gd name="connsiteX2" fmla="*/ 175 w 79282"/>
                <a:gd name="connsiteY2" fmla="*/ 50800 h 155025"/>
                <a:gd name="connsiteX3" fmla="*/ 44625 w 79282"/>
                <a:gd name="connsiteY3" fmla="*/ 0 h 155025"/>
                <a:gd name="connsiteX4" fmla="*/ 70025 w 79282"/>
                <a:gd name="connsiteY4" fmla="*/ 50800 h 155025"/>
                <a:gd name="connsiteX5" fmla="*/ 76375 w 79282"/>
                <a:gd name="connsiteY5" fmla="*/ 142875 h 155025"/>
                <a:gd name="connsiteX6" fmla="*/ 19225 w 79282"/>
                <a:gd name="connsiteY6" fmla="*/ 146050 h 15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82" h="155025">
                  <a:moveTo>
                    <a:pt x="19225" y="146050"/>
                  </a:moveTo>
                  <a:cubicBezTo>
                    <a:pt x="11288" y="133350"/>
                    <a:pt x="31925" y="82550"/>
                    <a:pt x="28750" y="66675"/>
                  </a:cubicBezTo>
                  <a:cubicBezTo>
                    <a:pt x="25575" y="50800"/>
                    <a:pt x="-2471" y="61913"/>
                    <a:pt x="175" y="50800"/>
                  </a:cubicBezTo>
                  <a:cubicBezTo>
                    <a:pt x="2821" y="39687"/>
                    <a:pt x="32983" y="0"/>
                    <a:pt x="44625" y="0"/>
                  </a:cubicBezTo>
                  <a:cubicBezTo>
                    <a:pt x="56267" y="0"/>
                    <a:pt x="64733" y="26987"/>
                    <a:pt x="70025" y="50800"/>
                  </a:cubicBezTo>
                  <a:cubicBezTo>
                    <a:pt x="75317" y="74613"/>
                    <a:pt x="83783" y="127529"/>
                    <a:pt x="76375" y="142875"/>
                  </a:cubicBezTo>
                  <a:cubicBezTo>
                    <a:pt x="68967" y="158221"/>
                    <a:pt x="27162" y="158750"/>
                    <a:pt x="19225" y="146050"/>
                  </a:cubicBezTo>
                  <a:close/>
                </a:path>
              </a:pathLst>
            </a:custGeom>
            <a:solidFill>
              <a:srgbClr val="C6A3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9E07BF98-C8BB-E548-C06F-00F36DF73337}"/>
                </a:ext>
              </a:extLst>
            </p:cNvPr>
            <p:cNvSpPr/>
            <p:nvPr/>
          </p:nvSpPr>
          <p:spPr>
            <a:xfrm>
              <a:off x="6240262" y="3647256"/>
              <a:ext cx="147200" cy="240163"/>
            </a:xfrm>
            <a:custGeom>
              <a:avLst/>
              <a:gdLst>
                <a:gd name="connsiteX0" fmla="*/ 146251 w 147200"/>
                <a:gd name="connsiteY0" fmla="*/ 225281 h 240163"/>
                <a:gd name="connsiteX1" fmla="*/ 127201 w 147200"/>
                <a:gd name="connsiteY1" fmla="*/ 139556 h 240163"/>
                <a:gd name="connsiteX2" fmla="*/ 133551 w 147200"/>
                <a:gd name="connsiteY2" fmla="*/ 79231 h 240163"/>
                <a:gd name="connsiteX3" fmla="*/ 104976 w 147200"/>
                <a:gd name="connsiteY3" fmla="*/ 6206 h 240163"/>
                <a:gd name="connsiteX4" fmla="*/ 28776 w 147200"/>
                <a:gd name="connsiteY4" fmla="*/ 9381 h 240163"/>
                <a:gd name="connsiteX5" fmla="*/ 3376 w 147200"/>
                <a:gd name="connsiteY5" fmla="*/ 53831 h 240163"/>
                <a:gd name="connsiteX6" fmla="*/ 3376 w 147200"/>
                <a:gd name="connsiteY6" fmla="*/ 120506 h 240163"/>
                <a:gd name="connsiteX7" fmla="*/ 31951 w 147200"/>
                <a:gd name="connsiteY7" fmla="*/ 161781 h 240163"/>
                <a:gd name="connsiteX8" fmla="*/ 73226 w 147200"/>
                <a:gd name="connsiteY8" fmla="*/ 174481 h 240163"/>
                <a:gd name="connsiteX9" fmla="*/ 92276 w 147200"/>
                <a:gd name="connsiteY9" fmla="*/ 234806 h 240163"/>
                <a:gd name="connsiteX10" fmla="*/ 146251 w 147200"/>
                <a:gd name="connsiteY10" fmla="*/ 225281 h 24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200" h="240163">
                  <a:moveTo>
                    <a:pt x="146251" y="225281"/>
                  </a:moveTo>
                  <a:cubicBezTo>
                    <a:pt x="152072" y="209406"/>
                    <a:pt x="129318" y="163898"/>
                    <a:pt x="127201" y="139556"/>
                  </a:cubicBezTo>
                  <a:cubicBezTo>
                    <a:pt x="125084" y="115214"/>
                    <a:pt x="137255" y="101456"/>
                    <a:pt x="133551" y="79231"/>
                  </a:cubicBezTo>
                  <a:cubicBezTo>
                    <a:pt x="129847" y="57006"/>
                    <a:pt x="122438" y="17848"/>
                    <a:pt x="104976" y="6206"/>
                  </a:cubicBezTo>
                  <a:cubicBezTo>
                    <a:pt x="87514" y="-5436"/>
                    <a:pt x="45709" y="1444"/>
                    <a:pt x="28776" y="9381"/>
                  </a:cubicBezTo>
                  <a:cubicBezTo>
                    <a:pt x="11843" y="17318"/>
                    <a:pt x="7609" y="35310"/>
                    <a:pt x="3376" y="53831"/>
                  </a:cubicBezTo>
                  <a:cubicBezTo>
                    <a:pt x="-857" y="72352"/>
                    <a:pt x="-1387" y="102514"/>
                    <a:pt x="3376" y="120506"/>
                  </a:cubicBezTo>
                  <a:cubicBezTo>
                    <a:pt x="8138" y="138498"/>
                    <a:pt x="20309" y="152785"/>
                    <a:pt x="31951" y="161781"/>
                  </a:cubicBezTo>
                  <a:cubicBezTo>
                    <a:pt x="43593" y="170777"/>
                    <a:pt x="63172" y="162310"/>
                    <a:pt x="73226" y="174481"/>
                  </a:cubicBezTo>
                  <a:cubicBezTo>
                    <a:pt x="83280" y="186652"/>
                    <a:pt x="81163" y="225281"/>
                    <a:pt x="92276" y="234806"/>
                  </a:cubicBezTo>
                  <a:cubicBezTo>
                    <a:pt x="103388" y="244331"/>
                    <a:pt x="140430" y="241156"/>
                    <a:pt x="146251" y="225281"/>
                  </a:cubicBezTo>
                  <a:close/>
                </a:path>
              </a:pathLst>
            </a:custGeom>
            <a:solidFill>
              <a:srgbClr val="FFCD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Freeform 1086">
              <a:extLst>
                <a:ext uri="{FF2B5EF4-FFF2-40B4-BE49-F238E27FC236}">
                  <a16:creationId xmlns:a16="http://schemas.microsoft.com/office/drawing/2014/main" id="{AF7F5714-98D5-36BC-CF5E-1D489B46B4E5}"/>
                </a:ext>
              </a:extLst>
            </p:cNvPr>
            <p:cNvSpPr/>
            <p:nvPr/>
          </p:nvSpPr>
          <p:spPr>
            <a:xfrm>
              <a:off x="6171720" y="4248910"/>
              <a:ext cx="294202" cy="677729"/>
            </a:xfrm>
            <a:custGeom>
              <a:avLst/>
              <a:gdLst>
                <a:gd name="connsiteX0" fmla="*/ 2068 w 294202"/>
                <a:gd name="connsiteY0" fmla="*/ 103052 h 677729"/>
                <a:gd name="connsiteX1" fmla="*/ 8418 w 294202"/>
                <a:gd name="connsiteY1" fmla="*/ 252277 h 677729"/>
                <a:gd name="connsiteX2" fmla="*/ 17943 w 294202"/>
                <a:gd name="connsiteY2" fmla="*/ 379277 h 677729"/>
                <a:gd name="connsiteX3" fmla="*/ 27468 w 294202"/>
                <a:gd name="connsiteY3" fmla="*/ 509452 h 677729"/>
                <a:gd name="connsiteX4" fmla="*/ 27468 w 294202"/>
                <a:gd name="connsiteY4" fmla="*/ 620577 h 677729"/>
                <a:gd name="connsiteX5" fmla="*/ 62393 w 294202"/>
                <a:gd name="connsiteY5" fmla="*/ 668202 h 677729"/>
                <a:gd name="connsiteX6" fmla="*/ 103668 w 294202"/>
                <a:gd name="connsiteY6" fmla="*/ 674552 h 677729"/>
                <a:gd name="connsiteX7" fmla="*/ 116368 w 294202"/>
                <a:gd name="connsiteY7" fmla="*/ 630102 h 677729"/>
                <a:gd name="connsiteX8" fmla="*/ 110018 w 294202"/>
                <a:gd name="connsiteY8" fmla="*/ 595177 h 677729"/>
                <a:gd name="connsiteX9" fmla="*/ 119543 w 294202"/>
                <a:gd name="connsiteY9" fmla="*/ 468177 h 677729"/>
                <a:gd name="connsiteX10" fmla="*/ 119543 w 294202"/>
                <a:gd name="connsiteY10" fmla="*/ 369752 h 677729"/>
                <a:gd name="connsiteX11" fmla="*/ 129068 w 294202"/>
                <a:gd name="connsiteY11" fmla="*/ 268152 h 677729"/>
                <a:gd name="connsiteX12" fmla="*/ 154468 w 294202"/>
                <a:gd name="connsiteY12" fmla="*/ 153852 h 677729"/>
                <a:gd name="connsiteX13" fmla="*/ 183043 w 294202"/>
                <a:gd name="connsiteY13" fmla="*/ 350702 h 677729"/>
                <a:gd name="connsiteX14" fmla="*/ 221143 w 294202"/>
                <a:gd name="connsiteY14" fmla="*/ 461827 h 677729"/>
                <a:gd name="connsiteX15" fmla="*/ 217968 w 294202"/>
                <a:gd name="connsiteY15" fmla="*/ 525327 h 677729"/>
                <a:gd name="connsiteX16" fmla="*/ 240193 w 294202"/>
                <a:gd name="connsiteY16" fmla="*/ 572952 h 677729"/>
                <a:gd name="connsiteX17" fmla="*/ 281468 w 294202"/>
                <a:gd name="connsiteY17" fmla="*/ 572952 h 677729"/>
                <a:gd name="connsiteX18" fmla="*/ 290993 w 294202"/>
                <a:gd name="connsiteY18" fmla="*/ 474527 h 677729"/>
                <a:gd name="connsiteX19" fmla="*/ 290993 w 294202"/>
                <a:gd name="connsiteY19" fmla="*/ 363402 h 677729"/>
                <a:gd name="connsiteX20" fmla="*/ 252893 w 294202"/>
                <a:gd name="connsiteY20" fmla="*/ 252277 h 677729"/>
                <a:gd name="connsiteX21" fmla="*/ 243368 w 294202"/>
                <a:gd name="connsiteY21" fmla="*/ 207827 h 677729"/>
                <a:gd name="connsiteX22" fmla="*/ 268768 w 294202"/>
                <a:gd name="connsiteY22" fmla="*/ 33202 h 677729"/>
                <a:gd name="connsiteX23" fmla="*/ 160818 w 294202"/>
                <a:gd name="connsiteY23" fmla="*/ 1452 h 677729"/>
                <a:gd name="connsiteX24" fmla="*/ 46518 w 294202"/>
                <a:gd name="connsiteY24" fmla="*/ 55427 h 677729"/>
                <a:gd name="connsiteX25" fmla="*/ 2068 w 294202"/>
                <a:gd name="connsiteY25" fmla="*/ 103052 h 6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4202" h="677729">
                  <a:moveTo>
                    <a:pt x="2068" y="103052"/>
                  </a:moveTo>
                  <a:cubicBezTo>
                    <a:pt x="-4282" y="135860"/>
                    <a:pt x="5772" y="206240"/>
                    <a:pt x="8418" y="252277"/>
                  </a:cubicBezTo>
                  <a:cubicBezTo>
                    <a:pt x="11064" y="298314"/>
                    <a:pt x="14768" y="336415"/>
                    <a:pt x="17943" y="379277"/>
                  </a:cubicBezTo>
                  <a:cubicBezTo>
                    <a:pt x="21118" y="422139"/>
                    <a:pt x="25880" y="469235"/>
                    <a:pt x="27468" y="509452"/>
                  </a:cubicBezTo>
                  <a:cubicBezTo>
                    <a:pt x="29056" y="549669"/>
                    <a:pt x="21647" y="594119"/>
                    <a:pt x="27468" y="620577"/>
                  </a:cubicBezTo>
                  <a:cubicBezTo>
                    <a:pt x="33289" y="647035"/>
                    <a:pt x="49693" y="659206"/>
                    <a:pt x="62393" y="668202"/>
                  </a:cubicBezTo>
                  <a:cubicBezTo>
                    <a:pt x="75093" y="677198"/>
                    <a:pt x="94672" y="680902"/>
                    <a:pt x="103668" y="674552"/>
                  </a:cubicBezTo>
                  <a:cubicBezTo>
                    <a:pt x="112664" y="668202"/>
                    <a:pt x="115310" y="643331"/>
                    <a:pt x="116368" y="630102"/>
                  </a:cubicBezTo>
                  <a:cubicBezTo>
                    <a:pt x="117426" y="616873"/>
                    <a:pt x="109489" y="622164"/>
                    <a:pt x="110018" y="595177"/>
                  </a:cubicBezTo>
                  <a:cubicBezTo>
                    <a:pt x="110547" y="568190"/>
                    <a:pt x="117956" y="505748"/>
                    <a:pt x="119543" y="468177"/>
                  </a:cubicBezTo>
                  <a:cubicBezTo>
                    <a:pt x="121130" y="430606"/>
                    <a:pt x="117956" y="403089"/>
                    <a:pt x="119543" y="369752"/>
                  </a:cubicBezTo>
                  <a:cubicBezTo>
                    <a:pt x="121130" y="336415"/>
                    <a:pt x="123247" y="304135"/>
                    <a:pt x="129068" y="268152"/>
                  </a:cubicBezTo>
                  <a:cubicBezTo>
                    <a:pt x="134889" y="232169"/>
                    <a:pt x="145472" y="140094"/>
                    <a:pt x="154468" y="153852"/>
                  </a:cubicBezTo>
                  <a:cubicBezTo>
                    <a:pt x="163464" y="167610"/>
                    <a:pt x="171931" y="299373"/>
                    <a:pt x="183043" y="350702"/>
                  </a:cubicBezTo>
                  <a:cubicBezTo>
                    <a:pt x="194155" y="402031"/>
                    <a:pt x="215322" y="432723"/>
                    <a:pt x="221143" y="461827"/>
                  </a:cubicBezTo>
                  <a:cubicBezTo>
                    <a:pt x="226964" y="490931"/>
                    <a:pt x="214793" y="506806"/>
                    <a:pt x="217968" y="525327"/>
                  </a:cubicBezTo>
                  <a:cubicBezTo>
                    <a:pt x="221143" y="543848"/>
                    <a:pt x="229610" y="565015"/>
                    <a:pt x="240193" y="572952"/>
                  </a:cubicBezTo>
                  <a:cubicBezTo>
                    <a:pt x="250776" y="580889"/>
                    <a:pt x="273001" y="589356"/>
                    <a:pt x="281468" y="572952"/>
                  </a:cubicBezTo>
                  <a:cubicBezTo>
                    <a:pt x="289935" y="556548"/>
                    <a:pt x="289405" y="509452"/>
                    <a:pt x="290993" y="474527"/>
                  </a:cubicBezTo>
                  <a:cubicBezTo>
                    <a:pt x="292581" y="439602"/>
                    <a:pt x="297343" y="400444"/>
                    <a:pt x="290993" y="363402"/>
                  </a:cubicBezTo>
                  <a:cubicBezTo>
                    <a:pt x="284643" y="326360"/>
                    <a:pt x="260830" y="278206"/>
                    <a:pt x="252893" y="252277"/>
                  </a:cubicBezTo>
                  <a:cubicBezTo>
                    <a:pt x="244956" y="226348"/>
                    <a:pt x="240722" y="244339"/>
                    <a:pt x="243368" y="207827"/>
                  </a:cubicBezTo>
                  <a:cubicBezTo>
                    <a:pt x="246014" y="171315"/>
                    <a:pt x="282526" y="67598"/>
                    <a:pt x="268768" y="33202"/>
                  </a:cubicBezTo>
                  <a:cubicBezTo>
                    <a:pt x="255010" y="-1194"/>
                    <a:pt x="197860" y="-2252"/>
                    <a:pt x="160818" y="1452"/>
                  </a:cubicBezTo>
                  <a:cubicBezTo>
                    <a:pt x="123776" y="5156"/>
                    <a:pt x="73506" y="38494"/>
                    <a:pt x="46518" y="55427"/>
                  </a:cubicBezTo>
                  <a:cubicBezTo>
                    <a:pt x="19531" y="72360"/>
                    <a:pt x="8418" y="70244"/>
                    <a:pt x="2068" y="103052"/>
                  </a:cubicBezTo>
                  <a:close/>
                </a:path>
              </a:pathLst>
            </a:custGeom>
            <a:solidFill>
              <a:srgbClr val="41A4A1"/>
            </a:solidFill>
            <a:ln>
              <a:solidFill>
                <a:srgbClr val="288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F7A5B546-EBB9-D6A7-299D-291DEBC82FE4}"/>
                </a:ext>
              </a:extLst>
            </p:cNvPr>
            <p:cNvSpPr/>
            <p:nvPr/>
          </p:nvSpPr>
          <p:spPr>
            <a:xfrm>
              <a:off x="6103170" y="4868505"/>
              <a:ext cx="186915" cy="87716"/>
            </a:xfrm>
            <a:custGeom>
              <a:avLst/>
              <a:gdLst>
                <a:gd name="connsiteX0" fmla="*/ 96018 w 186915"/>
                <a:gd name="connsiteY0" fmla="*/ 4157 h 87716"/>
                <a:gd name="connsiteX1" fmla="*/ 19818 w 186915"/>
                <a:gd name="connsiteY1" fmla="*/ 7332 h 87716"/>
                <a:gd name="connsiteX2" fmla="*/ 3943 w 186915"/>
                <a:gd name="connsiteY2" fmla="*/ 42257 h 87716"/>
                <a:gd name="connsiteX3" fmla="*/ 80143 w 186915"/>
                <a:gd name="connsiteY3" fmla="*/ 70832 h 87716"/>
                <a:gd name="connsiteX4" fmla="*/ 169043 w 186915"/>
                <a:gd name="connsiteY4" fmla="*/ 86707 h 87716"/>
                <a:gd name="connsiteX5" fmla="*/ 184918 w 186915"/>
                <a:gd name="connsiteY5" fmla="*/ 42257 h 87716"/>
                <a:gd name="connsiteX6" fmla="*/ 140468 w 186915"/>
                <a:gd name="connsiteY6" fmla="*/ 54957 h 87716"/>
                <a:gd name="connsiteX7" fmla="*/ 96018 w 186915"/>
                <a:gd name="connsiteY7" fmla="*/ 4157 h 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915" h="87716">
                  <a:moveTo>
                    <a:pt x="96018" y="4157"/>
                  </a:moveTo>
                  <a:cubicBezTo>
                    <a:pt x="75910" y="-3780"/>
                    <a:pt x="35164" y="982"/>
                    <a:pt x="19818" y="7332"/>
                  </a:cubicBezTo>
                  <a:cubicBezTo>
                    <a:pt x="4472" y="13682"/>
                    <a:pt x="-6111" y="31674"/>
                    <a:pt x="3943" y="42257"/>
                  </a:cubicBezTo>
                  <a:cubicBezTo>
                    <a:pt x="13997" y="52840"/>
                    <a:pt x="52626" y="63424"/>
                    <a:pt x="80143" y="70832"/>
                  </a:cubicBezTo>
                  <a:cubicBezTo>
                    <a:pt x="107660" y="78240"/>
                    <a:pt x="151580" y="91470"/>
                    <a:pt x="169043" y="86707"/>
                  </a:cubicBezTo>
                  <a:cubicBezTo>
                    <a:pt x="186506" y="81944"/>
                    <a:pt x="189681" y="47549"/>
                    <a:pt x="184918" y="42257"/>
                  </a:cubicBezTo>
                  <a:cubicBezTo>
                    <a:pt x="180156" y="36965"/>
                    <a:pt x="156872" y="56544"/>
                    <a:pt x="140468" y="54957"/>
                  </a:cubicBezTo>
                  <a:cubicBezTo>
                    <a:pt x="124064" y="53370"/>
                    <a:pt x="116126" y="12094"/>
                    <a:pt x="96018" y="41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AC16D8C4-BEA2-E7CA-6932-8990F029F7B0}"/>
                </a:ext>
              </a:extLst>
            </p:cNvPr>
            <p:cNvSpPr/>
            <p:nvPr/>
          </p:nvSpPr>
          <p:spPr>
            <a:xfrm>
              <a:off x="6316184" y="4745890"/>
              <a:ext cx="151641" cy="121254"/>
            </a:xfrm>
            <a:custGeom>
              <a:avLst/>
              <a:gdLst>
                <a:gd name="connsiteX0" fmla="*/ 60804 w 151641"/>
                <a:gd name="connsiteY0" fmla="*/ 6122 h 121254"/>
                <a:gd name="connsiteX1" fmla="*/ 3654 w 151641"/>
                <a:gd name="connsiteY1" fmla="*/ 9297 h 121254"/>
                <a:gd name="connsiteX2" fmla="*/ 13179 w 151641"/>
                <a:gd name="connsiteY2" fmla="*/ 56922 h 121254"/>
                <a:gd name="connsiteX3" fmla="*/ 73504 w 151641"/>
                <a:gd name="connsiteY3" fmla="*/ 91847 h 121254"/>
                <a:gd name="connsiteX4" fmla="*/ 121129 w 151641"/>
                <a:gd name="connsiteY4" fmla="*/ 117247 h 121254"/>
                <a:gd name="connsiteX5" fmla="*/ 146529 w 151641"/>
                <a:gd name="connsiteY5" fmla="*/ 117247 h 121254"/>
                <a:gd name="connsiteX6" fmla="*/ 146529 w 151641"/>
                <a:gd name="connsiteY6" fmla="*/ 79147 h 121254"/>
                <a:gd name="connsiteX7" fmla="*/ 92554 w 151641"/>
                <a:gd name="connsiteY7" fmla="*/ 75972 h 121254"/>
                <a:gd name="connsiteX8" fmla="*/ 60804 w 151641"/>
                <a:gd name="connsiteY8" fmla="*/ 6122 h 12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41" h="121254">
                  <a:moveTo>
                    <a:pt x="60804" y="6122"/>
                  </a:moveTo>
                  <a:cubicBezTo>
                    <a:pt x="45988" y="-4990"/>
                    <a:pt x="11591" y="830"/>
                    <a:pt x="3654" y="9297"/>
                  </a:cubicBezTo>
                  <a:cubicBezTo>
                    <a:pt x="-4284" y="17764"/>
                    <a:pt x="1537" y="43164"/>
                    <a:pt x="13179" y="56922"/>
                  </a:cubicBezTo>
                  <a:cubicBezTo>
                    <a:pt x="24821" y="70680"/>
                    <a:pt x="55512" y="81793"/>
                    <a:pt x="73504" y="91847"/>
                  </a:cubicBezTo>
                  <a:cubicBezTo>
                    <a:pt x="91496" y="101901"/>
                    <a:pt x="108958" y="113014"/>
                    <a:pt x="121129" y="117247"/>
                  </a:cubicBezTo>
                  <a:cubicBezTo>
                    <a:pt x="133300" y="121480"/>
                    <a:pt x="142296" y="123597"/>
                    <a:pt x="146529" y="117247"/>
                  </a:cubicBezTo>
                  <a:cubicBezTo>
                    <a:pt x="150762" y="110897"/>
                    <a:pt x="155525" y="86026"/>
                    <a:pt x="146529" y="79147"/>
                  </a:cubicBezTo>
                  <a:cubicBezTo>
                    <a:pt x="137533" y="72268"/>
                    <a:pt x="106842" y="82851"/>
                    <a:pt x="92554" y="75972"/>
                  </a:cubicBezTo>
                  <a:cubicBezTo>
                    <a:pt x="78267" y="69093"/>
                    <a:pt x="75620" y="17234"/>
                    <a:pt x="60804" y="612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6DCF0725-4F0D-39B9-BB41-77AD511C1213}"/>
                </a:ext>
              </a:extLst>
            </p:cNvPr>
            <p:cNvSpPr/>
            <p:nvPr/>
          </p:nvSpPr>
          <p:spPr>
            <a:xfrm>
              <a:off x="6044833" y="3945294"/>
              <a:ext cx="192483" cy="216296"/>
            </a:xfrm>
            <a:custGeom>
              <a:avLst/>
              <a:gdLst>
                <a:gd name="connsiteX0" fmla="*/ 1955 w 192483"/>
                <a:gd name="connsiteY0" fmla="*/ 268 h 216296"/>
                <a:gd name="connsiteX1" fmla="*/ 17830 w 192483"/>
                <a:gd name="connsiteY1" fmla="*/ 76468 h 216296"/>
                <a:gd name="connsiteX2" fmla="*/ 62280 w 192483"/>
                <a:gd name="connsiteY2" fmla="*/ 181243 h 216296"/>
                <a:gd name="connsiteX3" fmla="*/ 81330 w 192483"/>
                <a:gd name="connsiteY3" fmla="*/ 216168 h 216296"/>
                <a:gd name="connsiteX4" fmla="*/ 141655 w 192483"/>
                <a:gd name="connsiteY4" fmla="*/ 171718 h 216296"/>
                <a:gd name="connsiteX5" fmla="*/ 192455 w 192483"/>
                <a:gd name="connsiteY5" fmla="*/ 117743 h 216296"/>
                <a:gd name="connsiteX6" fmla="*/ 148005 w 192483"/>
                <a:gd name="connsiteY6" fmla="*/ 82818 h 216296"/>
                <a:gd name="connsiteX7" fmla="*/ 90855 w 192483"/>
                <a:gd name="connsiteY7" fmla="*/ 136793 h 216296"/>
                <a:gd name="connsiteX8" fmla="*/ 59105 w 192483"/>
                <a:gd name="connsiteY8" fmla="*/ 54243 h 216296"/>
                <a:gd name="connsiteX9" fmla="*/ 1955 w 192483"/>
                <a:gd name="connsiteY9" fmla="*/ 268 h 21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483" h="216296">
                  <a:moveTo>
                    <a:pt x="1955" y="268"/>
                  </a:moveTo>
                  <a:cubicBezTo>
                    <a:pt x="-4924" y="3972"/>
                    <a:pt x="7776" y="46306"/>
                    <a:pt x="17830" y="76468"/>
                  </a:cubicBezTo>
                  <a:cubicBezTo>
                    <a:pt x="27884" y="106630"/>
                    <a:pt x="51697" y="157960"/>
                    <a:pt x="62280" y="181243"/>
                  </a:cubicBezTo>
                  <a:cubicBezTo>
                    <a:pt x="72863" y="204526"/>
                    <a:pt x="68101" y="217755"/>
                    <a:pt x="81330" y="216168"/>
                  </a:cubicBezTo>
                  <a:cubicBezTo>
                    <a:pt x="94559" y="214581"/>
                    <a:pt x="123134" y="188122"/>
                    <a:pt x="141655" y="171718"/>
                  </a:cubicBezTo>
                  <a:cubicBezTo>
                    <a:pt x="160176" y="155314"/>
                    <a:pt x="191397" y="132560"/>
                    <a:pt x="192455" y="117743"/>
                  </a:cubicBezTo>
                  <a:cubicBezTo>
                    <a:pt x="193513" y="102926"/>
                    <a:pt x="164938" y="79643"/>
                    <a:pt x="148005" y="82818"/>
                  </a:cubicBezTo>
                  <a:cubicBezTo>
                    <a:pt x="131072" y="85993"/>
                    <a:pt x="105672" y="141556"/>
                    <a:pt x="90855" y="136793"/>
                  </a:cubicBezTo>
                  <a:cubicBezTo>
                    <a:pt x="76038" y="132030"/>
                    <a:pt x="70217" y="76468"/>
                    <a:pt x="59105" y="54243"/>
                  </a:cubicBezTo>
                  <a:cubicBezTo>
                    <a:pt x="47993" y="32018"/>
                    <a:pt x="8834" y="-3436"/>
                    <a:pt x="1955" y="268"/>
                  </a:cubicBezTo>
                  <a:close/>
                </a:path>
              </a:pathLst>
            </a:custGeom>
            <a:gradFill>
              <a:gsLst>
                <a:gs pos="54000">
                  <a:srgbClr val="FFCDA1"/>
                </a:gs>
                <a:gs pos="19000">
                  <a:srgbClr val="EFBCB9"/>
                </a:gs>
              </a:gsLst>
              <a:lin ang="10800000" scaled="1"/>
            </a:gradFill>
            <a:ln>
              <a:solidFill>
                <a:srgbClr val="FFC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01EF4B0A-0E05-E991-762E-1868D628D568}"/>
                </a:ext>
              </a:extLst>
            </p:cNvPr>
            <p:cNvSpPr/>
            <p:nvPr/>
          </p:nvSpPr>
          <p:spPr>
            <a:xfrm>
              <a:off x="6164263" y="3783637"/>
              <a:ext cx="134359" cy="154297"/>
            </a:xfrm>
            <a:custGeom>
              <a:avLst/>
              <a:gdLst>
                <a:gd name="connsiteX0" fmla="*/ 0 w 134359"/>
                <a:gd name="connsiteY0" fmla="*/ 0 h 154297"/>
                <a:gd name="connsiteX1" fmla="*/ 19050 w 134359"/>
                <a:gd name="connsiteY1" fmla="*/ 69850 h 154297"/>
                <a:gd name="connsiteX2" fmla="*/ 19050 w 134359"/>
                <a:gd name="connsiteY2" fmla="*/ 69850 h 154297"/>
                <a:gd name="connsiteX3" fmla="*/ 120650 w 134359"/>
                <a:gd name="connsiteY3" fmla="*/ 152400 h 154297"/>
                <a:gd name="connsiteX4" fmla="*/ 120650 w 134359"/>
                <a:gd name="connsiteY4" fmla="*/ 117475 h 154297"/>
                <a:gd name="connsiteX5" fmla="*/ 0 w 134359"/>
                <a:gd name="connsiteY5" fmla="*/ 0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359" h="154297">
                  <a:moveTo>
                    <a:pt x="0" y="0"/>
                  </a:moveTo>
                  <a:lnTo>
                    <a:pt x="19050" y="69850"/>
                  </a:lnTo>
                  <a:lnTo>
                    <a:pt x="19050" y="69850"/>
                  </a:lnTo>
                  <a:cubicBezTo>
                    <a:pt x="35983" y="83608"/>
                    <a:pt x="103717" y="144463"/>
                    <a:pt x="120650" y="152400"/>
                  </a:cubicBezTo>
                  <a:cubicBezTo>
                    <a:pt x="137583" y="160337"/>
                    <a:pt x="140229" y="142346"/>
                    <a:pt x="120650" y="117475"/>
                  </a:cubicBezTo>
                  <a:cubicBezTo>
                    <a:pt x="101071" y="92604"/>
                    <a:pt x="52123" y="47889"/>
                    <a:pt x="0" y="0"/>
                  </a:cubicBezTo>
                  <a:close/>
                </a:path>
              </a:pathLst>
            </a:custGeom>
            <a:solidFill>
              <a:srgbClr val="FFCD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EA11447C-208B-6FFB-31BA-A17443026F99}"/>
                </a:ext>
              </a:extLst>
            </p:cNvPr>
            <p:cNvSpPr/>
            <p:nvPr/>
          </p:nvSpPr>
          <p:spPr>
            <a:xfrm>
              <a:off x="6007494" y="3840493"/>
              <a:ext cx="86511" cy="133116"/>
            </a:xfrm>
            <a:custGeom>
              <a:avLst/>
              <a:gdLst>
                <a:gd name="connsiteX0" fmla="*/ 83744 w 86511"/>
                <a:gd name="connsiteY0" fmla="*/ 51094 h 133116"/>
                <a:gd name="connsiteX1" fmla="*/ 36119 w 86511"/>
                <a:gd name="connsiteY1" fmla="*/ 294 h 133116"/>
                <a:gd name="connsiteX2" fmla="*/ 10719 w 86511"/>
                <a:gd name="connsiteY2" fmla="*/ 32044 h 133116"/>
                <a:gd name="connsiteX3" fmla="*/ 1194 w 86511"/>
                <a:gd name="connsiteY3" fmla="*/ 70144 h 133116"/>
                <a:gd name="connsiteX4" fmla="*/ 36119 w 86511"/>
                <a:gd name="connsiteY4" fmla="*/ 120944 h 133116"/>
                <a:gd name="connsiteX5" fmla="*/ 77394 w 86511"/>
                <a:gd name="connsiteY5" fmla="*/ 130469 h 133116"/>
                <a:gd name="connsiteX6" fmla="*/ 83744 w 86511"/>
                <a:gd name="connsiteY6" fmla="*/ 51094 h 13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11" h="133116">
                  <a:moveTo>
                    <a:pt x="83744" y="51094"/>
                  </a:moveTo>
                  <a:cubicBezTo>
                    <a:pt x="76865" y="29398"/>
                    <a:pt x="48290" y="3469"/>
                    <a:pt x="36119" y="294"/>
                  </a:cubicBezTo>
                  <a:cubicBezTo>
                    <a:pt x="23948" y="-2881"/>
                    <a:pt x="16540" y="20402"/>
                    <a:pt x="10719" y="32044"/>
                  </a:cubicBezTo>
                  <a:cubicBezTo>
                    <a:pt x="4898" y="43686"/>
                    <a:pt x="-3039" y="55327"/>
                    <a:pt x="1194" y="70144"/>
                  </a:cubicBezTo>
                  <a:cubicBezTo>
                    <a:pt x="5427" y="84961"/>
                    <a:pt x="23419" y="110890"/>
                    <a:pt x="36119" y="120944"/>
                  </a:cubicBezTo>
                  <a:cubicBezTo>
                    <a:pt x="48819" y="130998"/>
                    <a:pt x="71573" y="136819"/>
                    <a:pt x="77394" y="130469"/>
                  </a:cubicBezTo>
                  <a:cubicBezTo>
                    <a:pt x="83215" y="124119"/>
                    <a:pt x="90623" y="72790"/>
                    <a:pt x="83744" y="51094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465D1A6-478C-2364-9EEE-0069C46CA40D}"/>
                </a:ext>
              </a:extLst>
            </p:cNvPr>
            <p:cNvSpPr/>
            <p:nvPr/>
          </p:nvSpPr>
          <p:spPr>
            <a:xfrm>
              <a:off x="6087889" y="3955067"/>
              <a:ext cx="59147" cy="127858"/>
            </a:xfrm>
            <a:custGeom>
              <a:avLst/>
              <a:gdLst>
                <a:gd name="connsiteX0" fmla="*/ 174 w 59147"/>
                <a:gd name="connsiteY0" fmla="*/ 20 h 127858"/>
                <a:gd name="connsiteX1" fmla="*/ 38274 w 59147"/>
                <a:gd name="connsiteY1" fmla="*/ 117495 h 127858"/>
                <a:gd name="connsiteX2" fmla="*/ 57324 w 59147"/>
                <a:gd name="connsiteY2" fmla="*/ 107970 h 127858"/>
                <a:gd name="connsiteX3" fmla="*/ 174 w 59147"/>
                <a:gd name="connsiteY3" fmla="*/ 20 h 12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47" h="127858">
                  <a:moveTo>
                    <a:pt x="174" y="20"/>
                  </a:moveTo>
                  <a:cubicBezTo>
                    <a:pt x="-3001" y="1607"/>
                    <a:pt x="38274" y="117495"/>
                    <a:pt x="38274" y="117495"/>
                  </a:cubicBezTo>
                  <a:cubicBezTo>
                    <a:pt x="47799" y="135487"/>
                    <a:pt x="64732" y="128607"/>
                    <a:pt x="57324" y="107970"/>
                  </a:cubicBezTo>
                  <a:cubicBezTo>
                    <a:pt x="49916" y="87333"/>
                    <a:pt x="3349" y="-1567"/>
                    <a:pt x="174" y="20"/>
                  </a:cubicBezTo>
                  <a:close/>
                </a:path>
              </a:pathLst>
            </a:custGeom>
            <a:solidFill>
              <a:srgbClr val="C6A3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14304498-698E-26DF-A6E7-263BAA7CF8DD}"/>
                </a:ext>
              </a:extLst>
            </p:cNvPr>
            <p:cNvSpPr/>
            <p:nvPr/>
          </p:nvSpPr>
          <p:spPr>
            <a:xfrm rot="4748937">
              <a:off x="6145565" y="4068967"/>
              <a:ext cx="59147" cy="127858"/>
            </a:xfrm>
            <a:custGeom>
              <a:avLst/>
              <a:gdLst>
                <a:gd name="connsiteX0" fmla="*/ 174 w 59147"/>
                <a:gd name="connsiteY0" fmla="*/ 20 h 127858"/>
                <a:gd name="connsiteX1" fmla="*/ 38274 w 59147"/>
                <a:gd name="connsiteY1" fmla="*/ 117495 h 127858"/>
                <a:gd name="connsiteX2" fmla="*/ 57324 w 59147"/>
                <a:gd name="connsiteY2" fmla="*/ 107970 h 127858"/>
                <a:gd name="connsiteX3" fmla="*/ 174 w 59147"/>
                <a:gd name="connsiteY3" fmla="*/ 20 h 12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47" h="127858">
                  <a:moveTo>
                    <a:pt x="174" y="20"/>
                  </a:moveTo>
                  <a:cubicBezTo>
                    <a:pt x="-3001" y="1607"/>
                    <a:pt x="38274" y="117495"/>
                    <a:pt x="38274" y="117495"/>
                  </a:cubicBezTo>
                  <a:cubicBezTo>
                    <a:pt x="47799" y="135487"/>
                    <a:pt x="64732" y="128607"/>
                    <a:pt x="57324" y="107970"/>
                  </a:cubicBezTo>
                  <a:cubicBezTo>
                    <a:pt x="49916" y="87333"/>
                    <a:pt x="3349" y="-1567"/>
                    <a:pt x="174" y="20"/>
                  </a:cubicBezTo>
                  <a:close/>
                </a:path>
              </a:pathLst>
            </a:custGeom>
            <a:solidFill>
              <a:srgbClr val="C6A3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6A2CF901-B5E9-6954-0F82-70394D33FFD3}"/>
                </a:ext>
              </a:extLst>
            </p:cNvPr>
            <p:cNvSpPr/>
            <p:nvPr/>
          </p:nvSpPr>
          <p:spPr>
            <a:xfrm rot="19977671">
              <a:off x="6183747" y="3802014"/>
              <a:ext cx="59147" cy="127858"/>
            </a:xfrm>
            <a:custGeom>
              <a:avLst/>
              <a:gdLst>
                <a:gd name="connsiteX0" fmla="*/ 174 w 59147"/>
                <a:gd name="connsiteY0" fmla="*/ 20 h 127858"/>
                <a:gd name="connsiteX1" fmla="*/ 38274 w 59147"/>
                <a:gd name="connsiteY1" fmla="*/ 117495 h 127858"/>
                <a:gd name="connsiteX2" fmla="*/ 57324 w 59147"/>
                <a:gd name="connsiteY2" fmla="*/ 107970 h 127858"/>
                <a:gd name="connsiteX3" fmla="*/ 174 w 59147"/>
                <a:gd name="connsiteY3" fmla="*/ 20 h 12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47" h="127858">
                  <a:moveTo>
                    <a:pt x="174" y="20"/>
                  </a:moveTo>
                  <a:cubicBezTo>
                    <a:pt x="-3001" y="1607"/>
                    <a:pt x="38274" y="117495"/>
                    <a:pt x="38274" y="117495"/>
                  </a:cubicBezTo>
                  <a:cubicBezTo>
                    <a:pt x="47799" y="135487"/>
                    <a:pt x="64732" y="128607"/>
                    <a:pt x="57324" y="107970"/>
                  </a:cubicBezTo>
                  <a:cubicBezTo>
                    <a:pt x="49916" y="87333"/>
                    <a:pt x="3349" y="-1567"/>
                    <a:pt x="174" y="20"/>
                  </a:cubicBezTo>
                  <a:close/>
                </a:path>
              </a:pathLst>
            </a:custGeom>
            <a:solidFill>
              <a:srgbClr val="C6A3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DC1123C3-6753-6C2D-CD6B-415F9FB5D9D9}"/>
                </a:ext>
              </a:extLst>
            </p:cNvPr>
            <p:cNvSpPr/>
            <p:nvPr/>
          </p:nvSpPr>
          <p:spPr>
            <a:xfrm>
              <a:off x="6159979" y="3849728"/>
              <a:ext cx="302687" cy="529213"/>
            </a:xfrm>
            <a:custGeom>
              <a:avLst/>
              <a:gdLst>
                <a:gd name="connsiteX0" fmla="*/ 191609 w 302687"/>
                <a:gd name="connsiteY0" fmla="*/ 13284 h 529213"/>
                <a:gd name="connsiteX1" fmla="*/ 121759 w 302687"/>
                <a:gd name="connsiteY1" fmla="*/ 25984 h 529213"/>
                <a:gd name="connsiteX2" fmla="*/ 67784 w 302687"/>
                <a:gd name="connsiteY2" fmla="*/ 64084 h 529213"/>
                <a:gd name="connsiteX3" fmla="*/ 10634 w 302687"/>
                <a:gd name="connsiteY3" fmla="*/ 114884 h 529213"/>
                <a:gd name="connsiteX4" fmla="*/ 10634 w 302687"/>
                <a:gd name="connsiteY4" fmla="*/ 194259 h 529213"/>
                <a:gd name="connsiteX5" fmla="*/ 48734 w 302687"/>
                <a:gd name="connsiteY5" fmla="*/ 257759 h 529213"/>
                <a:gd name="connsiteX6" fmla="*/ 134459 w 302687"/>
                <a:gd name="connsiteY6" fmla="*/ 140284 h 529213"/>
                <a:gd name="connsiteX7" fmla="*/ 58259 w 302687"/>
                <a:gd name="connsiteY7" fmla="*/ 260934 h 529213"/>
                <a:gd name="connsiteX8" fmla="*/ 23334 w 302687"/>
                <a:gd name="connsiteY8" fmla="*/ 406984 h 529213"/>
                <a:gd name="connsiteX9" fmla="*/ 1109 w 302687"/>
                <a:gd name="connsiteY9" fmla="*/ 473659 h 529213"/>
                <a:gd name="connsiteX10" fmla="*/ 58259 w 302687"/>
                <a:gd name="connsiteY10" fmla="*/ 521284 h 529213"/>
                <a:gd name="connsiteX11" fmla="*/ 182084 w 302687"/>
                <a:gd name="connsiteY11" fmla="*/ 524459 h 529213"/>
                <a:gd name="connsiteX12" fmla="*/ 274159 w 302687"/>
                <a:gd name="connsiteY12" fmla="*/ 473659 h 529213"/>
                <a:gd name="connsiteX13" fmla="*/ 286859 w 302687"/>
                <a:gd name="connsiteY13" fmla="*/ 422859 h 529213"/>
                <a:gd name="connsiteX14" fmla="*/ 232884 w 302687"/>
                <a:gd name="connsiteY14" fmla="*/ 245059 h 529213"/>
                <a:gd name="connsiteX15" fmla="*/ 293209 w 302687"/>
                <a:gd name="connsiteY15" fmla="*/ 92659 h 529213"/>
                <a:gd name="connsiteX16" fmla="*/ 296384 w 302687"/>
                <a:gd name="connsiteY16" fmla="*/ 6934 h 529213"/>
                <a:gd name="connsiteX17" fmla="*/ 191609 w 302687"/>
                <a:gd name="connsiteY17" fmla="*/ 13284 h 52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2687" h="529213">
                  <a:moveTo>
                    <a:pt x="191609" y="13284"/>
                  </a:moveTo>
                  <a:cubicBezTo>
                    <a:pt x="162505" y="16459"/>
                    <a:pt x="142397" y="17517"/>
                    <a:pt x="121759" y="25984"/>
                  </a:cubicBezTo>
                  <a:cubicBezTo>
                    <a:pt x="101121" y="34451"/>
                    <a:pt x="86305" y="49267"/>
                    <a:pt x="67784" y="64084"/>
                  </a:cubicBezTo>
                  <a:cubicBezTo>
                    <a:pt x="49263" y="78901"/>
                    <a:pt x="20159" y="93188"/>
                    <a:pt x="10634" y="114884"/>
                  </a:cubicBezTo>
                  <a:cubicBezTo>
                    <a:pt x="1109" y="136580"/>
                    <a:pt x="4284" y="170447"/>
                    <a:pt x="10634" y="194259"/>
                  </a:cubicBezTo>
                  <a:cubicBezTo>
                    <a:pt x="16984" y="218071"/>
                    <a:pt x="28096" y="266755"/>
                    <a:pt x="48734" y="257759"/>
                  </a:cubicBezTo>
                  <a:cubicBezTo>
                    <a:pt x="69371" y="248763"/>
                    <a:pt x="132872" y="139755"/>
                    <a:pt x="134459" y="140284"/>
                  </a:cubicBezTo>
                  <a:cubicBezTo>
                    <a:pt x="136046" y="140813"/>
                    <a:pt x="76780" y="216484"/>
                    <a:pt x="58259" y="260934"/>
                  </a:cubicBezTo>
                  <a:cubicBezTo>
                    <a:pt x="39738" y="305384"/>
                    <a:pt x="32859" y="371530"/>
                    <a:pt x="23334" y="406984"/>
                  </a:cubicBezTo>
                  <a:cubicBezTo>
                    <a:pt x="13809" y="442438"/>
                    <a:pt x="-4712" y="454609"/>
                    <a:pt x="1109" y="473659"/>
                  </a:cubicBezTo>
                  <a:cubicBezTo>
                    <a:pt x="6930" y="492709"/>
                    <a:pt x="28096" y="512817"/>
                    <a:pt x="58259" y="521284"/>
                  </a:cubicBezTo>
                  <a:cubicBezTo>
                    <a:pt x="88421" y="529751"/>
                    <a:pt x="146101" y="532397"/>
                    <a:pt x="182084" y="524459"/>
                  </a:cubicBezTo>
                  <a:cubicBezTo>
                    <a:pt x="218067" y="516522"/>
                    <a:pt x="256697" y="490592"/>
                    <a:pt x="274159" y="473659"/>
                  </a:cubicBezTo>
                  <a:cubicBezTo>
                    <a:pt x="291621" y="456726"/>
                    <a:pt x="293738" y="460959"/>
                    <a:pt x="286859" y="422859"/>
                  </a:cubicBezTo>
                  <a:cubicBezTo>
                    <a:pt x="279980" y="384759"/>
                    <a:pt x="231826" y="300092"/>
                    <a:pt x="232884" y="245059"/>
                  </a:cubicBezTo>
                  <a:cubicBezTo>
                    <a:pt x="233942" y="190026"/>
                    <a:pt x="282626" y="132347"/>
                    <a:pt x="293209" y="92659"/>
                  </a:cubicBezTo>
                  <a:cubicBezTo>
                    <a:pt x="303792" y="52972"/>
                    <a:pt x="306438" y="24396"/>
                    <a:pt x="296384" y="6934"/>
                  </a:cubicBezTo>
                  <a:cubicBezTo>
                    <a:pt x="286330" y="-10528"/>
                    <a:pt x="220713" y="10109"/>
                    <a:pt x="191609" y="13284"/>
                  </a:cubicBezTo>
                  <a:close/>
                </a:path>
              </a:pathLst>
            </a:custGeom>
            <a:gradFill>
              <a:gsLst>
                <a:gs pos="66000">
                  <a:srgbClr val="41A4A1"/>
                </a:gs>
                <a:gs pos="13000">
                  <a:srgbClr val="288B8C"/>
                </a:gs>
              </a:gsLst>
              <a:lin ang="0" scaled="0"/>
            </a:gradFill>
            <a:ln w="6350">
              <a:solidFill>
                <a:srgbClr val="288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2DFEBC38-79EA-327E-F780-2F769D885424}"/>
                </a:ext>
              </a:extLst>
            </p:cNvPr>
            <p:cNvSpPr/>
            <p:nvPr/>
          </p:nvSpPr>
          <p:spPr>
            <a:xfrm>
              <a:off x="6046726" y="3865603"/>
              <a:ext cx="27432" cy="27432"/>
            </a:xfrm>
            <a:custGeom>
              <a:avLst/>
              <a:gdLst>
                <a:gd name="connsiteX0" fmla="*/ 0 w 16867"/>
                <a:gd name="connsiteY0" fmla="*/ 0 h 47767"/>
                <a:gd name="connsiteX1" fmla="*/ 15875 w 16867"/>
                <a:gd name="connsiteY1" fmla="*/ 47625 h 47767"/>
                <a:gd name="connsiteX2" fmla="*/ 0 w 16867"/>
                <a:gd name="connsiteY2" fmla="*/ 0 h 4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67" h="47767">
                  <a:moveTo>
                    <a:pt x="0" y="0"/>
                  </a:moveTo>
                  <a:cubicBezTo>
                    <a:pt x="0" y="0"/>
                    <a:pt x="10054" y="44450"/>
                    <a:pt x="15875" y="47625"/>
                  </a:cubicBezTo>
                  <a:cubicBezTo>
                    <a:pt x="21696" y="508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1B93"/>
            </a:solidFill>
            <a:ln>
              <a:solidFill>
                <a:srgbClr val="521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E6BC736D-DBD5-CF54-1ACA-BA223EE0F9A3}"/>
                </a:ext>
              </a:extLst>
            </p:cNvPr>
            <p:cNvSpPr/>
            <p:nvPr/>
          </p:nvSpPr>
          <p:spPr>
            <a:xfrm>
              <a:off x="6065235" y="3718211"/>
              <a:ext cx="130826" cy="109023"/>
            </a:xfrm>
            <a:custGeom>
              <a:avLst/>
              <a:gdLst>
                <a:gd name="connsiteX0" fmla="*/ 202523 w 203511"/>
                <a:gd name="connsiteY0" fmla="*/ 135148 h 169595"/>
                <a:gd name="connsiteX1" fmla="*/ 121560 w 203511"/>
                <a:gd name="connsiteY1" fmla="*/ 63711 h 169595"/>
                <a:gd name="connsiteX2" fmla="*/ 88223 w 203511"/>
                <a:gd name="connsiteY2" fmla="*/ 6561 h 169595"/>
                <a:gd name="connsiteX3" fmla="*/ 12023 w 203511"/>
                <a:gd name="connsiteY3" fmla="*/ 6561 h 169595"/>
                <a:gd name="connsiteX4" fmla="*/ 2498 w 203511"/>
                <a:gd name="connsiteY4" fmla="*/ 54186 h 169595"/>
                <a:gd name="connsiteX5" fmla="*/ 35835 w 203511"/>
                <a:gd name="connsiteY5" fmla="*/ 116098 h 169595"/>
                <a:gd name="connsiteX6" fmla="*/ 59648 w 203511"/>
                <a:gd name="connsiteY6" fmla="*/ 101811 h 169595"/>
                <a:gd name="connsiteX7" fmla="*/ 159660 w 203511"/>
                <a:gd name="connsiteY7" fmla="*/ 168486 h 169595"/>
                <a:gd name="connsiteX8" fmla="*/ 202523 w 203511"/>
                <a:gd name="connsiteY8" fmla="*/ 135148 h 16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511" h="169595">
                  <a:moveTo>
                    <a:pt x="202523" y="135148"/>
                  </a:moveTo>
                  <a:cubicBezTo>
                    <a:pt x="196173" y="117686"/>
                    <a:pt x="140610" y="85142"/>
                    <a:pt x="121560" y="63711"/>
                  </a:cubicBezTo>
                  <a:cubicBezTo>
                    <a:pt x="102510" y="42280"/>
                    <a:pt x="106479" y="16086"/>
                    <a:pt x="88223" y="6561"/>
                  </a:cubicBezTo>
                  <a:cubicBezTo>
                    <a:pt x="69967" y="-2964"/>
                    <a:pt x="26310" y="-1376"/>
                    <a:pt x="12023" y="6561"/>
                  </a:cubicBezTo>
                  <a:cubicBezTo>
                    <a:pt x="-2264" y="14498"/>
                    <a:pt x="-1471" y="35930"/>
                    <a:pt x="2498" y="54186"/>
                  </a:cubicBezTo>
                  <a:cubicBezTo>
                    <a:pt x="6467" y="72442"/>
                    <a:pt x="35835" y="116098"/>
                    <a:pt x="35835" y="116098"/>
                  </a:cubicBezTo>
                  <a:cubicBezTo>
                    <a:pt x="45360" y="124035"/>
                    <a:pt x="39010" y="93080"/>
                    <a:pt x="59648" y="101811"/>
                  </a:cubicBezTo>
                  <a:cubicBezTo>
                    <a:pt x="80286" y="110542"/>
                    <a:pt x="135848" y="162136"/>
                    <a:pt x="159660" y="168486"/>
                  </a:cubicBezTo>
                  <a:cubicBezTo>
                    <a:pt x="183472" y="174836"/>
                    <a:pt x="208873" y="152610"/>
                    <a:pt x="202523" y="13514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6437B6B4-F280-A1C2-A432-6887943D3BBE}"/>
                </a:ext>
              </a:extLst>
            </p:cNvPr>
            <p:cNvSpPr/>
            <p:nvPr/>
          </p:nvSpPr>
          <p:spPr>
            <a:xfrm>
              <a:off x="6118698" y="3782013"/>
              <a:ext cx="48490" cy="45719"/>
            </a:xfrm>
            <a:custGeom>
              <a:avLst/>
              <a:gdLst>
                <a:gd name="connsiteX0" fmla="*/ 0 w 16867"/>
                <a:gd name="connsiteY0" fmla="*/ 0 h 47767"/>
                <a:gd name="connsiteX1" fmla="*/ 15875 w 16867"/>
                <a:gd name="connsiteY1" fmla="*/ 47625 h 47767"/>
                <a:gd name="connsiteX2" fmla="*/ 0 w 16867"/>
                <a:gd name="connsiteY2" fmla="*/ 0 h 4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67" h="47767">
                  <a:moveTo>
                    <a:pt x="0" y="0"/>
                  </a:moveTo>
                  <a:cubicBezTo>
                    <a:pt x="0" y="0"/>
                    <a:pt x="10054" y="44450"/>
                    <a:pt x="15875" y="47625"/>
                  </a:cubicBezTo>
                  <a:cubicBezTo>
                    <a:pt x="21696" y="508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1B93"/>
            </a:solidFill>
            <a:ln>
              <a:solidFill>
                <a:srgbClr val="521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D894E1DB-6B2D-1213-205B-4EAFBF8AD394}"/>
                </a:ext>
              </a:extLst>
            </p:cNvPr>
            <p:cNvSpPr/>
            <p:nvPr/>
          </p:nvSpPr>
          <p:spPr>
            <a:xfrm>
              <a:off x="6236087" y="3738039"/>
              <a:ext cx="74507" cy="74240"/>
            </a:xfrm>
            <a:custGeom>
              <a:avLst/>
              <a:gdLst>
                <a:gd name="connsiteX0" fmla="*/ 131842 w 132094"/>
                <a:gd name="connsiteY0" fmla="*/ 1661 h 84671"/>
                <a:gd name="connsiteX1" fmla="*/ 36592 w 132094"/>
                <a:gd name="connsiteY1" fmla="*/ 84211 h 84671"/>
                <a:gd name="connsiteX2" fmla="*/ 4842 w 132094"/>
                <a:gd name="connsiteY2" fmla="*/ 33411 h 84671"/>
                <a:gd name="connsiteX3" fmla="*/ 131842 w 132094"/>
                <a:gd name="connsiteY3" fmla="*/ 1661 h 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94" h="84671">
                  <a:moveTo>
                    <a:pt x="131842" y="1661"/>
                  </a:moveTo>
                  <a:cubicBezTo>
                    <a:pt x="137134" y="10128"/>
                    <a:pt x="57758" y="78919"/>
                    <a:pt x="36592" y="84211"/>
                  </a:cubicBezTo>
                  <a:cubicBezTo>
                    <a:pt x="15426" y="89503"/>
                    <a:pt x="-11033" y="47699"/>
                    <a:pt x="4842" y="33411"/>
                  </a:cubicBezTo>
                  <a:cubicBezTo>
                    <a:pt x="20717" y="19124"/>
                    <a:pt x="126550" y="-6806"/>
                    <a:pt x="131842" y="166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BCEC5E9C-F97F-0235-F78C-AD4206CB9B5C}"/>
                </a:ext>
              </a:extLst>
            </p:cNvPr>
            <p:cNvSpPr/>
            <p:nvPr/>
          </p:nvSpPr>
          <p:spPr>
            <a:xfrm>
              <a:off x="6238547" y="3620249"/>
              <a:ext cx="170539" cy="220588"/>
            </a:xfrm>
            <a:custGeom>
              <a:avLst/>
              <a:gdLst>
                <a:gd name="connsiteX0" fmla="*/ 97166 w 170539"/>
                <a:gd name="connsiteY0" fmla="*/ 1463 h 220588"/>
                <a:gd name="connsiteX1" fmla="*/ 11441 w 170539"/>
                <a:gd name="connsiteY1" fmla="*/ 23688 h 220588"/>
                <a:gd name="connsiteX2" fmla="*/ 1916 w 170539"/>
                <a:gd name="connsiteY2" fmla="*/ 61788 h 220588"/>
                <a:gd name="connsiteX3" fmla="*/ 20966 w 170539"/>
                <a:gd name="connsiteY3" fmla="*/ 125288 h 220588"/>
                <a:gd name="connsiteX4" fmla="*/ 52716 w 170539"/>
                <a:gd name="connsiteY4" fmla="*/ 128463 h 220588"/>
                <a:gd name="connsiteX5" fmla="*/ 59066 w 170539"/>
                <a:gd name="connsiteY5" fmla="*/ 176088 h 220588"/>
                <a:gd name="connsiteX6" fmla="*/ 87641 w 170539"/>
                <a:gd name="connsiteY6" fmla="*/ 198313 h 220588"/>
                <a:gd name="connsiteX7" fmla="*/ 141616 w 170539"/>
                <a:gd name="connsiteY7" fmla="*/ 220538 h 220588"/>
                <a:gd name="connsiteX8" fmla="*/ 170191 w 170539"/>
                <a:gd name="connsiteY8" fmla="*/ 191963 h 220588"/>
                <a:gd name="connsiteX9" fmla="*/ 157491 w 170539"/>
                <a:gd name="connsiteY9" fmla="*/ 134813 h 220588"/>
                <a:gd name="connsiteX10" fmla="*/ 157491 w 170539"/>
                <a:gd name="connsiteY10" fmla="*/ 64963 h 220588"/>
                <a:gd name="connsiteX11" fmla="*/ 97166 w 170539"/>
                <a:gd name="connsiteY11" fmla="*/ 1463 h 22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539" h="220588">
                  <a:moveTo>
                    <a:pt x="97166" y="1463"/>
                  </a:moveTo>
                  <a:cubicBezTo>
                    <a:pt x="72824" y="-5416"/>
                    <a:pt x="27316" y="13634"/>
                    <a:pt x="11441" y="23688"/>
                  </a:cubicBezTo>
                  <a:cubicBezTo>
                    <a:pt x="-4434" y="33742"/>
                    <a:pt x="328" y="44855"/>
                    <a:pt x="1916" y="61788"/>
                  </a:cubicBezTo>
                  <a:cubicBezTo>
                    <a:pt x="3503" y="78721"/>
                    <a:pt x="12499" y="114176"/>
                    <a:pt x="20966" y="125288"/>
                  </a:cubicBezTo>
                  <a:cubicBezTo>
                    <a:pt x="29433" y="136400"/>
                    <a:pt x="46366" y="119996"/>
                    <a:pt x="52716" y="128463"/>
                  </a:cubicBezTo>
                  <a:cubicBezTo>
                    <a:pt x="59066" y="136930"/>
                    <a:pt x="53245" y="164446"/>
                    <a:pt x="59066" y="176088"/>
                  </a:cubicBezTo>
                  <a:cubicBezTo>
                    <a:pt x="64887" y="187730"/>
                    <a:pt x="73883" y="190905"/>
                    <a:pt x="87641" y="198313"/>
                  </a:cubicBezTo>
                  <a:cubicBezTo>
                    <a:pt x="101399" y="205721"/>
                    <a:pt x="127858" y="221596"/>
                    <a:pt x="141616" y="220538"/>
                  </a:cubicBezTo>
                  <a:cubicBezTo>
                    <a:pt x="155374" y="219480"/>
                    <a:pt x="167545" y="206250"/>
                    <a:pt x="170191" y="191963"/>
                  </a:cubicBezTo>
                  <a:cubicBezTo>
                    <a:pt x="172837" y="177676"/>
                    <a:pt x="159608" y="155980"/>
                    <a:pt x="157491" y="134813"/>
                  </a:cubicBezTo>
                  <a:cubicBezTo>
                    <a:pt x="155374" y="113646"/>
                    <a:pt x="161724" y="84542"/>
                    <a:pt x="157491" y="64963"/>
                  </a:cubicBezTo>
                  <a:cubicBezTo>
                    <a:pt x="153258" y="45384"/>
                    <a:pt x="121508" y="8342"/>
                    <a:pt x="97166" y="1463"/>
                  </a:cubicBezTo>
                  <a:close/>
                </a:path>
              </a:pathLst>
            </a:custGeom>
            <a:gradFill>
              <a:gsLst>
                <a:gs pos="75000">
                  <a:srgbClr val="593A1A">
                    <a:lumMod val="82039"/>
                    <a:lumOff val="17961"/>
                  </a:srgbClr>
                </a:gs>
                <a:gs pos="19000">
                  <a:srgbClr val="593A1A"/>
                </a:gs>
              </a:gsLst>
              <a:lin ang="16200000" scaled="0"/>
            </a:gradFill>
            <a:ln w="3175">
              <a:solidFill>
                <a:srgbClr val="593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844F14C-C6D3-DE5A-7029-05B61D06838D}"/>
              </a:ext>
            </a:extLst>
          </p:cNvPr>
          <p:cNvGrpSpPr/>
          <p:nvPr/>
        </p:nvGrpSpPr>
        <p:grpSpPr>
          <a:xfrm>
            <a:off x="7387867" y="2497780"/>
            <a:ext cx="64008" cy="237908"/>
            <a:chOff x="6044621" y="3425283"/>
            <a:chExt cx="64008" cy="237908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0132B4E4-B3D3-8B69-19E3-728E2D16C6CF}"/>
                </a:ext>
              </a:extLst>
            </p:cNvPr>
            <p:cNvSpPr/>
            <p:nvPr/>
          </p:nvSpPr>
          <p:spPr>
            <a:xfrm>
              <a:off x="6044621" y="3626615"/>
              <a:ext cx="64008" cy="365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isometricTopUp"/>
              <a:lightRig rig="threePt" dir="t"/>
            </a:scene3d>
            <a:sp3d extrusionH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F0634D59-59C4-BE99-1CD2-66F61C0435B1}"/>
                </a:ext>
              </a:extLst>
            </p:cNvPr>
            <p:cNvSpPr/>
            <p:nvPr/>
          </p:nvSpPr>
          <p:spPr>
            <a:xfrm flipV="1">
              <a:off x="6058213" y="3494495"/>
              <a:ext cx="36576" cy="3657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39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39A77AD1-FA99-EC3B-5DEF-A46ADFE571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3357" y="3425283"/>
              <a:ext cx="0" cy="875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83D00C45-51AD-A859-BA5F-637419839134}"/>
              </a:ext>
            </a:extLst>
          </p:cNvPr>
          <p:cNvSpPr/>
          <p:nvPr/>
        </p:nvSpPr>
        <p:spPr>
          <a:xfrm>
            <a:off x="3833098" y="1182358"/>
            <a:ext cx="14430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PROCEDURE/POCUS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9CDC2899-A7DC-4872-0C59-A0CBE120F2FA}"/>
              </a:ext>
            </a:extLst>
          </p:cNvPr>
          <p:cNvSpPr/>
          <p:nvPr/>
        </p:nvSpPr>
        <p:spPr>
          <a:xfrm>
            <a:off x="7853061" y="1596479"/>
            <a:ext cx="8027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AIRWAY</a:t>
            </a:r>
            <a:endParaRPr 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6327B68-5FF1-EDF3-05DB-BB44087804D0}"/>
              </a:ext>
            </a:extLst>
          </p:cNvPr>
          <p:cNvSpPr/>
          <p:nvPr/>
        </p:nvSpPr>
        <p:spPr>
          <a:xfrm>
            <a:off x="7353130" y="3021295"/>
            <a:ext cx="894042" cy="246221"/>
          </a:xfrm>
          <a:prstGeom prst="rect">
            <a:avLst/>
          </a:prstGeom>
          <a:solidFill>
            <a:srgbClr val="945200">
              <a:alpha val="231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462408"/>
                </a:solidFill>
              </a:rPr>
              <a:t>MED ADMIN</a:t>
            </a:r>
            <a:endParaRPr lang="en-US" sz="1000" dirty="0">
              <a:solidFill>
                <a:srgbClr val="462408"/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D527E04-BB25-A92E-32DC-9460AB0332E8}"/>
              </a:ext>
            </a:extLst>
          </p:cNvPr>
          <p:cNvSpPr txBox="1"/>
          <p:nvPr/>
        </p:nvSpPr>
        <p:spPr>
          <a:xfrm>
            <a:off x="127840" y="796025"/>
            <a:ext cx="3526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spc="-30" dirty="0">
                <a:effectLst/>
              </a:rPr>
              <a:t>Perform a 5 second scan of the room: </a:t>
            </a:r>
            <a:r>
              <a:rPr lang="en-US" sz="800" spc="-30" dirty="0">
                <a:effectLst/>
              </a:rPr>
              <a:t>take mental note of circumstances: patient, equipment, team present. </a:t>
            </a:r>
            <a:r>
              <a:rPr lang="en-US" sz="800" spc="-30" dirty="0"/>
              <a:t>If you can’t tell who is in charge, probably no one is…</a:t>
            </a:r>
          </a:p>
          <a:p>
            <a:r>
              <a:rPr lang="en-US" sz="800" b="1" spc="-30" dirty="0">
                <a:effectLst/>
              </a:rPr>
              <a:t>Take charge/Set the tone: </a:t>
            </a:r>
            <a:r>
              <a:rPr lang="en-US" sz="800" spc="-30" dirty="0">
                <a:effectLst/>
              </a:rPr>
              <a:t>(5 seconds) </a:t>
            </a:r>
            <a:r>
              <a:rPr lang="en-US" sz="800" i="1" spc="-30" dirty="0">
                <a:effectLst/>
              </a:rPr>
              <a:t>"I’m  ____ and I'm running this code"</a:t>
            </a:r>
            <a:endParaRPr lang="en-US" sz="800" i="1" spc="-30" dirty="0"/>
          </a:p>
          <a:p>
            <a:r>
              <a:rPr lang="en-US" sz="800" b="1" dirty="0">
                <a:effectLst/>
              </a:rPr>
              <a:t>Initial actions</a:t>
            </a:r>
            <a:r>
              <a:rPr lang="en-US" sz="800" dirty="0">
                <a:effectLst/>
              </a:rPr>
              <a:t>: ABCDEs for the code leader (the next 50 seconds)</a:t>
            </a:r>
            <a:endParaRPr lang="en-US" sz="800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1283ECB-E457-B545-84D7-7D4FB2715D68}"/>
              </a:ext>
            </a:extLst>
          </p:cNvPr>
          <p:cNvSpPr/>
          <p:nvPr/>
        </p:nvSpPr>
        <p:spPr>
          <a:xfrm>
            <a:off x="3794058" y="6387302"/>
            <a:ext cx="7378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CYCLE 1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77D0C2C-EDF4-F33B-E345-73CA1C13410C}"/>
              </a:ext>
            </a:extLst>
          </p:cNvPr>
          <p:cNvSpPr/>
          <p:nvPr/>
        </p:nvSpPr>
        <p:spPr>
          <a:xfrm>
            <a:off x="-17998" y="243102"/>
            <a:ext cx="530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0000"/>
                </a:solidFill>
              </a:rPr>
              <a:t>Cardiac arrest resuscitation is stressful, high stakes &amp; requires coordination/leadership. Using a </a:t>
            </a:r>
            <a:r>
              <a:rPr lang="en-US" sz="800" b="1" dirty="0">
                <a:solidFill>
                  <a:schemeClr val="accent6"/>
                </a:solidFill>
              </a:rPr>
              <a:t>PHYSICAL</a:t>
            </a:r>
            <a:r>
              <a:rPr lang="en-US" sz="800" dirty="0">
                <a:solidFill>
                  <a:srgbClr val="000000"/>
                </a:solidFill>
              </a:rPr>
              <a:t> &amp; </a:t>
            </a:r>
            <a:r>
              <a:rPr lang="en-US" sz="800" b="1" dirty="0">
                <a:solidFill>
                  <a:schemeClr val="accent1"/>
                </a:solidFill>
              </a:rPr>
              <a:t>TEMPORAL</a:t>
            </a:r>
            <a:r>
              <a:rPr lang="en-US" sz="800" dirty="0">
                <a:solidFill>
                  <a:srgbClr val="000000"/>
                </a:solidFill>
              </a:rPr>
              <a:t> structured approach can help smoothly lead resuscitation &amp; rapidly identify/treat reversible causes of cardiac arrest.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0000"/>
                </a:solidFill>
              </a:rPr>
              <a:t>This OnePager assumes proficiency with ACLS algorithms; the purpose is not </a:t>
            </a:r>
            <a:r>
              <a:rPr lang="en-US" sz="800" i="1" dirty="0">
                <a:solidFill>
                  <a:srgbClr val="000000"/>
                </a:solidFill>
              </a:rPr>
              <a:t>what</a:t>
            </a:r>
            <a:r>
              <a:rPr lang="en-US" sz="800" dirty="0">
                <a:solidFill>
                  <a:srgbClr val="000000"/>
                </a:solidFill>
              </a:rPr>
              <a:t> to do, but how to do it </a:t>
            </a:r>
            <a:r>
              <a:rPr lang="en-US" sz="800" i="1" dirty="0">
                <a:solidFill>
                  <a:srgbClr val="000000"/>
                </a:solidFill>
              </a:rPr>
              <a:t>smoothly</a:t>
            </a:r>
            <a:r>
              <a:rPr lang="en-US" sz="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7" name="Freeform 196">
            <a:extLst>
              <a:ext uri="{FF2B5EF4-FFF2-40B4-BE49-F238E27FC236}">
                <a16:creationId xmlns:a16="http://schemas.microsoft.com/office/drawing/2014/main" id="{C8DC6034-EBAA-9B55-4709-7D784F566606}"/>
              </a:ext>
            </a:extLst>
          </p:cNvPr>
          <p:cNvSpPr/>
          <p:nvPr/>
        </p:nvSpPr>
        <p:spPr>
          <a:xfrm rot="15162739" flipV="1">
            <a:off x="7128290" y="701081"/>
            <a:ext cx="257339" cy="46673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49B6EA1-4867-2C28-8444-A9A2C3AB25EA}"/>
              </a:ext>
            </a:extLst>
          </p:cNvPr>
          <p:cNvSpPr/>
          <p:nvPr/>
        </p:nvSpPr>
        <p:spPr>
          <a:xfrm>
            <a:off x="3842079" y="1320856"/>
            <a:ext cx="15901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The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</a:rPr>
              <a:t>POCUS operator </a:t>
            </a:r>
            <a:r>
              <a:rPr lang="en-US" sz="800" dirty="0"/>
              <a:t>can help to identify the etiology of arrest &amp; </a:t>
            </a:r>
            <a:r>
              <a:rPr lang="en-US" sz="800" spc="-20" dirty="0"/>
              <a:t>perform essential procedures.</a:t>
            </a:r>
          </a:p>
          <a:p>
            <a:r>
              <a:rPr lang="en-US" sz="800" dirty="0"/>
              <a:t>A protocolized exam </a:t>
            </a:r>
          </a:p>
          <a:p>
            <a:r>
              <a:rPr lang="en-US" sz="800" dirty="0"/>
              <a:t>(e.g. </a:t>
            </a:r>
            <a:r>
              <a:rPr lang="en-US" sz="800" dirty="0">
                <a:hlinkClick r:id="rId6"/>
              </a:rPr>
              <a:t>CAUSE exam</a:t>
            </a:r>
            <a:r>
              <a:rPr lang="en-US" sz="800" dirty="0"/>
              <a:t>) </a:t>
            </a:r>
          </a:p>
          <a:p>
            <a:r>
              <a:rPr lang="en-US" sz="800" dirty="0"/>
              <a:t>should be used. Use </a:t>
            </a:r>
          </a:p>
          <a:p>
            <a:r>
              <a:rPr lang="en-US" sz="800" dirty="0"/>
              <a:t>a sub-xiphoid view Do </a:t>
            </a:r>
          </a:p>
          <a:p>
            <a:r>
              <a:rPr lang="en-US" sz="800" dirty="0"/>
              <a:t>NOT interrupt CPR.</a:t>
            </a:r>
          </a:p>
          <a:p>
            <a:r>
              <a:rPr lang="en-US" sz="800" dirty="0"/>
              <a:t>The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</a:rPr>
              <a:t>POCUS operator </a:t>
            </a:r>
            <a:br>
              <a:rPr lang="en-US" sz="800" dirty="0"/>
            </a:br>
            <a:r>
              <a:rPr lang="en-US" sz="800" dirty="0"/>
              <a:t>should communicate </a:t>
            </a:r>
          </a:p>
          <a:p>
            <a:r>
              <a:rPr lang="en-US" sz="800" dirty="0"/>
              <a:t>findings to the team.</a:t>
            </a:r>
          </a:p>
          <a:p>
            <a:r>
              <a:rPr lang="en-US" sz="800" dirty="0"/>
              <a:t>IO access is usually the </a:t>
            </a:r>
          </a:p>
          <a:p>
            <a:r>
              <a:rPr lang="en-US" sz="800" dirty="0"/>
              <a:t>best, </a:t>
            </a:r>
            <a:r>
              <a:rPr lang="en-US" sz="800" dirty="0">
                <a:hlinkClick r:id="rId7"/>
              </a:rPr>
              <a:t>fastest to obtain</a:t>
            </a:r>
            <a:r>
              <a:rPr lang="en-US" sz="800" dirty="0"/>
              <a:t>.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6A9858B9-C03F-7DCF-EEC2-0E22FA808F43}"/>
              </a:ext>
            </a:extLst>
          </p:cNvPr>
          <p:cNvSpPr/>
          <p:nvPr/>
        </p:nvSpPr>
        <p:spPr>
          <a:xfrm>
            <a:off x="8265259" y="2890890"/>
            <a:ext cx="974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spc="-50" dirty="0"/>
              <a:t>Placing an </a:t>
            </a:r>
            <a:r>
              <a:rPr lang="en-US" sz="800" b="1" spc="-50" dirty="0">
                <a:solidFill>
                  <a:srgbClr val="C00000"/>
                </a:solidFill>
              </a:rPr>
              <a:t>arterial line </a:t>
            </a:r>
            <a:r>
              <a:rPr lang="en-US" sz="800" spc="-50" dirty="0"/>
              <a:t>&amp; connecting an </a:t>
            </a:r>
            <a:r>
              <a:rPr lang="en-US" sz="800" b="1" spc="-50" dirty="0">
                <a:solidFill>
                  <a:schemeClr val="accent2"/>
                </a:solidFill>
              </a:rPr>
              <a:t>end tidal CO</a:t>
            </a:r>
            <a:r>
              <a:rPr lang="en-US" sz="800" b="1" spc="-50" baseline="-25000" dirty="0">
                <a:solidFill>
                  <a:schemeClr val="accent2"/>
                </a:solidFill>
              </a:rPr>
              <a:t>2</a:t>
            </a:r>
            <a:r>
              <a:rPr lang="en-US" sz="800" b="1" spc="-50" dirty="0"/>
              <a:t> </a:t>
            </a:r>
            <a:r>
              <a:rPr lang="en-US" sz="800" spc="-50" dirty="0"/>
              <a:t>monitor</a:t>
            </a:r>
            <a:r>
              <a:rPr lang="en-US" sz="800" b="1" spc="-50" dirty="0"/>
              <a:t> </a:t>
            </a:r>
            <a:r>
              <a:rPr lang="en-US" sz="800" spc="-50" dirty="0"/>
              <a:t>are helpful. Both can determine adequacy of compressions &amp; identify ROSC.</a:t>
            </a:r>
          </a:p>
          <a:p>
            <a:pPr algn="ctr"/>
            <a:endParaRPr lang="en-US" sz="800" spc="-50" dirty="0"/>
          </a:p>
        </p:txBody>
      </p:sp>
      <p:sp>
        <p:nvSpPr>
          <p:cNvPr id="216" name="Rounded Rectangle 376">
            <a:extLst>
              <a:ext uri="{FF2B5EF4-FFF2-40B4-BE49-F238E27FC236}">
                <a16:creationId xmlns:a16="http://schemas.microsoft.com/office/drawing/2014/main" id="{D5CCA02E-87D6-D455-7EA5-7BA3A63340E7}"/>
              </a:ext>
            </a:extLst>
          </p:cNvPr>
          <p:cNvSpPr/>
          <p:nvPr/>
        </p:nvSpPr>
        <p:spPr>
          <a:xfrm>
            <a:off x="4715013" y="6349168"/>
            <a:ext cx="813899" cy="353656"/>
          </a:xfrm>
          <a:prstGeom prst="roundRect">
            <a:avLst>
              <a:gd name="adj" fmla="val 4886"/>
            </a:avLst>
          </a:prstGeom>
          <a:solidFill>
            <a:schemeClr val="accent6">
              <a:lumMod val="40000"/>
              <a:lumOff val="6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ounded Rectangle 376">
            <a:extLst>
              <a:ext uri="{FF2B5EF4-FFF2-40B4-BE49-F238E27FC236}">
                <a16:creationId xmlns:a16="http://schemas.microsoft.com/office/drawing/2014/main" id="{EDA548F1-1943-88BF-A872-3139EDB5FF7B}"/>
              </a:ext>
            </a:extLst>
          </p:cNvPr>
          <p:cNvSpPr/>
          <p:nvPr/>
        </p:nvSpPr>
        <p:spPr>
          <a:xfrm>
            <a:off x="5628393" y="6344712"/>
            <a:ext cx="813899" cy="353656"/>
          </a:xfrm>
          <a:prstGeom prst="roundRect">
            <a:avLst>
              <a:gd name="adj" fmla="val 4886"/>
            </a:avLst>
          </a:prstGeom>
          <a:solidFill>
            <a:schemeClr val="accent6">
              <a:lumMod val="40000"/>
              <a:lumOff val="6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6B943EC-DE33-99A9-40CB-BF054D061BEA}"/>
              </a:ext>
            </a:extLst>
          </p:cNvPr>
          <p:cNvSpPr/>
          <p:nvPr/>
        </p:nvSpPr>
        <p:spPr>
          <a:xfrm>
            <a:off x="7391880" y="551701"/>
            <a:ext cx="1597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Review active infusions &amp; stop any infusions that may have contributed to arrest. 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5798B994-E67B-4F8D-B0FB-758B40D3A651}"/>
              </a:ext>
            </a:extLst>
          </p:cNvPr>
          <p:cNvSpPr/>
          <p:nvPr/>
        </p:nvSpPr>
        <p:spPr>
          <a:xfrm>
            <a:off x="7689087" y="4354921"/>
            <a:ext cx="1509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0000"/>
                </a:solidFill>
              </a:rPr>
              <a:t>FAMILY PRESENCE </a:t>
            </a:r>
          </a:p>
          <a:p>
            <a:pPr algn="r"/>
            <a:r>
              <a:rPr lang="en-US" sz="1000" b="1" spc="-40" dirty="0">
                <a:solidFill>
                  <a:srgbClr val="000000"/>
                </a:solidFill>
              </a:rPr>
              <a:t>IN RESUSCITATION</a:t>
            </a:r>
            <a:endParaRPr lang="en-US" sz="1000" spc="-40" dirty="0">
              <a:solidFill>
                <a:prstClr val="black"/>
              </a:solidFill>
            </a:endParaRPr>
          </a:p>
        </p:txBody>
      </p:sp>
      <p:sp>
        <p:nvSpPr>
          <p:cNvPr id="221" name="Lightning Bolt 220">
            <a:extLst>
              <a:ext uri="{FF2B5EF4-FFF2-40B4-BE49-F238E27FC236}">
                <a16:creationId xmlns:a16="http://schemas.microsoft.com/office/drawing/2014/main" id="{77D859A7-28BE-3D2B-4F69-E9E4C0E62FE7}"/>
              </a:ext>
            </a:extLst>
          </p:cNvPr>
          <p:cNvSpPr/>
          <p:nvPr/>
        </p:nvSpPr>
        <p:spPr>
          <a:xfrm rot="19800000" flipH="1">
            <a:off x="4427915" y="6295981"/>
            <a:ext cx="404801" cy="333625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CBBE1385-ECA1-4CA0-9391-7ACB6791CE48}"/>
              </a:ext>
            </a:extLst>
          </p:cNvPr>
          <p:cNvGrpSpPr/>
          <p:nvPr/>
        </p:nvGrpSpPr>
        <p:grpSpPr>
          <a:xfrm>
            <a:off x="7093673" y="4507736"/>
            <a:ext cx="659910" cy="1573733"/>
            <a:chOff x="4772129" y="3030575"/>
            <a:chExt cx="436777" cy="1041612"/>
          </a:xfrm>
        </p:grpSpPr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564BA26A-D0C3-AB10-D34D-A6A11C1F499E}"/>
                </a:ext>
              </a:extLst>
            </p:cNvPr>
            <p:cNvSpPr/>
            <p:nvPr/>
          </p:nvSpPr>
          <p:spPr>
            <a:xfrm>
              <a:off x="4962985" y="3114332"/>
              <a:ext cx="126709" cy="172132"/>
            </a:xfrm>
            <a:custGeom>
              <a:avLst/>
              <a:gdLst>
                <a:gd name="connsiteX0" fmla="*/ 104331 w 155365"/>
                <a:gd name="connsiteY0" fmla="*/ 139670 h 172132"/>
                <a:gd name="connsiteX1" fmla="*/ 154780 w 155365"/>
                <a:gd name="connsiteY1" fmla="*/ 57690 h 172132"/>
                <a:gd name="connsiteX2" fmla="*/ 123249 w 155365"/>
                <a:gd name="connsiteY2" fmla="*/ 13546 h 172132"/>
                <a:gd name="connsiteX3" fmla="*/ 3431 w 155365"/>
                <a:gd name="connsiteY3" fmla="*/ 7240 h 172132"/>
                <a:gd name="connsiteX4" fmla="*/ 34962 w 155365"/>
                <a:gd name="connsiteY4" fmla="*/ 108139 h 172132"/>
                <a:gd name="connsiteX5" fmla="*/ 60187 w 155365"/>
                <a:gd name="connsiteY5" fmla="*/ 171201 h 172132"/>
                <a:gd name="connsiteX6" fmla="*/ 104331 w 155365"/>
                <a:gd name="connsiteY6" fmla="*/ 139670 h 17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365" h="172132">
                  <a:moveTo>
                    <a:pt x="104331" y="139670"/>
                  </a:moveTo>
                  <a:cubicBezTo>
                    <a:pt x="120097" y="120751"/>
                    <a:pt x="151627" y="78711"/>
                    <a:pt x="154780" y="57690"/>
                  </a:cubicBezTo>
                  <a:cubicBezTo>
                    <a:pt x="157933" y="36669"/>
                    <a:pt x="148474" y="21954"/>
                    <a:pt x="123249" y="13546"/>
                  </a:cubicBezTo>
                  <a:cubicBezTo>
                    <a:pt x="98024" y="5138"/>
                    <a:pt x="18145" y="-8526"/>
                    <a:pt x="3431" y="7240"/>
                  </a:cubicBezTo>
                  <a:cubicBezTo>
                    <a:pt x="-11284" y="23005"/>
                    <a:pt x="25503" y="80812"/>
                    <a:pt x="34962" y="108139"/>
                  </a:cubicBezTo>
                  <a:cubicBezTo>
                    <a:pt x="44421" y="135466"/>
                    <a:pt x="45473" y="165946"/>
                    <a:pt x="60187" y="171201"/>
                  </a:cubicBezTo>
                  <a:cubicBezTo>
                    <a:pt x="74901" y="176456"/>
                    <a:pt x="88565" y="158589"/>
                    <a:pt x="104331" y="139670"/>
                  </a:cubicBezTo>
                  <a:close/>
                </a:path>
              </a:pathLst>
            </a:custGeom>
            <a:solidFill>
              <a:srgbClr val="F6AA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94205B15-2653-CA2E-BC66-862559640D75}"/>
                </a:ext>
              </a:extLst>
            </p:cNvPr>
            <p:cNvSpPr/>
            <p:nvPr/>
          </p:nvSpPr>
          <p:spPr>
            <a:xfrm>
              <a:off x="4847847" y="3957517"/>
              <a:ext cx="122407" cy="85630"/>
            </a:xfrm>
            <a:custGeom>
              <a:avLst/>
              <a:gdLst>
                <a:gd name="connsiteX0" fmla="*/ 178780 w 182164"/>
                <a:gd name="connsiteY0" fmla="*/ 1053 h 79547"/>
                <a:gd name="connsiteX1" fmla="*/ 166168 w 182164"/>
                <a:gd name="connsiteY1" fmla="*/ 70421 h 79547"/>
                <a:gd name="connsiteX2" fmla="*/ 103106 w 182164"/>
                <a:gd name="connsiteY2" fmla="*/ 76727 h 79547"/>
                <a:gd name="connsiteX3" fmla="*/ 2206 w 182164"/>
                <a:gd name="connsiteY3" fmla="*/ 51502 h 79547"/>
                <a:gd name="connsiteX4" fmla="*/ 40044 w 182164"/>
                <a:gd name="connsiteY4" fmla="*/ 7359 h 79547"/>
                <a:gd name="connsiteX5" fmla="*/ 115718 w 182164"/>
                <a:gd name="connsiteY5" fmla="*/ 26278 h 79547"/>
                <a:gd name="connsiteX6" fmla="*/ 178780 w 182164"/>
                <a:gd name="connsiteY6" fmla="*/ 1053 h 7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64" h="79547">
                  <a:moveTo>
                    <a:pt x="178780" y="1053"/>
                  </a:moveTo>
                  <a:cubicBezTo>
                    <a:pt x="187188" y="8410"/>
                    <a:pt x="178780" y="57809"/>
                    <a:pt x="166168" y="70421"/>
                  </a:cubicBezTo>
                  <a:cubicBezTo>
                    <a:pt x="153556" y="83033"/>
                    <a:pt x="130433" y="79880"/>
                    <a:pt x="103106" y="76727"/>
                  </a:cubicBezTo>
                  <a:cubicBezTo>
                    <a:pt x="75779" y="73574"/>
                    <a:pt x="12716" y="63063"/>
                    <a:pt x="2206" y="51502"/>
                  </a:cubicBezTo>
                  <a:cubicBezTo>
                    <a:pt x="-8304" y="39941"/>
                    <a:pt x="21125" y="11563"/>
                    <a:pt x="40044" y="7359"/>
                  </a:cubicBezTo>
                  <a:cubicBezTo>
                    <a:pt x="58963" y="3155"/>
                    <a:pt x="92595" y="25227"/>
                    <a:pt x="115718" y="26278"/>
                  </a:cubicBezTo>
                  <a:cubicBezTo>
                    <a:pt x="138841" y="27329"/>
                    <a:pt x="170372" y="-6304"/>
                    <a:pt x="178780" y="105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530B4EA3-984D-3ECD-6270-79ACB7F18B0A}"/>
                </a:ext>
              </a:extLst>
            </p:cNvPr>
            <p:cNvSpPr/>
            <p:nvPr/>
          </p:nvSpPr>
          <p:spPr>
            <a:xfrm>
              <a:off x="5001173" y="3921822"/>
              <a:ext cx="105480" cy="90250"/>
            </a:xfrm>
            <a:custGeom>
              <a:avLst/>
              <a:gdLst>
                <a:gd name="connsiteX0" fmla="*/ 12262 w 94649"/>
                <a:gd name="connsiteY0" fmla="*/ 640 h 133519"/>
                <a:gd name="connsiteX1" fmla="*/ 5956 w 94649"/>
                <a:gd name="connsiteY1" fmla="*/ 70008 h 133519"/>
                <a:gd name="connsiteX2" fmla="*/ 75324 w 94649"/>
                <a:gd name="connsiteY2" fmla="*/ 133070 h 133519"/>
                <a:gd name="connsiteX3" fmla="*/ 94243 w 94649"/>
                <a:gd name="connsiteY3" fmla="*/ 95233 h 133519"/>
                <a:gd name="connsiteX4" fmla="*/ 81630 w 94649"/>
                <a:gd name="connsiteY4" fmla="*/ 38477 h 133519"/>
                <a:gd name="connsiteX5" fmla="*/ 12262 w 94649"/>
                <a:gd name="connsiteY5" fmla="*/ 640 h 13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49" h="133519">
                  <a:moveTo>
                    <a:pt x="12262" y="640"/>
                  </a:moveTo>
                  <a:cubicBezTo>
                    <a:pt x="-350" y="5895"/>
                    <a:pt x="-4554" y="47936"/>
                    <a:pt x="5956" y="70008"/>
                  </a:cubicBezTo>
                  <a:cubicBezTo>
                    <a:pt x="16466" y="92080"/>
                    <a:pt x="75324" y="133070"/>
                    <a:pt x="75324" y="133070"/>
                  </a:cubicBezTo>
                  <a:cubicBezTo>
                    <a:pt x="90038" y="137274"/>
                    <a:pt x="93192" y="110998"/>
                    <a:pt x="94243" y="95233"/>
                  </a:cubicBezTo>
                  <a:cubicBezTo>
                    <a:pt x="95294" y="79468"/>
                    <a:pt x="95293" y="53191"/>
                    <a:pt x="81630" y="38477"/>
                  </a:cubicBezTo>
                  <a:cubicBezTo>
                    <a:pt x="67967" y="23763"/>
                    <a:pt x="24874" y="-4615"/>
                    <a:pt x="12262" y="6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D39FFE43-565E-31B6-A7DA-C6B9D196EBC3}"/>
                </a:ext>
              </a:extLst>
            </p:cNvPr>
            <p:cNvSpPr/>
            <p:nvPr/>
          </p:nvSpPr>
          <p:spPr>
            <a:xfrm>
              <a:off x="4894534" y="3454623"/>
              <a:ext cx="220175" cy="549135"/>
            </a:xfrm>
            <a:custGeom>
              <a:avLst/>
              <a:gdLst>
                <a:gd name="connsiteX0" fmla="*/ 99982 w 220175"/>
                <a:gd name="connsiteY0" fmla="*/ 13791 h 549135"/>
                <a:gd name="connsiteX1" fmla="*/ 5389 w 220175"/>
                <a:gd name="connsiteY1" fmla="*/ 196671 h 549135"/>
                <a:gd name="connsiteX2" fmla="*/ 11695 w 220175"/>
                <a:gd name="connsiteY2" fmla="*/ 354326 h 549135"/>
                <a:gd name="connsiteX3" fmla="*/ 11695 w 220175"/>
                <a:gd name="connsiteY3" fmla="*/ 518287 h 549135"/>
                <a:gd name="connsiteX4" fmla="*/ 62145 w 220175"/>
                <a:gd name="connsiteY4" fmla="*/ 543512 h 549135"/>
                <a:gd name="connsiteX5" fmla="*/ 74757 w 220175"/>
                <a:gd name="connsiteY5" fmla="*/ 448919 h 549135"/>
                <a:gd name="connsiteX6" fmla="*/ 74757 w 220175"/>
                <a:gd name="connsiteY6" fmla="*/ 278651 h 549135"/>
                <a:gd name="connsiteX7" fmla="*/ 125207 w 220175"/>
                <a:gd name="connsiteY7" fmla="*/ 165140 h 549135"/>
                <a:gd name="connsiteX8" fmla="*/ 150432 w 220175"/>
                <a:gd name="connsiteY8" fmla="*/ 335407 h 549135"/>
                <a:gd name="connsiteX9" fmla="*/ 163044 w 220175"/>
                <a:gd name="connsiteY9" fmla="*/ 511981 h 549135"/>
                <a:gd name="connsiteX10" fmla="*/ 200881 w 220175"/>
                <a:gd name="connsiteY10" fmla="*/ 537206 h 549135"/>
                <a:gd name="connsiteX11" fmla="*/ 219800 w 220175"/>
                <a:gd name="connsiteY11" fmla="*/ 448919 h 549135"/>
                <a:gd name="connsiteX12" fmla="*/ 213494 w 220175"/>
                <a:gd name="connsiteY12" fmla="*/ 253427 h 549135"/>
                <a:gd name="connsiteX13" fmla="*/ 213494 w 220175"/>
                <a:gd name="connsiteY13" fmla="*/ 83159 h 549135"/>
                <a:gd name="connsiteX14" fmla="*/ 169350 w 220175"/>
                <a:gd name="connsiteY14" fmla="*/ 20097 h 549135"/>
                <a:gd name="connsiteX15" fmla="*/ 99982 w 220175"/>
                <a:gd name="connsiteY15" fmla="*/ 13791 h 54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175" h="549135">
                  <a:moveTo>
                    <a:pt x="99982" y="13791"/>
                  </a:moveTo>
                  <a:cubicBezTo>
                    <a:pt x="72655" y="43220"/>
                    <a:pt x="20103" y="139915"/>
                    <a:pt x="5389" y="196671"/>
                  </a:cubicBezTo>
                  <a:cubicBezTo>
                    <a:pt x="-9326" y="253427"/>
                    <a:pt x="10644" y="300723"/>
                    <a:pt x="11695" y="354326"/>
                  </a:cubicBezTo>
                  <a:cubicBezTo>
                    <a:pt x="12746" y="407929"/>
                    <a:pt x="3287" y="486756"/>
                    <a:pt x="11695" y="518287"/>
                  </a:cubicBezTo>
                  <a:cubicBezTo>
                    <a:pt x="20103" y="549818"/>
                    <a:pt x="51635" y="555073"/>
                    <a:pt x="62145" y="543512"/>
                  </a:cubicBezTo>
                  <a:cubicBezTo>
                    <a:pt x="72655" y="531951"/>
                    <a:pt x="72655" y="493062"/>
                    <a:pt x="74757" y="448919"/>
                  </a:cubicBezTo>
                  <a:cubicBezTo>
                    <a:pt x="76859" y="404776"/>
                    <a:pt x="66349" y="325948"/>
                    <a:pt x="74757" y="278651"/>
                  </a:cubicBezTo>
                  <a:cubicBezTo>
                    <a:pt x="83165" y="231355"/>
                    <a:pt x="112595" y="155681"/>
                    <a:pt x="125207" y="165140"/>
                  </a:cubicBezTo>
                  <a:cubicBezTo>
                    <a:pt x="137819" y="174599"/>
                    <a:pt x="144126" y="277600"/>
                    <a:pt x="150432" y="335407"/>
                  </a:cubicBezTo>
                  <a:cubicBezTo>
                    <a:pt x="156738" y="393214"/>
                    <a:pt x="154636" y="478348"/>
                    <a:pt x="163044" y="511981"/>
                  </a:cubicBezTo>
                  <a:cubicBezTo>
                    <a:pt x="171452" y="545614"/>
                    <a:pt x="191422" y="547716"/>
                    <a:pt x="200881" y="537206"/>
                  </a:cubicBezTo>
                  <a:cubicBezTo>
                    <a:pt x="210340" y="526696"/>
                    <a:pt x="217698" y="496215"/>
                    <a:pt x="219800" y="448919"/>
                  </a:cubicBezTo>
                  <a:cubicBezTo>
                    <a:pt x="221902" y="401623"/>
                    <a:pt x="214545" y="314387"/>
                    <a:pt x="213494" y="253427"/>
                  </a:cubicBezTo>
                  <a:cubicBezTo>
                    <a:pt x="212443" y="192467"/>
                    <a:pt x="220851" y="122047"/>
                    <a:pt x="213494" y="83159"/>
                  </a:cubicBezTo>
                  <a:cubicBezTo>
                    <a:pt x="206137" y="44271"/>
                    <a:pt x="189320" y="30607"/>
                    <a:pt x="169350" y="20097"/>
                  </a:cubicBezTo>
                  <a:cubicBezTo>
                    <a:pt x="149380" y="9587"/>
                    <a:pt x="127309" y="-15638"/>
                    <a:pt x="99982" y="13791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1D8FBF88-284C-086F-37F7-AEF4EA35E99D}"/>
                </a:ext>
              </a:extLst>
            </p:cNvPr>
            <p:cNvSpPr/>
            <p:nvPr/>
          </p:nvSpPr>
          <p:spPr>
            <a:xfrm flipH="1">
              <a:off x="5166065" y="3478167"/>
              <a:ext cx="42841" cy="99589"/>
            </a:xfrm>
            <a:custGeom>
              <a:avLst/>
              <a:gdLst>
                <a:gd name="connsiteX0" fmla="*/ 40422 w 42841"/>
                <a:gd name="connsiteY0" fmla="*/ 1238 h 99589"/>
                <a:gd name="connsiteX1" fmla="*/ 1603 w 42841"/>
                <a:gd name="connsiteY1" fmla="*/ 44370 h 99589"/>
                <a:gd name="connsiteX2" fmla="*/ 10230 w 42841"/>
                <a:gd name="connsiteY2" fmla="*/ 78875 h 99589"/>
                <a:gd name="connsiteX3" fmla="*/ 36109 w 42841"/>
                <a:gd name="connsiteY3" fmla="*/ 96128 h 99589"/>
                <a:gd name="connsiteX4" fmla="*/ 40422 w 42841"/>
                <a:gd name="connsiteY4" fmla="*/ 1238 h 9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41" h="99589">
                  <a:moveTo>
                    <a:pt x="40422" y="1238"/>
                  </a:moveTo>
                  <a:cubicBezTo>
                    <a:pt x="34671" y="-7388"/>
                    <a:pt x="6635" y="31431"/>
                    <a:pt x="1603" y="44370"/>
                  </a:cubicBezTo>
                  <a:cubicBezTo>
                    <a:pt x="-3429" y="57310"/>
                    <a:pt x="4479" y="70249"/>
                    <a:pt x="10230" y="78875"/>
                  </a:cubicBezTo>
                  <a:cubicBezTo>
                    <a:pt x="15981" y="87501"/>
                    <a:pt x="31796" y="107630"/>
                    <a:pt x="36109" y="96128"/>
                  </a:cubicBezTo>
                  <a:cubicBezTo>
                    <a:pt x="40422" y="84626"/>
                    <a:pt x="46173" y="9864"/>
                    <a:pt x="40422" y="1238"/>
                  </a:cubicBezTo>
                  <a:close/>
                </a:path>
              </a:pathLst>
            </a:custGeom>
            <a:solidFill>
              <a:srgbClr val="F6AA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138584FD-EEBF-40EF-1B5D-0356CD0CB63D}"/>
                </a:ext>
              </a:extLst>
            </p:cNvPr>
            <p:cNvSpPr/>
            <p:nvPr/>
          </p:nvSpPr>
          <p:spPr>
            <a:xfrm>
              <a:off x="4772129" y="3521360"/>
              <a:ext cx="114022" cy="550827"/>
            </a:xfrm>
            <a:custGeom>
              <a:avLst/>
              <a:gdLst>
                <a:gd name="connsiteX0" fmla="*/ 60518 w 176309"/>
                <a:gd name="connsiteY0" fmla="*/ 2957 h 550827"/>
                <a:gd name="connsiteX1" fmla="*/ 127943 w 176309"/>
                <a:gd name="connsiteY1" fmla="*/ 6319 h 550827"/>
                <a:gd name="connsiteX2" fmla="*/ 172849 w 176309"/>
                <a:gd name="connsiteY2" fmla="*/ 74919 h 550827"/>
                <a:gd name="connsiteX3" fmla="*/ 153241 w 176309"/>
                <a:gd name="connsiteY3" fmla="*/ 71156 h 550827"/>
                <a:gd name="connsiteX4" fmla="*/ 115479 w 176309"/>
                <a:gd name="connsiteY4" fmla="*/ 22714 h 550827"/>
                <a:gd name="connsiteX5" fmla="*/ 69446 w 176309"/>
                <a:gd name="connsiteY5" fmla="*/ 20958 h 550827"/>
                <a:gd name="connsiteX6" fmla="*/ 19477 w 176309"/>
                <a:gd name="connsiteY6" fmla="*/ 58668 h 550827"/>
                <a:gd name="connsiteX7" fmla="*/ 18288 w 176309"/>
                <a:gd name="connsiteY7" fmla="*/ 58668 h 550827"/>
                <a:gd name="connsiteX8" fmla="*/ 18288 w 176309"/>
                <a:gd name="connsiteY8" fmla="*/ 550827 h 550827"/>
                <a:gd name="connsiteX9" fmla="*/ 0 w 176309"/>
                <a:gd name="connsiteY9" fmla="*/ 550827 h 550827"/>
                <a:gd name="connsiteX10" fmla="*/ 0 w 176309"/>
                <a:gd name="connsiteY10" fmla="*/ 58668 h 550827"/>
                <a:gd name="connsiteX11" fmla="*/ 60518 w 176309"/>
                <a:gd name="connsiteY11" fmla="*/ 2957 h 5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309" h="550827">
                  <a:moveTo>
                    <a:pt x="60518" y="2957"/>
                  </a:moveTo>
                  <a:cubicBezTo>
                    <a:pt x="82771" y="-1932"/>
                    <a:pt x="107033" y="-722"/>
                    <a:pt x="127943" y="6319"/>
                  </a:cubicBezTo>
                  <a:cubicBezTo>
                    <a:pt x="165723" y="19040"/>
                    <a:pt x="184577" y="47842"/>
                    <a:pt x="172849" y="74919"/>
                  </a:cubicBezTo>
                  <a:lnTo>
                    <a:pt x="153241" y="71156"/>
                  </a:lnTo>
                  <a:cubicBezTo>
                    <a:pt x="164607" y="51862"/>
                    <a:pt x="148200" y="30815"/>
                    <a:pt x="115479" y="22714"/>
                  </a:cubicBezTo>
                  <a:cubicBezTo>
                    <a:pt x="100949" y="19117"/>
                    <a:pt x="84686" y="18496"/>
                    <a:pt x="69446" y="20958"/>
                  </a:cubicBezTo>
                  <a:cubicBezTo>
                    <a:pt x="39884" y="25733"/>
                    <a:pt x="19477" y="41134"/>
                    <a:pt x="19477" y="58668"/>
                  </a:cubicBezTo>
                  <a:lnTo>
                    <a:pt x="18288" y="58668"/>
                  </a:lnTo>
                  <a:lnTo>
                    <a:pt x="18288" y="550827"/>
                  </a:lnTo>
                  <a:lnTo>
                    <a:pt x="0" y="550827"/>
                  </a:lnTo>
                  <a:lnTo>
                    <a:pt x="0" y="58668"/>
                  </a:lnTo>
                  <a:cubicBezTo>
                    <a:pt x="0" y="33352"/>
                    <a:pt x="24398" y="10892"/>
                    <a:pt x="60518" y="29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isometricLeftDown"/>
              <a:lightRig rig="threePt" dir="t"/>
            </a:scene3d>
            <a:sp3d>
              <a:bevelT w="6350" h="6350"/>
              <a:bevelB w="635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AEA02209-8A9D-445E-48A3-B4F642425399}"/>
                </a:ext>
              </a:extLst>
            </p:cNvPr>
            <p:cNvSpPr/>
            <p:nvPr/>
          </p:nvSpPr>
          <p:spPr>
            <a:xfrm>
              <a:off x="4824876" y="3522653"/>
              <a:ext cx="42841" cy="99589"/>
            </a:xfrm>
            <a:custGeom>
              <a:avLst/>
              <a:gdLst>
                <a:gd name="connsiteX0" fmla="*/ 40422 w 42841"/>
                <a:gd name="connsiteY0" fmla="*/ 1238 h 99589"/>
                <a:gd name="connsiteX1" fmla="*/ 1603 w 42841"/>
                <a:gd name="connsiteY1" fmla="*/ 44370 h 99589"/>
                <a:gd name="connsiteX2" fmla="*/ 10230 w 42841"/>
                <a:gd name="connsiteY2" fmla="*/ 78875 h 99589"/>
                <a:gd name="connsiteX3" fmla="*/ 36109 w 42841"/>
                <a:gd name="connsiteY3" fmla="*/ 96128 h 99589"/>
                <a:gd name="connsiteX4" fmla="*/ 40422 w 42841"/>
                <a:gd name="connsiteY4" fmla="*/ 1238 h 9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41" h="99589">
                  <a:moveTo>
                    <a:pt x="40422" y="1238"/>
                  </a:moveTo>
                  <a:cubicBezTo>
                    <a:pt x="34671" y="-7388"/>
                    <a:pt x="6635" y="31431"/>
                    <a:pt x="1603" y="44370"/>
                  </a:cubicBezTo>
                  <a:cubicBezTo>
                    <a:pt x="-3429" y="57310"/>
                    <a:pt x="4479" y="70249"/>
                    <a:pt x="10230" y="78875"/>
                  </a:cubicBezTo>
                  <a:cubicBezTo>
                    <a:pt x="15981" y="87501"/>
                    <a:pt x="31796" y="107630"/>
                    <a:pt x="36109" y="96128"/>
                  </a:cubicBezTo>
                  <a:cubicBezTo>
                    <a:pt x="40422" y="84626"/>
                    <a:pt x="46173" y="9864"/>
                    <a:pt x="40422" y="1238"/>
                  </a:cubicBezTo>
                  <a:close/>
                </a:path>
              </a:pathLst>
            </a:custGeom>
            <a:solidFill>
              <a:srgbClr val="F6AA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8686F0B9-F7D4-F1FB-C2EC-F3F7027B6603}"/>
                </a:ext>
              </a:extLst>
            </p:cNvPr>
            <p:cNvSpPr/>
            <p:nvPr/>
          </p:nvSpPr>
          <p:spPr>
            <a:xfrm>
              <a:off x="4847848" y="3221327"/>
              <a:ext cx="354580" cy="326364"/>
            </a:xfrm>
            <a:custGeom>
              <a:avLst/>
              <a:gdLst>
                <a:gd name="connsiteX0" fmla="*/ 220667 w 354580"/>
                <a:gd name="connsiteY0" fmla="*/ 1047 h 326364"/>
                <a:gd name="connsiteX1" fmla="*/ 253873 w 354580"/>
                <a:gd name="connsiteY1" fmla="*/ 1145 h 326364"/>
                <a:gd name="connsiteX2" fmla="*/ 342160 w 354580"/>
                <a:gd name="connsiteY2" fmla="*/ 70513 h 326364"/>
                <a:gd name="connsiteX3" fmla="*/ 349255 w 354580"/>
                <a:gd name="connsiteY3" fmla="*/ 181660 h 326364"/>
                <a:gd name="connsiteX4" fmla="*/ 348605 w 354580"/>
                <a:gd name="connsiteY4" fmla="*/ 192944 h 326364"/>
                <a:gd name="connsiteX5" fmla="*/ 353493 w 354580"/>
                <a:gd name="connsiteY5" fmla="*/ 233744 h 326364"/>
                <a:gd name="connsiteX6" fmla="*/ 354204 w 354580"/>
                <a:gd name="connsiteY6" fmla="*/ 264221 h 326364"/>
                <a:gd name="connsiteX7" fmla="*/ 317853 w 354580"/>
                <a:gd name="connsiteY7" fmla="*/ 292141 h 326364"/>
                <a:gd name="connsiteX8" fmla="*/ 304256 w 354580"/>
                <a:gd name="connsiteY8" fmla="*/ 165511 h 326364"/>
                <a:gd name="connsiteX9" fmla="*/ 308664 w 354580"/>
                <a:gd name="connsiteY9" fmla="*/ 108924 h 326364"/>
                <a:gd name="connsiteX10" fmla="*/ 306983 w 354580"/>
                <a:gd name="connsiteY10" fmla="*/ 106478 h 326364"/>
                <a:gd name="connsiteX11" fmla="*/ 266486 w 354580"/>
                <a:gd name="connsiteY11" fmla="*/ 120963 h 326364"/>
                <a:gd name="connsiteX12" fmla="*/ 253873 w 354580"/>
                <a:gd name="connsiteY12" fmla="*/ 266005 h 326364"/>
                <a:gd name="connsiteX13" fmla="*/ 222342 w 354580"/>
                <a:gd name="connsiteY13" fmla="*/ 291230 h 326364"/>
                <a:gd name="connsiteX14" fmla="*/ 115137 w 354580"/>
                <a:gd name="connsiteY14" fmla="*/ 291230 h 326364"/>
                <a:gd name="connsiteX15" fmla="*/ 115137 w 354580"/>
                <a:gd name="connsiteY15" fmla="*/ 184025 h 326364"/>
                <a:gd name="connsiteX16" fmla="*/ 83606 w 354580"/>
                <a:gd name="connsiteY16" fmla="*/ 253393 h 326364"/>
                <a:gd name="connsiteX17" fmla="*/ 33156 w 354580"/>
                <a:gd name="connsiteY17" fmla="*/ 322761 h 326364"/>
                <a:gd name="connsiteX18" fmla="*/ 1625 w 354580"/>
                <a:gd name="connsiteY18" fmla="*/ 303843 h 326364"/>
                <a:gd name="connsiteX19" fmla="*/ 83606 w 354580"/>
                <a:gd name="connsiteY19" fmla="*/ 196637 h 326364"/>
                <a:gd name="connsiteX20" fmla="*/ 64687 w 354580"/>
                <a:gd name="connsiteY20" fmla="*/ 102044 h 326364"/>
                <a:gd name="connsiteX21" fmla="*/ 115137 w 354580"/>
                <a:gd name="connsiteY21" fmla="*/ 32676 h 326364"/>
                <a:gd name="connsiteX22" fmla="*/ 220667 w 354580"/>
                <a:gd name="connsiteY22" fmla="*/ 1047 h 32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4580" h="326364">
                  <a:moveTo>
                    <a:pt x="220667" y="1047"/>
                  </a:moveTo>
                  <a:cubicBezTo>
                    <a:pt x="232984" y="-300"/>
                    <a:pt x="244414" y="-432"/>
                    <a:pt x="253873" y="1145"/>
                  </a:cubicBezTo>
                  <a:cubicBezTo>
                    <a:pt x="291710" y="7451"/>
                    <a:pt x="327445" y="26370"/>
                    <a:pt x="342160" y="70513"/>
                  </a:cubicBezTo>
                  <a:cubicBezTo>
                    <a:pt x="349518" y="92585"/>
                    <a:pt x="350569" y="139356"/>
                    <a:pt x="349255" y="181660"/>
                  </a:cubicBezTo>
                  <a:lnTo>
                    <a:pt x="348605" y="192944"/>
                  </a:lnTo>
                  <a:lnTo>
                    <a:pt x="353493" y="233744"/>
                  </a:lnTo>
                  <a:cubicBezTo>
                    <a:pt x="354563" y="246253"/>
                    <a:pt x="354928" y="256971"/>
                    <a:pt x="354204" y="264221"/>
                  </a:cubicBezTo>
                  <a:cubicBezTo>
                    <a:pt x="351305" y="293218"/>
                    <a:pt x="326178" y="308593"/>
                    <a:pt x="317853" y="292141"/>
                  </a:cubicBezTo>
                  <a:cubicBezTo>
                    <a:pt x="309528" y="275689"/>
                    <a:pt x="304369" y="202192"/>
                    <a:pt x="304256" y="165511"/>
                  </a:cubicBezTo>
                  <a:lnTo>
                    <a:pt x="308664" y="108924"/>
                  </a:lnTo>
                  <a:lnTo>
                    <a:pt x="306983" y="106478"/>
                  </a:lnTo>
                  <a:cubicBezTo>
                    <a:pt x="294076" y="97118"/>
                    <a:pt x="274369" y="102833"/>
                    <a:pt x="266486" y="120963"/>
                  </a:cubicBezTo>
                  <a:cubicBezTo>
                    <a:pt x="255976" y="145137"/>
                    <a:pt x="261230" y="237627"/>
                    <a:pt x="253873" y="266005"/>
                  </a:cubicBezTo>
                  <a:cubicBezTo>
                    <a:pt x="246516" y="294383"/>
                    <a:pt x="245465" y="287026"/>
                    <a:pt x="222342" y="291230"/>
                  </a:cubicBezTo>
                  <a:cubicBezTo>
                    <a:pt x="199219" y="295434"/>
                    <a:pt x="133004" y="309097"/>
                    <a:pt x="115137" y="291230"/>
                  </a:cubicBezTo>
                  <a:cubicBezTo>
                    <a:pt x="97270" y="273363"/>
                    <a:pt x="120392" y="190331"/>
                    <a:pt x="115137" y="184025"/>
                  </a:cubicBezTo>
                  <a:cubicBezTo>
                    <a:pt x="109882" y="177719"/>
                    <a:pt x="97269" y="230270"/>
                    <a:pt x="83606" y="253393"/>
                  </a:cubicBezTo>
                  <a:cubicBezTo>
                    <a:pt x="69942" y="276516"/>
                    <a:pt x="46819" y="314353"/>
                    <a:pt x="33156" y="322761"/>
                  </a:cubicBezTo>
                  <a:cubicBezTo>
                    <a:pt x="19492" y="331169"/>
                    <a:pt x="-6783" y="324864"/>
                    <a:pt x="1625" y="303843"/>
                  </a:cubicBezTo>
                  <a:cubicBezTo>
                    <a:pt x="1625" y="303843"/>
                    <a:pt x="73096" y="230270"/>
                    <a:pt x="83606" y="196637"/>
                  </a:cubicBezTo>
                  <a:cubicBezTo>
                    <a:pt x="94116" y="163004"/>
                    <a:pt x="59432" y="129371"/>
                    <a:pt x="64687" y="102044"/>
                  </a:cubicBezTo>
                  <a:cubicBezTo>
                    <a:pt x="69942" y="74717"/>
                    <a:pt x="83606" y="49492"/>
                    <a:pt x="115137" y="32676"/>
                  </a:cubicBezTo>
                  <a:cubicBezTo>
                    <a:pt x="138786" y="20063"/>
                    <a:pt x="183717" y="5086"/>
                    <a:pt x="220667" y="104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120AD175-EA3E-F826-F22E-1689DDD31E95}"/>
                </a:ext>
              </a:extLst>
            </p:cNvPr>
            <p:cNvSpPr/>
            <p:nvPr/>
          </p:nvSpPr>
          <p:spPr>
            <a:xfrm rot="681443">
              <a:off x="4931435" y="3030575"/>
              <a:ext cx="176895" cy="192685"/>
            </a:xfrm>
            <a:custGeom>
              <a:avLst/>
              <a:gdLst>
                <a:gd name="connsiteX0" fmla="*/ 138755 w 176895"/>
                <a:gd name="connsiteY0" fmla="*/ 27935 h 192685"/>
                <a:gd name="connsiteX1" fmla="*/ 63081 w 176895"/>
                <a:gd name="connsiteY1" fmla="*/ 2711 h 192685"/>
                <a:gd name="connsiteX2" fmla="*/ 19 w 176895"/>
                <a:gd name="connsiteY2" fmla="*/ 72079 h 192685"/>
                <a:gd name="connsiteX3" fmla="*/ 69387 w 176895"/>
                <a:gd name="connsiteY3" fmla="*/ 128835 h 192685"/>
                <a:gd name="connsiteX4" fmla="*/ 113531 w 176895"/>
                <a:gd name="connsiteY4" fmla="*/ 128835 h 192685"/>
                <a:gd name="connsiteX5" fmla="*/ 126143 w 176895"/>
                <a:gd name="connsiteY5" fmla="*/ 191897 h 192685"/>
                <a:gd name="connsiteX6" fmla="*/ 176593 w 176895"/>
                <a:gd name="connsiteY6" fmla="*/ 154059 h 192685"/>
                <a:gd name="connsiteX7" fmla="*/ 138755 w 176895"/>
                <a:gd name="connsiteY7" fmla="*/ 27935 h 19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895" h="192685">
                  <a:moveTo>
                    <a:pt x="138755" y="27935"/>
                  </a:moveTo>
                  <a:cubicBezTo>
                    <a:pt x="119836" y="2710"/>
                    <a:pt x="86203" y="-4646"/>
                    <a:pt x="63081" y="2711"/>
                  </a:cubicBezTo>
                  <a:cubicBezTo>
                    <a:pt x="39959" y="10068"/>
                    <a:pt x="-1032" y="51058"/>
                    <a:pt x="19" y="72079"/>
                  </a:cubicBezTo>
                  <a:cubicBezTo>
                    <a:pt x="1070" y="93100"/>
                    <a:pt x="50468" y="119376"/>
                    <a:pt x="69387" y="128835"/>
                  </a:cubicBezTo>
                  <a:cubicBezTo>
                    <a:pt x="88306" y="138294"/>
                    <a:pt x="104072" y="118325"/>
                    <a:pt x="113531" y="128835"/>
                  </a:cubicBezTo>
                  <a:cubicBezTo>
                    <a:pt x="122990" y="139345"/>
                    <a:pt x="115633" y="187693"/>
                    <a:pt x="126143" y="191897"/>
                  </a:cubicBezTo>
                  <a:cubicBezTo>
                    <a:pt x="136653" y="196101"/>
                    <a:pt x="173440" y="183488"/>
                    <a:pt x="176593" y="154059"/>
                  </a:cubicBezTo>
                  <a:cubicBezTo>
                    <a:pt x="179746" y="124630"/>
                    <a:pt x="157674" y="53160"/>
                    <a:pt x="138755" y="2793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63DEA337-7885-AAF8-E9F4-AAE51421D3EB}"/>
              </a:ext>
            </a:extLst>
          </p:cNvPr>
          <p:cNvGrpSpPr/>
          <p:nvPr/>
        </p:nvGrpSpPr>
        <p:grpSpPr>
          <a:xfrm>
            <a:off x="7230469" y="4416443"/>
            <a:ext cx="950084" cy="1752097"/>
            <a:chOff x="3187400" y="3684066"/>
            <a:chExt cx="628835" cy="1159666"/>
          </a:xfrm>
        </p:grpSpPr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0CADB7D7-FD09-9F9D-ADC2-6502DE362E90}"/>
                </a:ext>
              </a:extLst>
            </p:cNvPr>
            <p:cNvSpPr/>
            <p:nvPr/>
          </p:nvSpPr>
          <p:spPr>
            <a:xfrm rot="800545">
              <a:off x="3596218" y="3778960"/>
              <a:ext cx="122253" cy="213575"/>
            </a:xfrm>
            <a:custGeom>
              <a:avLst/>
              <a:gdLst>
                <a:gd name="connsiteX0" fmla="*/ 38878 w 122253"/>
                <a:gd name="connsiteY0" fmla="*/ 260 h 301424"/>
                <a:gd name="connsiteX1" fmla="*/ 59 w 122253"/>
                <a:gd name="connsiteY1" fmla="*/ 133969 h 301424"/>
                <a:gd name="connsiteX2" fmla="*/ 47504 w 122253"/>
                <a:gd name="connsiteY2" fmla="*/ 293558 h 301424"/>
                <a:gd name="connsiteX3" fmla="*/ 120829 w 122253"/>
                <a:gd name="connsiteY3" fmla="*/ 259052 h 301424"/>
                <a:gd name="connsiteX4" fmla="*/ 90636 w 122253"/>
                <a:gd name="connsiteY4" fmla="*/ 103777 h 301424"/>
                <a:gd name="connsiteX5" fmla="*/ 38878 w 122253"/>
                <a:gd name="connsiteY5" fmla="*/ 260 h 30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253" h="301424">
                  <a:moveTo>
                    <a:pt x="38878" y="260"/>
                  </a:moveTo>
                  <a:cubicBezTo>
                    <a:pt x="23782" y="5292"/>
                    <a:pt x="-1379" y="85086"/>
                    <a:pt x="59" y="133969"/>
                  </a:cubicBezTo>
                  <a:cubicBezTo>
                    <a:pt x="1497" y="182852"/>
                    <a:pt x="27376" y="272711"/>
                    <a:pt x="47504" y="293558"/>
                  </a:cubicBezTo>
                  <a:cubicBezTo>
                    <a:pt x="67632" y="314405"/>
                    <a:pt x="113640" y="290682"/>
                    <a:pt x="120829" y="259052"/>
                  </a:cubicBezTo>
                  <a:cubicBezTo>
                    <a:pt x="128018" y="227422"/>
                    <a:pt x="106451" y="143315"/>
                    <a:pt x="90636" y="103777"/>
                  </a:cubicBezTo>
                  <a:cubicBezTo>
                    <a:pt x="74821" y="64239"/>
                    <a:pt x="53974" y="-4772"/>
                    <a:pt x="38878" y="260"/>
                  </a:cubicBezTo>
                  <a:close/>
                </a:path>
              </a:pathLst>
            </a:custGeom>
            <a:solidFill>
              <a:srgbClr val="F6AA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31B43495-026B-0471-5568-F651AC53A20D}"/>
                </a:ext>
              </a:extLst>
            </p:cNvPr>
            <p:cNvSpPr/>
            <p:nvPr/>
          </p:nvSpPr>
          <p:spPr>
            <a:xfrm rot="1002647">
              <a:off x="3437626" y="4765897"/>
              <a:ext cx="146133" cy="77835"/>
            </a:xfrm>
            <a:custGeom>
              <a:avLst/>
              <a:gdLst>
                <a:gd name="connsiteX0" fmla="*/ 177088 w 189511"/>
                <a:gd name="connsiteY0" fmla="*/ 8824 h 94188"/>
                <a:gd name="connsiteX1" fmla="*/ 177088 w 189511"/>
                <a:gd name="connsiteY1" fmla="*/ 90775 h 94188"/>
                <a:gd name="connsiteX2" fmla="*/ 69258 w 189511"/>
                <a:gd name="connsiteY2" fmla="*/ 73522 h 94188"/>
                <a:gd name="connsiteX3" fmla="*/ 246 w 189511"/>
                <a:gd name="connsiteY3" fmla="*/ 26077 h 94188"/>
                <a:gd name="connsiteX4" fmla="*/ 47692 w 189511"/>
                <a:gd name="connsiteY4" fmla="*/ 198 h 94188"/>
                <a:gd name="connsiteX5" fmla="*/ 86510 w 189511"/>
                <a:gd name="connsiteY5" fmla="*/ 39016 h 94188"/>
                <a:gd name="connsiteX6" fmla="*/ 177088 w 189511"/>
                <a:gd name="connsiteY6" fmla="*/ 8824 h 9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11" h="94188">
                  <a:moveTo>
                    <a:pt x="177088" y="8824"/>
                  </a:moveTo>
                  <a:cubicBezTo>
                    <a:pt x="192184" y="17451"/>
                    <a:pt x="195060" y="79992"/>
                    <a:pt x="177088" y="90775"/>
                  </a:cubicBezTo>
                  <a:cubicBezTo>
                    <a:pt x="159116" y="101558"/>
                    <a:pt x="98731" y="84305"/>
                    <a:pt x="69258" y="73522"/>
                  </a:cubicBezTo>
                  <a:cubicBezTo>
                    <a:pt x="39785" y="62739"/>
                    <a:pt x="3840" y="38298"/>
                    <a:pt x="246" y="26077"/>
                  </a:cubicBezTo>
                  <a:cubicBezTo>
                    <a:pt x="-3348" y="13856"/>
                    <a:pt x="33315" y="-1958"/>
                    <a:pt x="47692" y="198"/>
                  </a:cubicBezTo>
                  <a:cubicBezTo>
                    <a:pt x="62069" y="2354"/>
                    <a:pt x="65663" y="33265"/>
                    <a:pt x="86510" y="39016"/>
                  </a:cubicBezTo>
                  <a:cubicBezTo>
                    <a:pt x="107357" y="44767"/>
                    <a:pt x="161992" y="197"/>
                    <a:pt x="177088" y="88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B7C289E8-6F0F-099F-734F-4C36C32D66BB}"/>
                </a:ext>
              </a:extLst>
            </p:cNvPr>
            <p:cNvSpPr/>
            <p:nvPr/>
          </p:nvSpPr>
          <p:spPr>
            <a:xfrm>
              <a:off x="3614795" y="4644711"/>
              <a:ext cx="120560" cy="116568"/>
            </a:xfrm>
            <a:custGeom>
              <a:avLst/>
              <a:gdLst>
                <a:gd name="connsiteX0" fmla="*/ 14459 w 118612"/>
                <a:gd name="connsiteY0" fmla="*/ 36 h 138080"/>
                <a:gd name="connsiteX1" fmla="*/ 1520 w 118612"/>
                <a:gd name="connsiteY1" fmla="*/ 64734 h 138080"/>
                <a:gd name="connsiteX2" fmla="*/ 40339 w 118612"/>
                <a:gd name="connsiteY2" fmla="*/ 103553 h 138080"/>
                <a:gd name="connsiteX3" fmla="*/ 96410 w 118612"/>
                <a:gd name="connsiteY3" fmla="*/ 138059 h 138080"/>
                <a:gd name="connsiteX4" fmla="*/ 117976 w 118612"/>
                <a:gd name="connsiteY4" fmla="*/ 107867 h 138080"/>
                <a:gd name="connsiteX5" fmla="*/ 74844 w 118612"/>
                <a:gd name="connsiteY5" fmla="*/ 56108 h 138080"/>
                <a:gd name="connsiteX6" fmla="*/ 14459 w 118612"/>
                <a:gd name="connsiteY6" fmla="*/ 36 h 13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612" h="138080">
                  <a:moveTo>
                    <a:pt x="14459" y="36"/>
                  </a:moveTo>
                  <a:cubicBezTo>
                    <a:pt x="2238" y="1474"/>
                    <a:pt x="-2793" y="47481"/>
                    <a:pt x="1520" y="64734"/>
                  </a:cubicBezTo>
                  <a:cubicBezTo>
                    <a:pt x="5833" y="81987"/>
                    <a:pt x="24524" y="91332"/>
                    <a:pt x="40339" y="103553"/>
                  </a:cubicBezTo>
                  <a:cubicBezTo>
                    <a:pt x="56154" y="115774"/>
                    <a:pt x="83471" y="137340"/>
                    <a:pt x="96410" y="138059"/>
                  </a:cubicBezTo>
                  <a:cubicBezTo>
                    <a:pt x="109350" y="138778"/>
                    <a:pt x="121570" y="121525"/>
                    <a:pt x="117976" y="107867"/>
                  </a:cubicBezTo>
                  <a:cubicBezTo>
                    <a:pt x="114382" y="94209"/>
                    <a:pt x="92816" y="72642"/>
                    <a:pt x="74844" y="56108"/>
                  </a:cubicBezTo>
                  <a:cubicBezTo>
                    <a:pt x="56872" y="39574"/>
                    <a:pt x="26680" y="-1402"/>
                    <a:pt x="14459" y="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E4CC2F77-19A5-30CA-23DD-ADE2E83FDE51}"/>
                </a:ext>
              </a:extLst>
            </p:cNvPr>
            <p:cNvSpPr/>
            <p:nvPr/>
          </p:nvSpPr>
          <p:spPr>
            <a:xfrm>
              <a:off x="3484304" y="4281094"/>
              <a:ext cx="265787" cy="524958"/>
            </a:xfrm>
            <a:custGeom>
              <a:avLst/>
              <a:gdLst>
                <a:gd name="connsiteX0" fmla="*/ 21947 w 265787"/>
                <a:gd name="connsiteY0" fmla="*/ 505317 h 524958"/>
                <a:gd name="connsiteX1" fmla="*/ 15641 w 265787"/>
                <a:gd name="connsiteY1" fmla="*/ 309825 h 524958"/>
                <a:gd name="connsiteX2" fmla="*/ 3028 w 265787"/>
                <a:gd name="connsiteY2" fmla="*/ 208925 h 524958"/>
                <a:gd name="connsiteX3" fmla="*/ 78703 w 265787"/>
                <a:gd name="connsiteY3" fmla="*/ 32352 h 524958"/>
                <a:gd name="connsiteX4" fmla="*/ 141765 w 265787"/>
                <a:gd name="connsiteY4" fmla="*/ 820 h 524958"/>
                <a:gd name="connsiteX5" fmla="*/ 217439 w 265787"/>
                <a:gd name="connsiteY5" fmla="*/ 13433 h 524958"/>
                <a:gd name="connsiteX6" fmla="*/ 261583 w 265787"/>
                <a:gd name="connsiteY6" fmla="*/ 57576 h 524958"/>
                <a:gd name="connsiteX7" fmla="*/ 261583 w 265787"/>
                <a:gd name="connsiteY7" fmla="*/ 196313 h 524958"/>
                <a:gd name="connsiteX8" fmla="*/ 261583 w 265787"/>
                <a:gd name="connsiteY8" fmla="*/ 423336 h 524958"/>
                <a:gd name="connsiteX9" fmla="*/ 204827 w 265787"/>
                <a:gd name="connsiteY9" fmla="*/ 448561 h 524958"/>
                <a:gd name="connsiteX10" fmla="*/ 204827 w 265787"/>
                <a:gd name="connsiteY10" fmla="*/ 372887 h 524958"/>
                <a:gd name="connsiteX11" fmla="*/ 192215 w 265787"/>
                <a:gd name="connsiteY11" fmla="*/ 171088 h 524958"/>
                <a:gd name="connsiteX12" fmla="*/ 166990 w 265787"/>
                <a:gd name="connsiteY12" fmla="*/ 108026 h 524958"/>
                <a:gd name="connsiteX13" fmla="*/ 91315 w 265787"/>
                <a:gd name="connsiteY13" fmla="*/ 145863 h 524958"/>
                <a:gd name="connsiteX14" fmla="*/ 97622 w 265787"/>
                <a:gd name="connsiteY14" fmla="*/ 253069 h 524958"/>
                <a:gd name="connsiteX15" fmla="*/ 85009 w 265787"/>
                <a:gd name="connsiteY15" fmla="*/ 391805 h 524958"/>
                <a:gd name="connsiteX16" fmla="*/ 85009 w 265787"/>
                <a:gd name="connsiteY16" fmla="*/ 505317 h 524958"/>
                <a:gd name="connsiteX17" fmla="*/ 21947 w 265787"/>
                <a:gd name="connsiteY17" fmla="*/ 505317 h 52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5787" h="524958">
                  <a:moveTo>
                    <a:pt x="21947" y="505317"/>
                  </a:moveTo>
                  <a:cubicBezTo>
                    <a:pt x="10386" y="472735"/>
                    <a:pt x="18794" y="359224"/>
                    <a:pt x="15641" y="309825"/>
                  </a:cubicBezTo>
                  <a:cubicBezTo>
                    <a:pt x="12488" y="260426"/>
                    <a:pt x="-7482" y="255170"/>
                    <a:pt x="3028" y="208925"/>
                  </a:cubicBezTo>
                  <a:cubicBezTo>
                    <a:pt x="13538" y="162680"/>
                    <a:pt x="55580" y="67036"/>
                    <a:pt x="78703" y="32352"/>
                  </a:cubicBezTo>
                  <a:cubicBezTo>
                    <a:pt x="101826" y="-2332"/>
                    <a:pt x="118642" y="3973"/>
                    <a:pt x="141765" y="820"/>
                  </a:cubicBezTo>
                  <a:cubicBezTo>
                    <a:pt x="164888" y="-2333"/>
                    <a:pt x="197469" y="3974"/>
                    <a:pt x="217439" y="13433"/>
                  </a:cubicBezTo>
                  <a:cubicBezTo>
                    <a:pt x="237409" y="22892"/>
                    <a:pt x="254226" y="27096"/>
                    <a:pt x="261583" y="57576"/>
                  </a:cubicBezTo>
                  <a:cubicBezTo>
                    <a:pt x="268940" y="88056"/>
                    <a:pt x="261583" y="196313"/>
                    <a:pt x="261583" y="196313"/>
                  </a:cubicBezTo>
                  <a:cubicBezTo>
                    <a:pt x="261583" y="257273"/>
                    <a:pt x="271042" y="381295"/>
                    <a:pt x="261583" y="423336"/>
                  </a:cubicBezTo>
                  <a:cubicBezTo>
                    <a:pt x="252124" y="465377"/>
                    <a:pt x="214286" y="456969"/>
                    <a:pt x="204827" y="448561"/>
                  </a:cubicBezTo>
                  <a:cubicBezTo>
                    <a:pt x="195368" y="440153"/>
                    <a:pt x="206929" y="419132"/>
                    <a:pt x="204827" y="372887"/>
                  </a:cubicBezTo>
                  <a:cubicBezTo>
                    <a:pt x="202725" y="326642"/>
                    <a:pt x="198521" y="215231"/>
                    <a:pt x="192215" y="171088"/>
                  </a:cubicBezTo>
                  <a:cubicBezTo>
                    <a:pt x="185909" y="126945"/>
                    <a:pt x="183807" y="112230"/>
                    <a:pt x="166990" y="108026"/>
                  </a:cubicBezTo>
                  <a:cubicBezTo>
                    <a:pt x="150173" y="103822"/>
                    <a:pt x="102876" y="121689"/>
                    <a:pt x="91315" y="145863"/>
                  </a:cubicBezTo>
                  <a:cubicBezTo>
                    <a:pt x="79754" y="170037"/>
                    <a:pt x="98673" y="212079"/>
                    <a:pt x="97622" y="253069"/>
                  </a:cubicBezTo>
                  <a:cubicBezTo>
                    <a:pt x="96571" y="294059"/>
                    <a:pt x="87111" y="349764"/>
                    <a:pt x="85009" y="391805"/>
                  </a:cubicBezTo>
                  <a:cubicBezTo>
                    <a:pt x="82907" y="433846"/>
                    <a:pt x="94468" y="486398"/>
                    <a:pt x="85009" y="505317"/>
                  </a:cubicBezTo>
                  <a:cubicBezTo>
                    <a:pt x="75550" y="524236"/>
                    <a:pt x="33508" y="537899"/>
                    <a:pt x="21947" y="505317"/>
                  </a:cubicBezTo>
                  <a:close/>
                </a:path>
              </a:pathLst>
            </a:custGeom>
            <a:solidFill>
              <a:srgbClr val="41A4A1"/>
            </a:solidFill>
            <a:ln>
              <a:solidFill>
                <a:srgbClr val="288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D5DC6587-DB96-E2AD-F8D5-6DB7CE9FA317}"/>
                </a:ext>
              </a:extLst>
            </p:cNvPr>
            <p:cNvSpPr/>
            <p:nvPr/>
          </p:nvSpPr>
          <p:spPr>
            <a:xfrm>
              <a:off x="3559774" y="3684066"/>
              <a:ext cx="162608" cy="189774"/>
            </a:xfrm>
            <a:custGeom>
              <a:avLst/>
              <a:gdLst>
                <a:gd name="connsiteX0" fmla="*/ 128018 w 162608"/>
                <a:gd name="connsiteY0" fmla="*/ 16666 h 189774"/>
                <a:gd name="connsiteX1" fmla="*/ 37441 w 162608"/>
                <a:gd name="connsiteY1" fmla="*/ 3726 h 189774"/>
                <a:gd name="connsiteX2" fmla="*/ 2935 w 162608"/>
                <a:gd name="connsiteY2" fmla="*/ 68425 h 189774"/>
                <a:gd name="connsiteX3" fmla="*/ 7249 w 162608"/>
                <a:gd name="connsiteY3" fmla="*/ 150376 h 189774"/>
                <a:gd name="connsiteX4" fmla="*/ 50381 w 162608"/>
                <a:gd name="connsiteY4" fmla="*/ 189194 h 189774"/>
                <a:gd name="connsiteX5" fmla="*/ 140958 w 162608"/>
                <a:gd name="connsiteY5" fmla="*/ 167628 h 189774"/>
                <a:gd name="connsiteX6" fmla="*/ 162524 w 162608"/>
                <a:gd name="connsiteY6" fmla="*/ 89991 h 189774"/>
                <a:gd name="connsiteX7" fmla="*/ 128018 w 162608"/>
                <a:gd name="connsiteY7" fmla="*/ 16666 h 18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608" h="189774">
                  <a:moveTo>
                    <a:pt x="128018" y="16666"/>
                  </a:moveTo>
                  <a:cubicBezTo>
                    <a:pt x="107171" y="2288"/>
                    <a:pt x="58288" y="-4900"/>
                    <a:pt x="37441" y="3726"/>
                  </a:cubicBezTo>
                  <a:cubicBezTo>
                    <a:pt x="16594" y="12352"/>
                    <a:pt x="7967" y="43983"/>
                    <a:pt x="2935" y="68425"/>
                  </a:cubicBezTo>
                  <a:cubicBezTo>
                    <a:pt x="-2097" y="92867"/>
                    <a:pt x="-659" y="130248"/>
                    <a:pt x="7249" y="150376"/>
                  </a:cubicBezTo>
                  <a:cubicBezTo>
                    <a:pt x="15157" y="170504"/>
                    <a:pt x="28096" y="186319"/>
                    <a:pt x="50381" y="189194"/>
                  </a:cubicBezTo>
                  <a:cubicBezTo>
                    <a:pt x="72666" y="192069"/>
                    <a:pt x="122268" y="184162"/>
                    <a:pt x="140958" y="167628"/>
                  </a:cubicBezTo>
                  <a:cubicBezTo>
                    <a:pt x="159648" y="151094"/>
                    <a:pt x="163243" y="113714"/>
                    <a:pt x="162524" y="89991"/>
                  </a:cubicBezTo>
                  <a:cubicBezTo>
                    <a:pt x="161805" y="66268"/>
                    <a:pt x="148865" y="31044"/>
                    <a:pt x="128018" y="16666"/>
                  </a:cubicBezTo>
                  <a:close/>
                </a:path>
              </a:pathLst>
            </a:custGeom>
            <a:solidFill>
              <a:srgbClr val="4A1E16"/>
            </a:solidFill>
            <a:ln w="3175">
              <a:solidFill>
                <a:srgbClr val="4624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FBCE143E-1F1A-8C0A-8C5D-1A051714E40B}"/>
                </a:ext>
              </a:extLst>
            </p:cNvPr>
            <p:cNvSpPr/>
            <p:nvPr/>
          </p:nvSpPr>
          <p:spPr>
            <a:xfrm>
              <a:off x="3187400" y="3968151"/>
              <a:ext cx="168536" cy="71398"/>
            </a:xfrm>
            <a:custGeom>
              <a:avLst/>
              <a:gdLst>
                <a:gd name="connsiteX0" fmla="*/ 138083 w 168536"/>
                <a:gd name="connsiteY0" fmla="*/ 34506 h 89803"/>
                <a:gd name="connsiteX1" fmla="*/ 99264 w 168536"/>
                <a:gd name="connsiteY1" fmla="*/ 0 h 89803"/>
                <a:gd name="connsiteX2" fmla="*/ 82011 w 168536"/>
                <a:gd name="connsiteY2" fmla="*/ 34506 h 89803"/>
                <a:gd name="connsiteX3" fmla="*/ 51819 w 168536"/>
                <a:gd name="connsiteY3" fmla="*/ 8626 h 89803"/>
                <a:gd name="connsiteX4" fmla="*/ 60 w 168536"/>
                <a:gd name="connsiteY4" fmla="*/ 43132 h 89803"/>
                <a:gd name="connsiteX5" fmla="*/ 43192 w 168536"/>
                <a:gd name="connsiteY5" fmla="*/ 86264 h 89803"/>
                <a:gd name="connsiteX6" fmla="*/ 120830 w 168536"/>
                <a:gd name="connsiteY6" fmla="*/ 86264 h 89803"/>
                <a:gd name="connsiteX7" fmla="*/ 168275 w 168536"/>
                <a:gd name="connsiteY7" fmla="*/ 77638 h 89803"/>
                <a:gd name="connsiteX8" fmla="*/ 138083 w 168536"/>
                <a:gd name="connsiteY8" fmla="*/ 34506 h 8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36" h="89803">
                  <a:moveTo>
                    <a:pt x="138083" y="34506"/>
                  </a:moveTo>
                  <a:cubicBezTo>
                    <a:pt x="126581" y="21566"/>
                    <a:pt x="108609" y="0"/>
                    <a:pt x="99264" y="0"/>
                  </a:cubicBezTo>
                  <a:cubicBezTo>
                    <a:pt x="89919" y="0"/>
                    <a:pt x="89918" y="33068"/>
                    <a:pt x="82011" y="34506"/>
                  </a:cubicBezTo>
                  <a:cubicBezTo>
                    <a:pt x="74104" y="35944"/>
                    <a:pt x="65477" y="7188"/>
                    <a:pt x="51819" y="8626"/>
                  </a:cubicBezTo>
                  <a:cubicBezTo>
                    <a:pt x="38161" y="10064"/>
                    <a:pt x="1498" y="30192"/>
                    <a:pt x="60" y="43132"/>
                  </a:cubicBezTo>
                  <a:cubicBezTo>
                    <a:pt x="-1378" y="56072"/>
                    <a:pt x="23064" y="79075"/>
                    <a:pt x="43192" y="86264"/>
                  </a:cubicBezTo>
                  <a:cubicBezTo>
                    <a:pt x="63320" y="93453"/>
                    <a:pt x="99983" y="87702"/>
                    <a:pt x="120830" y="86264"/>
                  </a:cubicBezTo>
                  <a:cubicBezTo>
                    <a:pt x="141677" y="84826"/>
                    <a:pt x="165400" y="86983"/>
                    <a:pt x="168275" y="77638"/>
                  </a:cubicBezTo>
                  <a:cubicBezTo>
                    <a:pt x="171151" y="68293"/>
                    <a:pt x="149585" y="47446"/>
                    <a:pt x="138083" y="34506"/>
                  </a:cubicBezTo>
                  <a:close/>
                </a:path>
              </a:pathLst>
            </a:custGeom>
            <a:solidFill>
              <a:srgbClr val="F6AA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9A777363-F986-1B45-4510-83B2A3106BD6}"/>
                </a:ext>
              </a:extLst>
            </p:cNvPr>
            <p:cNvSpPr/>
            <p:nvPr/>
          </p:nvSpPr>
          <p:spPr>
            <a:xfrm>
              <a:off x="3771179" y="4209031"/>
              <a:ext cx="41700" cy="110504"/>
            </a:xfrm>
            <a:custGeom>
              <a:avLst/>
              <a:gdLst>
                <a:gd name="connsiteX0" fmla="*/ 2881 w 41700"/>
                <a:gd name="connsiteY0" fmla="*/ 663 h 110504"/>
                <a:gd name="connsiteX1" fmla="*/ 7194 w 41700"/>
                <a:gd name="connsiteY1" fmla="*/ 108494 h 110504"/>
                <a:gd name="connsiteX2" fmla="*/ 41700 w 41700"/>
                <a:gd name="connsiteY2" fmla="*/ 65361 h 110504"/>
                <a:gd name="connsiteX3" fmla="*/ 2881 w 41700"/>
                <a:gd name="connsiteY3" fmla="*/ 663 h 1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00" h="110504">
                  <a:moveTo>
                    <a:pt x="2881" y="663"/>
                  </a:moveTo>
                  <a:cubicBezTo>
                    <a:pt x="-2870" y="7852"/>
                    <a:pt x="724" y="97711"/>
                    <a:pt x="7194" y="108494"/>
                  </a:cubicBezTo>
                  <a:cubicBezTo>
                    <a:pt x="13664" y="119277"/>
                    <a:pt x="41700" y="84052"/>
                    <a:pt x="41700" y="65361"/>
                  </a:cubicBezTo>
                  <a:cubicBezTo>
                    <a:pt x="41700" y="46670"/>
                    <a:pt x="8632" y="-6526"/>
                    <a:pt x="2881" y="663"/>
                  </a:cubicBezTo>
                  <a:close/>
                </a:path>
              </a:pathLst>
            </a:custGeom>
            <a:solidFill>
              <a:srgbClr val="F6AA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847819D2-676C-2A88-6AB2-571D7F8B81D7}"/>
                </a:ext>
              </a:extLst>
            </p:cNvPr>
            <p:cNvSpPr/>
            <p:nvPr/>
          </p:nvSpPr>
          <p:spPr>
            <a:xfrm>
              <a:off x="3735048" y="3898875"/>
              <a:ext cx="81187" cy="345801"/>
            </a:xfrm>
            <a:custGeom>
              <a:avLst/>
              <a:gdLst>
                <a:gd name="connsiteX0" fmla="*/ 4503 w 81187"/>
                <a:gd name="connsiteY0" fmla="*/ 13203 h 345801"/>
                <a:gd name="connsiteX1" fmla="*/ 73514 w 81187"/>
                <a:gd name="connsiteY1" fmla="*/ 56335 h 345801"/>
                <a:gd name="connsiteX2" fmla="*/ 77827 w 81187"/>
                <a:gd name="connsiteY2" fmla="*/ 151226 h 345801"/>
                <a:gd name="connsiteX3" fmla="*/ 77827 w 81187"/>
                <a:gd name="connsiteY3" fmla="*/ 332381 h 345801"/>
                <a:gd name="connsiteX4" fmla="*/ 34695 w 81187"/>
                <a:gd name="connsiteY4" fmla="*/ 328067 h 345801"/>
                <a:gd name="connsiteX5" fmla="*/ 8816 w 81187"/>
                <a:gd name="connsiteY5" fmla="*/ 293562 h 345801"/>
                <a:gd name="connsiteX6" fmla="*/ 4503 w 81187"/>
                <a:gd name="connsiteY6" fmla="*/ 13203 h 3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7" h="345801">
                  <a:moveTo>
                    <a:pt x="4503" y="13203"/>
                  </a:moveTo>
                  <a:cubicBezTo>
                    <a:pt x="15286" y="-26335"/>
                    <a:pt x="61293" y="33331"/>
                    <a:pt x="73514" y="56335"/>
                  </a:cubicBezTo>
                  <a:cubicBezTo>
                    <a:pt x="85735" y="79339"/>
                    <a:pt x="77108" y="105218"/>
                    <a:pt x="77827" y="151226"/>
                  </a:cubicBezTo>
                  <a:cubicBezTo>
                    <a:pt x="78546" y="197234"/>
                    <a:pt x="85016" y="302908"/>
                    <a:pt x="77827" y="332381"/>
                  </a:cubicBezTo>
                  <a:cubicBezTo>
                    <a:pt x="70638" y="361855"/>
                    <a:pt x="46197" y="334537"/>
                    <a:pt x="34695" y="328067"/>
                  </a:cubicBezTo>
                  <a:cubicBezTo>
                    <a:pt x="23193" y="321597"/>
                    <a:pt x="12410" y="345320"/>
                    <a:pt x="8816" y="293562"/>
                  </a:cubicBezTo>
                  <a:cubicBezTo>
                    <a:pt x="5222" y="241804"/>
                    <a:pt x="-6280" y="52741"/>
                    <a:pt x="4503" y="13203"/>
                  </a:cubicBezTo>
                  <a:close/>
                </a:path>
              </a:pathLst>
            </a:custGeom>
            <a:gradFill>
              <a:gsLst>
                <a:gs pos="76000">
                  <a:schemeClr val="bg1">
                    <a:lumMod val="95000"/>
                  </a:schemeClr>
                </a:gs>
                <a:gs pos="20000">
                  <a:schemeClr val="bg1">
                    <a:lumMod val="85000"/>
                  </a:schemeClr>
                </a:gs>
              </a:gsLst>
              <a:lin ang="0" scaled="0"/>
            </a:gra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47107709-82FD-FF1C-B4D3-C2DAC232AFB5}"/>
                </a:ext>
              </a:extLst>
            </p:cNvPr>
            <p:cNvSpPr/>
            <p:nvPr/>
          </p:nvSpPr>
          <p:spPr>
            <a:xfrm>
              <a:off x="3522092" y="3877458"/>
              <a:ext cx="238865" cy="617079"/>
            </a:xfrm>
            <a:custGeom>
              <a:avLst/>
              <a:gdLst>
                <a:gd name="connsiteX0" fmla="*/ 40617 w 238865"/>
                <a:gd name="connsiteY0" fmla="*/ 233029 h 617079"/>
                <a:gd name="connsiteX1" fmla="*/ 1799 w 238865"/>
                <a:gd name="connsiteY1" fmla="*/ 534953 h 617079"/>
                <a:gd name="connsiteX2" fmla="*/ 19051 w 238865"/>
                <a:gd name="connsiteY2" fmla="*/ 603965 h 617079"/>
                <a:gd name="connsiteX3" fmla="*/ 126882 w 238865"/>
                <a:gd name="connsiteY3" fmla="*/ 612591 h 617079"/>
                <a:gd name="connsiteX4" fmla="*/ 226085 w 238865"/>
                <a:gd name="connsiteY4" fmla="*/ 552206 h 617079"/>
                <a:gd name="connsiteX5" fmla="*/ 234712 w 238865"/>
                <a:gd name="connsiteY5" fmla="*/ 323606 h 617079"/>
                <a:gd name="connsiteX6" fmla="*/ 234712 w 238865"/>
                <a:gd name="connsiteY6" fmla="*/ 125199 h 617079"/>
                <a:gd name="connsiteX7" fmla="*/ 234712 w 238865"/>
                <a:gd name="connsiteY7" fmla="*/ 25995 h 617079"/>
                <a:gd name="connsiteX8" fmla="*/ 178640 w 238865"/>
                <a:gd name="connsiteY8" fmla="*/ 116 h 617079"/>
                <a:gd name="connsiteX9" fmla="*/ 157074 w 238865"/>
                <a:gd name="connsiteY9" fmla="*/ 17368 h 617079"/>
                <a:gd name="connsiteX10" fmla="*/ 105316 w 238865"/>
                <a:gd name="connsiteY10" fmla="*/ 38934 h 617079"/>
                <a:gd name="connsiteX11" fmla="*/ 66497 w 238865"/>
                <a:gd name="connsiteY11" fmla="*/ 25995 h 617079"/>
                <a:gd name="connsiteX12" fmla="*/ 31991 w 238865"/>
                <a:gd name="connsiteY12" fmla="*/ 56187 h 617079"/>
                <a:gd name="connsiteX13" fmla="*/ 36304 w 238865"/>
                <a:gd name="connsiteY13" fmla="*/ 125199 h 617079"/>
                <a:gd name="connsiteX14" fmla="*/ 40617 w 238865"/>
                <a:gd name="connsiteY14" fmla="*/ 233029 h 61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865" h="617079">
                  <a:moveTo>
                    <a:pt x="40617" y="233029"/>
                  </a:moveTo>
                  <a:cubicBezTo>
                    <a:pt x="34866" y="301321"/>
                    <a:pt x="5393" y="473130"/>
                    <a:pt x="1799" y="534953"/>
                  </a:cubicBezTo>
                  <a:cubicBezTo>
                    <a:pt x="-1795" y="596776"/>
                    <a:pt x="-1796" y="591025"/>
                    <a:pt x="19051" y="603965"/>
                  </a:cubicBezTo>
                  <a:cubicBezTo>
                    <a:pt x="39898" y="616905"/>
                    <a:pt x="92376" y="621218"/>
                    <a:pt x="126882" y="612591"/>
                  </a:cubicBezTo>
                  <a:cubicBezTo>
                    <a:pt x="161388" y="603964"/>
                    <a:pt x="208113" y="600370"/>
                    <a:pt x="226085" y="552206"/>
                  </a:cubicBezTo>
                  <a:cubicBezTo>
                    <a:pt x="244057" y="504042"/>
                    <a:pt x="233274" y="394774"/>
                    <a:pt x="234712" y="323606"/>
                  </a:cubicBezTo>
                  <a:cubicBezTo>
                    <a:pt x="236150" y="252438"/>
                    <a:pt x="234712" y="125199"/>
                    <a:pt x="234712" y="125199"/>
                  </a:cubicBezTo>
                  <a:cubicBezTo>
                    <a:pt x="234712" y="75597"/>
                    <a:pt x="244057" y="46842"/>
                    <a:pt x="234712" y="25995"/>
                  </a:cubicBezTo>
                  <a:cubicBezTo>
                    <a:pt x="225367" y="5148"/>
                    <a:pt x="178640" y="116"/>
                    <a:pt x="178640" y="116"/>
                  </a:cubicBezTo>
                  <a:cubicBezTo>
                    <a:pt x="165700" y="-1322"/>
                    <a:pt x="169295" y="10898"/>
                    <a:pt x="157074" y="17368"/>
                  </a:cubicBezTo>
                  <a:cubicBezTo>
                    <a:pt x="144853" y="23838"/>
                    <a:pt x="120412" y="37496"/>
                    <a:pt x="105316" y="38934"/>
                  </a:cubicBezTo>
                  <a:cubicBezTo>
                    <a:pt x="90220" y="40372"/>
                    <a:pt x="78718" y="23119"/>
                    <a:pt x="66497" y="25995"/>
                  </a:cubicBezTo>
                  <a:cubicBezTo>
                    <a:pt x="54276" y="28870"/>
                    <a:pt x="37023" y="39653"/>
                    <a:pt x="31991" y="56187"/>
                  </a:cubicBezTo>
                  <a:cubicBezTo>
                    <a:pt x="26959" y="72721"/>
                    <a:pt x="36304" y="91412"/>
                    <a:pt x="36304" y="125199"/>
                  </a:cubicBezTo>
                  <a:cubicBezTo>
                    <a:pt x="36304" y="158986"/>
                    <a:pt x="46368" y="164737"/>
                    <a:pt x="40617" y="233029"/>
                  </a:cubicBezTo>
                  <a:close/>
                </a:path>
              </a:pathLst>
            </a:custGeom>
            <a:gradFill>
              <a:gsLst>
                <a:gs pos="44000">
                  <a:schemeClr val="bg1">
                    <a:lumMod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0" scaled="0"/>
            </a:gra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9F2D7CF9-82F5-407F-ED2D-C15E0C5DD7BD}"/>
                </a:ext>
              </a:extLst>
            </p:cNvPr>
            <p:cNvSpPr/>
            <p:nvPr/>
          </p:nvSpPr>
          <p:spPr>
            <a:xfrm>
              <a:off x="3285384" y="3920701"/>
              <a:ext cx="300655" cy="147961"/>
            </a:xfrm>
            <a:custGeom>
              <a:avLst/>
              <a:gdLst>
                <a:gd name="connsiteX0" fmla="*/ 290265 w 300655"/>
                <a:gd name="connsiteY0" fmla="*/ 5 h 147961"/>
                <a:gd name="connsiteX1" fmla="*/ 147929 w 300655"/>
                <a:gd name="connsiteY1" fmla="*/ 81956 h 147961"/>
                <a:gd name="connsiteX2" fmla="*/ 22846 w 300655"/>
                <a:gd name="connsiteY2" fmla="*/ 69016 h 147961"/>
                <a:gd name="connsiteX3" fmla="*/ 5593 w 300655"/>
                <a:gd name="connsiteY3" fmla="*/ 120774 h 147961"/>
                <a:gd name="connsiteX4" fmla="*/ 87544 w 300655"/>
                <a:gd name="connsiteY4" fmla="*/ 146654 h 147961"/>
                <a:gd name="connsiteX5" fmla="*/ 195374 w 300655"/>
                <a:gd name="connsiteY5" fmla="*/ 138027 h 147961"/>
                <a:gd name="connsiteX6" fmla="*/ 277325 w 300655"/>
                <a:gd name="connsiteY6" fmla="*/ 86269 h 147961"/>
                <a:gd name="connsiteX7" fmla="*/ 290265 w 300655"/>
                <a:gd name="connsiteY7" fmla="*/ 5 h 1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55" h="147961">
                  <a:moveTo>
                    <a:pt x="290265" y="5"/>
                  </a:moveTo>
                  <a:cubicBezTo>
                    <a:pt x="268699" y="-714"/>
                    <a:pt x="192499" y="70454"/>
                    <a:pt x="147929" y="81956"/>
                  </a:cubicBezTo>
                  <a:cubicBezTo>
                    <a:pt x="103359" y="93458"/>
                    <a:pt x="46568" y="62546"/>
                    <a:pt x="22846" y="69016"/>
                  </a:cubicBezTo>
                  <a:cubicBezTo>
                    <a:pt x="-876" y="75486"/>
                    <a:pt x="-5190" y="107834"/>
                    <a:pt x="5593" y="120774"/>
                  </a:cubicBezTo>
                  <a:cubicBezTo>
                    <a:pt x="16376" y="133714"/>
                    <a:pt x="55914" y="143779"/>
                    <a:pt x="87544" y="146654"/>
                  </a:cubicBezTo>
                  <a:cubicBezTo>
                    <a:pt x="119174" y="149529"/>
                    <a:pt x="163744" y="148091"/>
                    <a:pt x="195374" y="138027"/>
                  </a:cubicBezTo>
                  <a:cubicBezTo>
                    <a:pt x="227004" y="127963"/>
                    <a:pt x="258634" y="109992"/>
                    <a:pt x="277325" y="86269"/>
                  </a:cubicBezTo>
                  <a:cubicBezTo>
                    <a:pt x="296016" y="62546"/>
                    <a:pt x="311831" y="724"/>
                    <a:pt x="290265" y="5"/>
                  </a:cubicBezTo>
                  <a:close/>
                </a:path>
              </a:pathLst>
            </a:custGeom>
            <a:gradFill>
              <a:gsLst>
                <a:gs pos="56000">
                  <a:schemeClr val="bg1">
                    <a:lumMod val="95000"/>
                  </a:schemeClr>
                </a:gs>
                <a:gs pos="85000">
                  <a:schemeClr val="bg1">
                    <a:lumMod val="85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Freeform 283">
            <a:extLst>
              <a:ext uri="{FF2B5EF4-FFF2-40B4-BE49-F238E27FC236}">
                <a16:creationId xmlns:a16="http://schemas.microsoft.com/office/drawing/2014/main" id="{F126D177-3D19-BF6D-0661-E8F39FD24852}"/>
              </a:ext>
            </a:extLst>
          </p:cNvPr>
          <p:cNvSpPr/>
          <p:nvPr/>
        </p:nvSpPr>
        <p:spPr>
          <a:xfrm rot="21096935" flipV="1">
            <a:off x="8659050" y="2667359"/>
            <a:ext cx="169746" cy="248383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BFD6B7C0-7509-184D-60E8-B776BA658698}"/>
              </a:ext>
            </a:extLst>
          </p:cNvPr>
          <p:cNvSpPr/>
          <p:nvPr/>
        </p:nvSpPr>
        <p:spPr>
          <a:xfrm>
            <a:off x="3617474" y="3201950"/>
            <a:ext cx="1432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The CODE LEADER is tasked with </a:t>
            </a:r>
            <a:r>
              <a:rPr lang="en-US" sz="800" b="1" dirty="0"/>
              <a:t>thinking</a:t>
            </a:r>
            <a:r>
              <a:rPr lang="en-US" sz="800" dirty="0"/>
              <a:t> &amp; </a:t>
            </a:r>
            <a:r>
              <a:rPr lang="en-US" sz="800" b="1" dirty="0"/>
              <a:t>leading</a:t>
            </a:r>
            <a:r>
              <a:rPr lang="en-US" sz="800" dirty="0"/>
              <a:t> but should NOT be perform hands on tasks. Their primary focus is on providing clear concise direction to the team. The leader should address team members by name &amp; have closed loop communications.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5B466724-08D4-0D82-D253-96D0D2E3789A}"/>
              </a:ext>
            </a:extLst>
          </p:cNvPr>
          <p:cNvSpPr/>
          <p:nvPr/>
        </p:nvSpPr>
        <p:spPr>
          <a:xfrm>
            <a:off x="8006136" y="4639760"/>
            <a:ext cx="11900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spc="-20" dirty="0"/>
              <a:t>Family presence during CPR can be traumatic. </a:t>
            </a:r>
            <a:r>
              <a:rPr lang="en-US" sz="800" spc="-30" dirty="0"/>
              <a:t>If </a:t>
            </a:r>
            <a:r>
              <a:rPr lang="en-US" sz="800" spc="-50" dirty="0"/>
              <a:t>done well family presence </a:t>
            </a:r>
            <a:r>
              <a:rPr lang="en-US" sz="800" spc="-50" dirty="0">
                <a:hlinkClick r:id="rId8"/>
              </a:rPr>
              <a:t>reduces the incidence of </a:t>
            </a:r>
            <a:r>
              <a:rPr lang="en-US" sz="800" spc="-20" dirty="0">
                <a:hlinkClick r:id="rId8"/>
              </a:rPr>
              <a:t>anxiety &amp; depression</a:t>
            </a:r>
            <a:r>
              <a:rPr lang="en-US" sz="800" spc="-20" dirty="0"/>
              <a:t>.</a:t>
            </a:r>
          </a:p>
          <a:p>
            <a:pPr algn="r"/>
            <a:endParaRPr lang="en-US" sz="800" spc="-20" dirty="0"/>
          </a:p>
          <a:p>
            <a:pPr algn="r"/>
            <a:r>
              <a:rPr lang="en-US" sz="800" spc="-20" dirty="0"/>
              <a:t>A team member should </a:t>
            </a:r>
            <a:r>
              <a:rPr lang="en-US" sz="800" spc="-40" dirty="0"/>
              <a:t>be assigned to support the </a:t>
            </a:r>
            <a:r>
              <a:rPr lang="en-US" sz="800" spc="-20" dirty="0"/>
              <a:t>family, explaining what is going on. Family should initially be removed from the room then </a:t>
            </a:r>
            <a:r>
              <a:rPr lang="en-US" sz="800" b="1" i="1" spc="-20" dirty="0"/>
              <a:t>invited</a:t>
            </a:r>
            <a:r>
              <a:rPr lang="en-US" sz="800" spc="-20" dirty="0"/>
              <a:t> to </a:t>
            </a:r>
            <a:r>
              <a:rPr lang="en-US" sz="800" spc="-50" dirty="0"/>
              <a:t>return to the room if </a:t>
            </a:r>
            <a:r>
              <a:rPr lang="en-US" sz="800" spc="-40" dirty="0"/>
              <a:t>willing. 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1C1795D3-EF4F-CEBB-EDE3-D21C23D4091B}"/>
              </a:ext>
            </a:extLst>
          </p:cNvPr>
          <p:cNvSpPr txBox="1"/>
          <p:nvPr/>
        </p:nvSpPr>
        <p:spPr>
          <a:xfrm>
            <a:off x="3619672" y="4356398"/>
            <a:ext cx="15995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The CODE LEADER can be a </a:t>
            </a:r>
            <a:r>
              <a:rPr lang="en-US" sz="800" dirty="0">
                <a:hlinkClick r:id="rId9"/>
              </a:rPr>
              <a:t>physician or nurs</a:t>
            </a:r>
            <a:r>
              <a:rPr lang="en-US" sz="800" dirty="0"/>
              <a:t>e. Delegate if needed in another role.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39376A98-227E-DF7D-83D7-8239F86318A4}"/>
              </a:ext>
            </a:extLst>
          </p:cNvPr>
          <p:cNvSpPr/>
          <p:nvPr/>
        </p:nvSpPr>
        <p:spPr>
          <a:xfrm>
            <a:off x="4729954" y="6387302"/>
            <a:ext cx="739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CYCLE 2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7C184D50-36D9-5995-D06A-7C95C4186A62}"/>
              </a:ext>
            </a:extLst>
          </p:cNvPr>
          <p:cNvSpPr/>
          <p:nvPr/>
        </p:nvSpPr>
        <p:spPr>
          <a:xfrm>
            <a:off x="7343923" y="995684"/>
            <a:ext cx="1731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Do NOT stop compressions to intubate. If unable to promptly place ETT, place </a:t>
            </a:r>
            <a:r>
              <a:rPr lang="en-US" sz="800" dirty="0">
                <a:hlinkClick r:id="rId10"/>
              </a:rPr>
              <a:t>a supra-glottic airway</a:t>
            </a:r>
            <a:r>
              <a:rPr lang="en-US" sz="800" dirty="0"/>
              <a:t>. Make sure all team members are wearing appropriate PPI.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2608A9E2-2C5C-1AA5-ED3C-3E4BE7ADDB8D}"/>
              </a:ext>
            </a:extLst>
          </p:cNvPr>
          <p:cNvSpPr/>
          <p:nvPr/>
        </p:nvSpPr>
        <p:spPr>
          <a:xfrm>
            <a:off x="5324761" y="3946316"/>
            <a:ext cx="959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While leading the resuscitation, review history, meds &amp; ask bedside team about context.  </a:t>
            </a:r>
          </a:p>
        </p:txBody>
      </p:sp>
      <p:graphicFrame>
        <p:nvGraphicFramePr>
          <p:cNvPr id="314" name="Table 313">
            <a:extLst>
              <a:ext uri="{FF2B5EF4-FFF2-40B4-BE49-F238E27FC236}">
                <a16:creationId xmlns:a16="http://schemas.microsoft.com/office/drawing/2014/main" id="{9639CDB5-AC2C-B2B4-9008-9E4CD039C0EC}"/>
              </a:ext>
            </a:extLst>
          </p:cNvPr>
          <p:cNvGraphicFramePr>
            <a:graphicFrameLocks noGrp="1"/>
          </p:cNvGraphicFramePr>
          <p:nvPr/>
        </p:nvGraphicFramePr>
        <p:xfrm>
          <a:off x="187272" y="3554877"/>
          <a:ext cx="3386974" cy="2487117"/>
        </p:xfrm>
        <a:graphic>
          <a:graphicData uri="http://schemas.openxmlformats.org/drawingml/2006/table">
            <a:tbl>
              <a:tblPr/>
              <a:tblGrid>
                <a:gridCol w="914907">
                  <a:extLst>
                    <a:ext uri="{9D8B030D-6E8A-4147-A177-3AD203B41FA5}">
                      <a16:colId xmlns:a16="http://schemas.microsoft.com/office/drawing/2014/main" val="347262204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182101385"/>
                    </a:ext>
                  </a:extLst>
                </a:gridCol>
                <a:gridCol w="1720953">
                  <a:extLst>
                    <a:ext uri="{9D8B030D-6E8A-4147-A177-3AD203B41FA5}">
                      <a16:colId xmlns:a16="http://schemas.microsoft.com/office/drawing/2014/main" val="4060784251"/>
                    </a:ext>
                  </a:extLst>
                </a:gridCol>
              </a:tblGrid>
              <a:tr h="157676">
                <a:tc>
                  <a:txBody>
                    <a:bodyPr/>
                    <a:lstStyle/>
                    <a:p>
                      <a:endParaRPr lang="en-US" sz="700" b="1" u="sng">
                        <a:effectLst/>
                        <a:latin typeface="+mn-lt"/>
                      </a:endParaRP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u="none" dirty="0">
                          <a:effectLst/>
                          <a:latin typeface="+mn-lt"/>
                        </a:rPr>
                        <a:t>DIAGNOSIS</a:t>
                      </a:r>
                      <a:endParaRPr lang="en-US" sz="700" u="none" dirty="0">
                        <a:effectLst/>
                        <a:latin typeface="+mn-lt"/>
                      </a:endParaRP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u="none" dirty="0">
                          <a:effectLst/>
                          <a:latin typeface="+mn-lt"/>
                        </a:rPr>
                        <a:t>INTERVENTION</a:t>
                      </a:r>
                      <a:endParaRPr lang="en-US" sz="700" u="none" dirty="0">
                        <a:effectLst/>
                        <a:latin typeface="+mn-lt"/>
                      </a:endParaRP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455105"/>
                  </a:ext>
                </a:extLst>
              </a:tr>
              <a:tr h="157676">
                <a:tc>
                  <a:txBody>
                    <a:bodyPr/>
                    <a:lstStyle/>
                    <a:p>
                      <a:r>
                        <a:rPr lang="en-US" sz="700" u="sng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ypoglycemia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Blood glucose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  <a:latin typeface="+mn-lt"/>
                        </a:rPr>
                        <a:t>D50W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371464"/>
                  </a:ext>
                </a:extLst>
              </a:tr>
              <a:tr h="247263">
                <a:tc>
                  <a:txBody>
                    <a:bodyPr/>
                    <a:lstStyle/>
                    <a:p>
                      <a:r>
                        <a:rPr lang="en-US" sz="700" u="sng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yperkalemia</a:t>
                      </a:r>
                    </a:p>
                    <a:p>
                      <a:r>
                        <a:rPr lang="en-US" sz="700" dirty="0">
                          <a:effectLst/>
                          <a:latin typeface="+mn-lt"/>
                        </a:rPr>
                        <a:t>Hypokalemia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ABG, Chem10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Calcium, Insulin, D50W, others</a:t>
                      </a:r>
                    </a:p>
                    <a:p>
                      <a:r>
                        <a:rPr lang="en-US" sz="700" dirty="0">
                          <a:effectLst/>
                          <a:latin typeface="+mn-lt"/>
                        </a:rPr>
                        <a:t>Potassium (if </a:t>
                      </a:r>
                      <a:r>
                        <a:rPr lang="en-US" sz="700" dirty="0">
                          <a:effectLst/>
                          <a:latin typeface="+mn-lt"/>
                          <a:hlinkClick r:id="rId11"/>
                        </a:rPr>
                        <a:t>K &lt;2 </a:t>
                      </a:r>
                      <a:r>
                        <a:rPr lang="en-US" sz="700" dirty="0" err="1">
                          <a:effectLst/>
                          <a:latin typeface="+mn-lt"/>
                          <a:hlinkClick r:id="rId11"/>
                        </a:rPr>
                        <a:t>mEq</a:t>
                      </a:r>
                      <a:r>
                        <a:rPr lang="en-US" sz="700" dirty="0">
                          <a:effectLst/>
                          <a:latin typeface="+mn-lt"/>
                          <a:hlinkClick r:id="rId11"/>
                        </a:rPr>
                        <a:t>/L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099104"/>
                  </a:ext>
                </a:extLst>
              </a:tr>
              <a:tr h="157676">
                <a:tc>
                  <a:txBody>
                    <a:bodyPr/>
                    <a:lstStyle/>
                    <a:p>
                      <a:r>
                        <a:rPr lang="en-US" sz="700" u="sng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+ (acidosis)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ABG/VBG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  <a:latin typeface="+mn-lt"/>
                        </a:rPr>
                        <a:t>NaHCO3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799209"/>
                  </a:ext>
                </a:extLst>
              </a:tr>
              <a:tr h="157676">
                <a:tc>
                  <a:txBody>
                    <a:bodyPr/>
                    <a:lstStyle/>
                    <a:p>
                      <a:r>
                        <a:rPr lang="en-US" sz="700" u="sng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ypoxemia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ABG/VBG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err="1">
                          <a:effectLst/>
                          <a:latin typeface="+mn-lt"/>
                        </a:rPr>
                        <a:t>Intubtation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, oxygenation, </a:t>
                      </a:r>
                      <a:r>
                        <a:rPr lang="en-US" sz="700" dirty="0">
                          <a:effectLst/>
                          <a:latin typeface="+mn-lt"/>
                          <a:hlinkClick r:id="rId12"/>
                        </a:rPr>
                        <a:t>PEEP, </a:t>
                      </a:r>
                      <a:r>
                        <a:rPr lang="en-US" sz="700" dirty="0" err="1">
                          <a:effectLst/>
                          <a:latin typeface="+mn-lt"/>
                          <a:hlinkClick r:id="rId12"/>
                        </a:rPr>
                        <a:t>etc</a:t>
                      </a:r>
                      <a:endParaRPr lang="en-US" sz="700" dirty="0">
                        <a:effectLst/>
                        <a:latin typeface="+mn-lt"/>
                      </a:endParaRP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128755"/>
                  </a:ext>
                </a:extLst>
              </a:tr>
              <a:tr h="157676">
                <a:tc>
                  <a:txBody>
                    <a:bodyPr/>
                    <a:lstStyle/>
                    <a:p>
                      <a:r>
                        <a:rPr lang="en-US" sz="700" u="sng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ypothermia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Core Temp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Active rewarming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190083"/>
                  </a:ext>
                </a:extLst>
              </a:tr>
              <a:tr h="157676">
                <a:tc>
                  <a:txBody>
                    <a:bodyPr/>
                    <a:lstStyle/>
                    <a:p>
                      <a:r>
                        <a:rPr lang="en-US" sz="700" u="sng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ypovolemia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POCUS, CBC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IVF, transfusions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690030"/>
                  </a:ext>
                </a:extLst>
              </a:tr>
              <a:tr h="157676">
                <a:tc>
                  <a:txBody>
                    <a:bodyPr/>
                    <a:lstStyle/>
                    <a:p>
                      <a:r>
                        <a:rPr lang="en-US" sz="700" u="sng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ension PTX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POCUS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Needle decompression, CT, </a:t>
                      </a:r>
                      <a:r>
                        <a:rPr lang="en-US" sz="700" dirty="0">
                          <a:effectLst/>
                          <a:latin typeface="+mn-lt"/>
                          <a:hlinkClick r:id="rId13"/>
                        </a:rPr>
                        <a:t>thoracostomy</a:t>
                      </a:r>
                      <a:endParaRPr lang="en-US" sz="700" dirty="0">
                        <a:effectLst/>
                        <a:latin typeface="+mn-lt"/>
                      </a:endParaRP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316481"/>
                  </a:ext>
                </a:extLst>
              </a:tr>
              <a:tr h="157676">
                <a:tc>
                  <a:txBody>
                    <a:bodyPr/>
                    <a:lstStyle/>
                    <a:p>
                      <a:r>
                        <a:rPr lang="en-US" sz="700" u="sng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amponade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POCUS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Pericardiocentesis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377459"/>
                  </a:ext>
                </a:extLst>
              </a:tr>
              <a:tr h="157676">
                <a:tc>
                  <a:txBody>
                    <a:bodyPr/>
                    <a:lstStyle/>
                    <a:p>
                      <a:r>
                        <a:rPr lang="en-US" sz="700" u="sng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hrombosis (PE, MI)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POCUS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Thrombolysis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175025"/>
                  </a:ext>
                </a:extLst>
              </a:tr>
              <a:tr h="247263">
                <a:tc>
                  <a:txBody>
                    <a:bodyPr/>
                    <a:lstStyle/>
                    <a:p>
                      <a:r>
                        <a:rPr lang="en-US" sz="700" u="sng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oxins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Med list, exam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Naloxone, other antidotes (TCA --&gt; bicarb? CCB --&gt; calcium?, </a:t>
                      </a:r>
                      <a:r>
                        <a:rPr lang="en-US" sz="700" dirty="0" err="1">
                          <a:effectLst/>
                          <a:latin typeface="+mn-lt"/>
                        </a:rPr>
                        <a:t>etc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757522"/>
                  </a:ext>
                </a:extLst>
              </a:tr>
              <a:tr h="208397">
                <a:tc>
                  <a:txBody>
                    <a:bodyPr/>
                    <a:lstStyle/>
                    <a:p>
                      <a:r>
                        <a:rPr lang="en-US" sz="700" u="sng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rauma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Exam, U/S, Hb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Chest tube, transfusion, ? procedures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333390"/>
                  </a:ext>
                </a:extLst>
              </a:tr>
            </a:tbl>
          </a:graphicData>
        </a:graphic>
      </p:graphicFrame>
      <p:sp>
        <p:nvSpPr>
          <p:cNvPr id="319" name="Rectangle 318">
            <a:extLst>
              <a:ext uri="{FF2B5EF4-FFF2-40B4-BE49-F238E27FC236}">
                <a16:creationId xmlns:a16="http://schemas.microsoft.com/office/drawing/2014/main" id="{BDB31B1D-BE78-2B92-CA35-1F6B7B664413}"/>
              </a:ext>
            </a:extLst>
          </p:cNvPr>
          <p:cNvSpPr/>
          <p:nvPr/>
        </p:nvSpPr>
        <p:spPr>
          <a:xfrm>
            <a:off x="134886" y="646129"/>
            <a:ext cx="25361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THE FIRST MINUTE / ACLS FUNDAMENTALS </a:t>
            </a:r>
            <a:endParaRPr lang="en-US" sz="1000" dirty="0">
              <a:solidFill>
                <a:prstClr val="black"/>
              </a:solidFill>
            </a:endParaRPr>
          </a:p>
        </p:txBody>
      </p:sp>
      <p:graphicFrame>
        <p:nvGraphicFramePr>
          <p:cNvPr id="321" name="Table 320">
            <a:extLst>
              <a:ext uri="{FF2B5EF4-FFF2-40B4-BE49-F238E27FC236}">
                <a16:creationId xmlns:a16="http://schemas.microsoft.com/office/drawing/2014/main" id="{D9AF0B28-4E3D-AF73-EBD4-89C81296AE2C}"/>
              </a:ext>
            </a:extLst>
          </p:cNvPr>
          <p:cNvGraphicFramePr>
            <a:graphicFrameLocks noGrp="1"/>
          </p:cNvGraphicFramePr>
          <p:nvPr/>
        </p:nvGraphicFramePr>
        <p:xfrm>
          <a:off x="212261" y="1393344"/>
          <a:ext cx="2630850" cy="1190618"/>
        </p:xfrm>
        <a:graphic>
          <a:graphicData uri="http://schemas.openxmlformats.org/drawingml/2006/table">
            <a:tbl>
              <a:tblPr/>
              <a:tblGrid>
                <a:gridCol w="688438">
                  <a:extLst>
                    <a:ext uri="{9D8B030D-6E8A-4147-A177-3AD203B41FA5}">
                      <a16:colId xmlns:a16="http://schemas.microsoft.com/office/drawing/2014/main" val="347262204"/>
                    </a:ext>
                  </a:extLst>
                </a:gridCol>
                <a:gridCol w="1942412">
                  <a:extLst>
                    <a:ext uri="{9D8B030D-6E8A-4147-A177-3AD203B41FA5}">
                      <a16:colId xmlns:a16="http://schemas.microsoft.com/office/drawing/2014/main" val="4060784251"/>
                    </a:ext>
                  </a:extLst>
                </a:gridCol>
              </a:tblGrid>
              <a:tr h="163942">
                <a:tc>
                  <a:txBody>
                    <a:bodyPr/>
                    <a:lstStyle/>
                    <a:p>
                      <a:r>
                        <a:rPr lang="en-US" sz="700" b="1" u="sng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700" b="0" u="none" dirty="0">
                          <a:effectLst/>
                          <a:latin typeface="+mn-lt"/>
                        </a:rPr>
                        <a:t>irway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“What airway do we have?”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455105"/>
                  </a:ext>
                </a:extLst>
              </a:tr>
              <a:tr h="226218">
                <a:tc>
                  <a:txBody>
                    <a:bodyPr/>
                    <a:lstStyle/>
                    <a:p>
                      <a:r>
                        <a:rPr lang="en-US" sz="700" b="1" u="sng" dirty="0">
                          <a:effectLst/>
                          <a:latin typeface="+mn-lt"/>
                        </a:rPr>
                        <a:t>B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reathing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effectLst/>
                          <a:latin typeface="+mn-lt"/>
                        </a:rPr>
                        <a:t>”Are we able to ventilate?”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71464"/>
                  </a:ext>
                </a:extLst>
              </a:tr>
              <a:tr h="163942">
                <a:tc>
                  <a:txBody>
                    <a:bodyPr/>
                    <a:lstStyle/>
                    <a:p>
                      <a:r>
                        <a:rPr lang="en-US" sz="700" b="1" u="sng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ompressions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Is CPR adequate? Who is ”on deck”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99104"/>
                  </a:ext>
                </a:extLst>
              </a:tr>
              <a:tr h="163942">
                <a:tc>
                  <a:txBody>
                    <a:bodyPr/>
                    <a:lstStyle/>
                    <a:p>
                      <a:r>
                        <a:rPr lang="en-US" sz="700" b="1" u="sng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efibrillation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“Rhythm” &amp; “are defib pads attached” 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799209"/>
                  </a:ext>
                </a:extLst>
              </a:tr>
              <a:tr h="257089">
                <a:tc>
                  <a:txBody>
                    <a:bodyPr/>
                    <a:lstStyle/>
                    <a:p>
                      <a:r>
                        <a:rPr lang="en-US" sz="700" b="1" u="sng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pinephrine</a:t>
                      </a:r>
                    </a:p>
                    <a:p>
                      <a:r>
                        <a:rPr lang="en-US" sz="700" dirty="0">
                          <a:effectLst/>
                          <a:latin typeface="+mn-lt"/>
                        </a:rPr>
                        <a:t>(medications)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52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+mn-lt"/>
                        </a:rPr>
                        <a:t>Do we have vascular access?</a:t>
                      </a:r>
                    </a:p>
                    <a:p>
                      <a:r>
                        <a:rPr lang="en-US" sz="700" b="1" dirty="0">
                          <a:effectLst/>
                          <a:latin typeface="+mn-lt"/>
                        </a:rPr>
                        <a:t>Epinephrine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 (it is first in all ACLS algorithms)</a:t>
                      </a:r>
                    </a:p>
                    <a:p>
                      <a:r>
                        <a:rPr lang="en-US" sz="700" dirty="0">
                          <a:effectLst/>
                          <a:latin typeface="+mn-lt"/>
                        </a:rPr>
                        <a:t>Other </a:t>
                      </a:r>
                      <a:r>
                        <a:rPr lang="en-US" sz="700" b="1" dirty="0">
                          <a:effectLst/>
                          <a:latin typeface="+mn-lt"/>
                        </a:rPr>
                        <a:t>medications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 depending on rhythm.</a:t>
                      </a: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520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128755"/>
                  </a:ext>
                </a:extLst>
              </a:tr>
            </a:tbl>
          </a:graphicData>
        </a:graphic>
      </p:graphicFrame>
      <p:sp>
        <p:nvSpPr>
          <p:cNvPr id="323" name="Rectangle 322">
            <a:extLst>
              <a:ext uri="{FF2B5EF4-FFF2-40B4-BE49-F238E27FC236}">
                <a16:creationId xmlns:a16="http://schemas.microsoft.com/office/drawing/2014/main" id="{42F4127B-AD3D-F045-A168-4B90E355D1B6}"/>
              </a:ext>
            </a:extLst>
          </p:cNvPr>
          <p:cNvSpPr/>
          <p:nvPr/>
        </p:nvSpPr>
        <p:spPr>
          <a:xfrm>
            <a:off x="5671313" y="6387302"/>
            <a:ext cx="739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CYCLE 3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4BD7526E-E841-8A2E-ED94-77D6B9C5F60D}"/>
              </a:ext>
            </a:extLst>
          </p:cNvPr>
          <p:cNvSpPr/>
          <p:nvPr/>
        </p:nvSpPr>
        <p:spPr>
          <a:xfrm>
            <a:off x="6765332" y="6386927"/>
            <a:ext cx="747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CYCLE n</a:t>
            </a:r>
          </a:p>
        </p:txBody>
      </p:sp>
      <p:sp>
        <p:nvSpPr>
          <p:cNvPr id="325" name="Lightning Bolt 324">
            <a:extLst>
              <a:ext uri="{FF2B5EF4-FFF2-40B4-BE49-F238E27FC236}">
                <a16:creationId xmlns:a16="http://schemas.microsoft.com/office/drawing/2014/main" id="{2E445871-97B2-E5B9-53CE-6EBB77B953FD}"/>
              </a:ext>
            </a:extLst>
          </p:cNvPr>
          <p:cNvSpPr/>
          <p:nvPr/>
        </p:nvSpPr>
        <p:spPr>
          <a:xfrm rot="19800000" flipH="1">
            <a:off x="5351416" y="6315156"/>
            <a:ext cx="404801" cy="333625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Lightning Bolt 325">
            <a:extLst>
              <a:ext uri="{FF2B5EF4-FFF2-40B4-BE49-F238E27FC236}">
                <a16:creationId xmlns:a16="http://schemas.microsoft.com/office/drawing/2014/main" id="{4DEC9616-0D55-E1BC-BF3A-5E1EA95D0DCC}"/>
              </a:ext>
            </a:extLst>
          </p:cNvPr>
          <p:cNvSpPr/>
          <p:nvPr/>
        </p:nvSpPr>
        <p:spPr>
          <a:xfrm rot="19800000" flipH="1">
            <a:off x="6304275" y="6305107"/>
            <a:ext cx="404801" cy="333625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974C0360-6B25-2BB2-AF1E-78D16ADE2B0C}"/>
              </a:ext>
            </a:extLst>
          </p:cNvPr>
          <p:cNvSpPr/>
          <p:nvPr/>
        </p:nvSpPr>
        <p:spPr>
          <a:xfrm>
            <a:off x="5629470" y="6674628"/>
            <a:ext cx="14609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/>
              <a:t>Minimize interruptions in CPR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F5AA2B84-4911-2C65-8F59-92C53AEE2A16}"/>
              </a:ext>
            </a:extLst>
          </p:cNvPr>
          <p:cNvSpPr/>
          <p:nvPr/>
        </p:nvSpPr>
        <p:spPr>
          <a:xfrm>
            <a:off x="6501343" y="6378457"/>
            <a:ext cx="319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CC1E2CBC-9666-138C-B618-D1A5F5B595B9}"/>
              </a:ext>
            </a:extLst>
          </p:cNvPr>
          <p:cNvSpPr/>
          <p:nvPr/>
        </p:nvSpPr>
        <p:spPr>
          <a:xfrm>
            <a:off x="133156" y="3271034"/>
            <a:ext cx="12789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DIFFERENTIAL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A8CDC7A3-5522-8A6D-18A5-89808E6570B6}"/>
              </a:ext>
            </a:extLst>
          </p:cNvPr>
          <p:cNvSpPr/>
          <p:nvPr/>
        </p:nvSpPr>
        <p:spPr>
          <a:xfrm>
            <a:off x="119490" y="2649362"/>
            <a:ext cx="16370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SUMMARY/TEAM UPDATE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F35DBFA2-6D68-1100-8D0E-DBBDF3AF021A}"/>
              </a:ext>
            </a:extLst>
          </p:cNvPr>
          <p:cNvSpPr txBox="1"/>
          <p:nvPr/>
        </p:nvSpPr>
        <p:spPr>
          <a:xfrm>
            <a:off x="115524" y="2786366"/>
            <a:ext cx="35265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spc="-30" dirty="0">
                <a:effectLst/>
              </a:rPr>
              <a:t>Periodically,</a:t>
            </a:r>
            <a:r>
              <a:rPr lang="en-US" sz="800" b="1" spc="-30" dirty="0">
                <a:effectLst/>
              </a:rPr>
              <a:t> Summarize</a:t>
            </a:r>
            <a:r>
              <a:rPr lang="en-US" sz="800" spc="-30" dirty="0">
                <a:effectLst/>
              </a:rPr>
              <a:t> the situation, interventions performed, &amp; working diagnosis.</a:t>
            </a:r>
          </a:p>
          <a:p>
            <a:r>
              <a:rPr lang="en-US" sz="800" i="1" spc="-50" dirty="0"/>
              <a:t>“We’re on cycle 2 of a PEA arrest, our working diagnosis is septic shock, we’ve given Epi once”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BD0D9308-BE7E-BE63-37E6-CB9872A5C1A0}"/>
              </a:ext>
            </a:extLst>
          </p:cNvPr>
          <p:cNvSpPr txBox="1"/>
          <p:nvPr/>
        </p:nvSpPr>
        <p:spPr>
          <a:xfrm>
            <a:off x="944783" y="3240641"/>
            <a:ext cx="26055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spc="-30" dirty="0"/>
              <a:t>Consider the </a:t>
            </a:r>
            <a:r>
              <a:rPr lang="en-US" sz="800" b="1" i="1" spc="-30" dirty="0"/>
              <a:t>differential diagnosis </a:t>
            </a:r>
            <a:r>
              <a:rPr lang="en-US" sz="800" spc="-30" dirty="0"/>
              <a:t>&amp; potential treatments</a:t>
            </a:r>
          </a:p>
          <a:p>
            <a:r>
              <a:rPr lang="en-US" sz="800" b="1" i="1" spc="-30" dirty="0"/>
              <a:t>Verbalize</a:t>
            </a:r>
            <a:r>
              <a:rPr lang="en-US" sz="800" spc="-30" dirty="0"/>
              <a:t> this thought process for team situational awareness</a:t>
            </a:r>
            <a:endParaRPr lang="en-US" sz="800" spc="-50" dirty="0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348ECE29-0AC3-CEFC-1284-43F9BED28E88}"/>
              </a:ext>
            </a:extLst>
          </p:cNvPr>
          <p:cNvSpPr/>
          <p:nvPr/>
        </p:nvSpPr>
        <p:spPr>
          <a:xfrm>
            <a:off x="4497401" y="6661917"/>
            <a:ext cx="9918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/>
              <a:t>Shock if indicated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50679AB1-AC44-8C08-89D1-DB44947744C4}"/>
              </a:ext>
            </a:extLst>
          </p:cNvPr>
          <p:cNvSpPr/>
          <p:nvPr/>
        </p:nvSpPr>
        <p:spPr>
          <a:xfrm>
            <a:off x="2839885" y="1499665"/>
            <a:ext cx="823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Make eye contact &amp; ensure that someone is assigned to each crucial role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46A939DC-3421-29CF-EEFE-4CD413881B44}"/>
              </a:ext>
            </a:extLst>
          </p:cNvPr>
          <p:cNvSpPr/>
          <p:nvPr/>
        </p:nvSpPr>
        <p:spPr>
          <a:xfrm>
            <a:off x="6108842" y="791629"/>
            <a:ext cx="727951" cy="936774"/>
          </a:xfrm>
          <a:prstGeom prst="rect">
            <a:avLst/>
          </a:prstGeom>
          <a:solidFill>
            <a:schemeClr val="bg1">
              <a:lumMod val="95000"/>
              <a:alpha val="540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0BAD12B-9F47-4C75-6A3B-0E0A4C17DD6B}"/>
              </a:ext>
            </a:extLst>
          </p:cNvPr>
          <p:cNvGrpSpPr/>
          <p:nvPr/>
        </p:nvGrpSpPr>
        <p:grpSpPr>
          <a:xfrm>
            <a:off x="5292635" y="455806"/>
            <a:ext cx="1666286" cy="1355663"/>
            <a:chOff x="5426433" y="387846"/>
            <a:chExt cx="1666286" cy="1355663"/>
          </a:xfrm>
        </p:grpSpPr>
        <p:sp>
          <p:nvSpPr>
            <p:cNvPr id="342" name="Rounded Rectangle 376">
              <a:extLst>
                <a:ext uri="{FF2B5EF4-FFF2-40B4-BE49-F238E27FC236}">
                  <a16:creationId xmlns:a16="http://schemas.microsoft.com/office/drawing/2014/main" id="{C8095986-E423-2EEF-623A-635B299C1379}"/>
                </a:ext>
              </a:extLst>
            </p:cNvPr>
            <p:cNvSpPr/>
            <p:nvPr/>
          </p:nvSpPr>
          <p:spPr>
            <a:xfrm>
              <a:off x="5485163" y="445901"/>
              <a:ext cx="1575998" cy="1281361"/>
            </a:xfrm>
            <a:prstGeom prst="roundRect">
              <a:avLst>
                <a:gd name="adj" fmla="val 4317"/>
              </a:avLst>
            </a:prstGeom>
            <a:solidFill>
              <a:schemeClr val="accent6">
                <a:lumMod val="40000"/>
                <a:lumOff val="60000"/>
                <a:alpha val="2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BCE047B-3F35-A326-4AEC-89B9E20F93A3}"/>
                </a:ext>
              </a:extLst>
            </p:cNvPr>
            <p:cNvSpPr/>
            <p:nvPr/>
          </p:nvSpPr>
          <p:spPr>
            <a:xfrm>
              <a:off x="5426433" y="387846"/>
              <a:ext cx="166628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spc="-30" dirty="0"/>
                <a:t>Effectiveness of CPR drops dramatically over time. Consider changing the person performing compressions </a:t>
              </a:r>
              <a:r>
                <a:rPr lang="en-US" sz="800" b="1" i="1" spc="-30" dirty="0"/>
                <a:t>every</a:t>
              </a:r>
              <a:r>
                <a:rPr lang="en-US" sz="800" spc="-30" dirty="0"/>
                <a:t> cycle. Have a relief person “on deck” </a:t>
              </a:r>
              <a:r>
                <a:rPr lang="en-US" sz="800" spc="-30" dirty="0">
                  <a:hlinkClick r:id="rId14"/>
                </a:rPr>
                <a:t>Adequate CPR </a:t>
              </a:r>
              <a:r>
                <a:rPr lang="en-US" sz="800" spc="-30" dirty="0"/>
                <a:t>achieves ETCO2 &gt;20 mmHg, DBP &gt; 20 mmHg, CPP &gt; 25.</a:t>
              </a:r>
            </a:p>
            <a:p>
              <a:pPr algn="ctr"/>
              <a:r>
                <a:rPr lang="en-US" sz="800" spc="-30" dirty="0"/>
                <a:t>(CPP = DBP – RAP)</a:t>
              </a:r>
            </a:p>
            <a:p>
              <a:pPr algn="ctr"/>
              <a:r>
                <a:rPr lang="en-US" sz="800" spc="-30" dirty="0"/>
                <a:t>The CODE LEADER should assess the adequacy of CPR &amp; give feedback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B15DD95B-2E5A-06BC-8341-ABA419CEB967}"/>
                </a:ext>
              </a:extLst>
            </p:cNvPr>
            <p:cNvSpPr/>
            <p:nvPr/>
          </p:nvSpPr>
          <p:spPr>
            <a:xfrm>
              <a:off x="5735951" y="1497288"/>
              <a:ext cx="111670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</a:rPr>
                <a:t>COMPRESSIONS</a:t>
              </a:r>
              <a:endParaRPr lang="en-US" sz="1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D589BC55-8F82-22BA-BAB8-976D0D25A818}"/>
              </a:ext>
            </a:extLst>
          </p:cNvPr>
          <p:cNvCxnSpPr>
            <a:cxnSpLocks/>
          </p:cNvCxnSpPr>
          <p:nvPr/>
        </p:nvCxnSpPr>
        <p:spPr>
          <a:xfrm>
            <a:off x="3794058" y="6769730"/>
            <a:ext cx="7982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Rectangle 348">
            <a:extLst>
              <a:ext uri="{FF2B5EF4-FFF2-40B4-BE49-F238E27FC236}">
                <a16:creationId xmlns:a16="http://schemas.microsoft.com/office/drawing/2014/main" id="{71A98C47-64B7-A29B-AB12-10737FE2FED7}"/>
              </a:ext>
            </a:extLst>
          </p:cNvPr>
          <p:cNvSpPr/>
          <p:nvPr/>
        </p:nvSpPr>
        <p:spPr>
          <a:xfrm>
            <a:off x="3714607" y="688276"/>
            <a:ext cx="1409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PHYSICAL</a:t>
            </a:r>
            <a:r>
              <a:rPr lang="en-US" sz="1000" b="1" dirty="0">
                <a:solidFill>
                  <a:srgbClr val="000000"/>
                </a:solidFill>
              </a:rPr>
              <a:t> STRUCTURE &amp; TEAM ROLES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DC3EA2AD-6C54-0B96-E912-64F69B2C6618}"/>
              </a:ext>
            </a:extLst>
          </p:cNvPr>
          <p:cNvSpPr/>
          <p:nvPr/>
        </p:nvSpPr>
        <p:spPr>
          <a:xfrm>
            <a:off x="6388050" y="3625376"/>
            <a:ext cx="1070523" cy="88809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FDBBD3BB-B559-6B9D-B695-C6AFF993F4EB}"/>
              </a:ext>
            </a:extLst>
          </p:cNvPr>
          <p:cNvGrpSpPr/>
          <p:nvPr/>
        </p:nvGrpSpPr>
        <p:grpSpPr>
          <a:xfrm>
            <a:off x="6258366" y="3604773"/>
            <a:ext cx="1655325" cy="870701"/>
            <a:chOff x="5321975" y="5165280"/>
            <a:chExt cx="1655325" cy="870701"/>
          </a:xfrm>
        </p:grpSpPr>
        <p:sp>
          <p:nvSpPr>
            <p:cNvPr id="346" name="Rounded Rectangle 376">
              <a:extLst>
                <a:ext uri="{FF2B5EF4-FFF2-40B4-BE49-F238E27FC236}">
                  <a16:creationId xmlns:a16="http://schemas.microsoft.com/office/drawing/2014/main" id="{5D0DD682-310D-4DAE-E977-83FD01B5EA43}"/>
                </a:ext>
              </a:extLst>
            </p:cNvPr>
            <p:cNvSpPr/>
            <p:nvPr/>
          </p:nvSpPr>
          <p:spPr>
            <a:xfrm>
              <a:off x="5437164" y="5199945"/>
              <a:ext cx="1440409" cy="821026"/>
            </a:xfrm>
            <a:prstGeom prst="roundRect">
              <a:avLst>
                <a:gd name="adj" fmla="val 7159"/>
              </a:avLst>
            </a:prstGeom>
            <a:solidFill>
              <a:schemeClr val="accent4">
                <a:alpha val="24306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ECFC7E6-F25C-B29D-A5E4-6E15EB10F812}"/>
                </a:ext>
              </a:extLst>
            </p:cNvPr>
            <p:cNvSpPr/>
            <p:nvPr/>
          </p:nvSpPr>
          <p:spPr>
            <a:xfrm>
              <a:off x="5321975" y="5165280"/>
              <a:ext cx="111911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4">
                      <a:lumMod val="50000"/>
                    </a:schemeClr>
                  </a:solidFill>
                </a:rPr>
                <a:t>DEFIBRILLATOR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A332419-4AD5-3479-5516-19DEC87268DA}"/>
                </a:ext>
              </a:extLst>
            </p:cNvPr>
            <p:cNvSpPr/>
            <p:nvPr/>
          </p:nvSpPr>
          <p:spPr>
            <a:xfrm>
              <a:off x="5389724" y="5328095"/>
              <a:ext cx="15875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spc="-20" dirty="0"/>
                <a:t>Charging the  defibrillator </a:t>
              </a:r>
              <a:r>
                <a:rPr lang="en-US" sz="800" b="1" i="1" spc="-20" dirty="0"/>
                <a:t>before</a:t>
              </a:r>
              <a:r>
                <a:rPr lang="en-US" sz="800" spc="-20" dirty="0"/>
                <a:t> pulse  checks can shorten time to defib </a:t>
              </a:r>
              <a:r>
                <a:rPr lang="en-US" sz="800" spc="-10" dirty="0"/>
                <a:t>&amp; reduce interruptions in CPR</a:t>
              </a:r>
              <a:r>
                <a:rPr lang="en-US" sz="800" spc="-20" dirty="0"/>
                <a:t>. Anterior/Posterior placement may be more likely to achieve ROSC</a:t>
              </a:r>
            </a:p>
          </p:txBody>
        </p:sp>
      </p:grp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6F2D229D-9866-8964-C0E6-BFF61097A8FE}"/>
              </a:ext>
            </a:extLst>
          </p:cNvPr>
          <p:cNvCxnSpPr>
            <a:cxnSpLocks/>
          </p:cNvCxnSpPr>
          <p:nvPr/>
        </p:nvCxnSpPr>
        <p:spPr>
          <a:xfrm flipH="1">
            <a:off x="5439004" y="6789255"/>
            <a:ext cx="133083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id="{51DE260C-136B-14B9-86F8-0A7B0491F5AE}"/>
              </a:ext>
            </a:extLst>
          </p:cNvPr>
          <p:cNvCxnSpPr>
            <a:cxnSpLocks/>
          </p:cNvCxnSpPr>
          <p:nvPr/>
        </p:nvCxnSpPr>
        <p:spPr>
          <a:xfrm>
            <a:off x="5583323" y="6789261"/>
            <a:ext cx="133083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Rectangle 364">
            <a:extLst>
              <a:ext uri="{FF2B5EF4-FFF2-40B4-BE49-F238E27FC236}">
                <a16:creationId xmlns:a16="http://schemas.microsoft.com/office/drawing/2014/main" id="{B15715D1-5DFB-AAB6-1311-55DE96B339BD}"/>
              </a:ext>
            </a:extLst>
          </p:cNvPr>
          <p:cNvSpPr/>
          <p:nvPr/>
        </p:nvSpPr>
        <p:spPr>
          <a:xfrm>
            <a:off x="3945770" y="6704460"/>
            <a:ext cx="356781" cy="133518"/>
          </a:xfrm>
          <a:prstGeom prst="rect">
            <a:avLst/>
          </a:prstGeom>
          <a:solidFill>
            <a:schemeClr val="bg1">
              <a:alpha val="6911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F5923280-F404-3A22-2840-23DCDBCDDDAB}"/>
              </a:ext>
            </a:extLst>
          </p:cNvPr>
          <p:cNvSpPr/>
          <p:nvPr/>
        </p:nvSpPr>
        <p:spPr>
          <a:xfrm>
            <a:off x="3945677" y="6666412"/>
            <a:ext cx="4806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/>
              <a:t>2 min</a:t>
            </a:r>
          </a:p>
        </p:txBody>
      </p:sp>
      <p:sp>
        <p:nvSpPr>
          <p:cNvPr id="367" name="Right Brace 366">
            <a:extLst>
              <a:ext uri="{FF2B5EF4-FFF2-40B4-BE49-F238E27FC236}">
                <a16:creationId xmlns:a16="http://schemas.microsoft.com/office/drawing/2014/main" id="{AC148D82-92CF-81B2-A1D7-B0488BD42EC4}"/>
              </a:ext>
            </a:extLst>
          </p:cNvPr>
          <p:cNvSpPr/>
          <p:nvPr/>
        </p:nvSpPr>
        <p:spPr>
          <a:xfrm>
            <a:off x="2843111" y="1493725"/>
            <a:ext cx="138867" cy="983315"/>
          </a:xfrm>
          <a:prstGeom prst="rightBrac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1FAA9E24-2914-B613-62A5-3ECF2919AE45}"/>
              </a:ext>
            </a:extLst>
          </p:cNvPr>
          <p:cNvSpPr/>
          <p:nvPr/>
        </p:nvSpPr>
        <p:spPr>
          <a:xfrm>
            <a:off x="3841363" y="6164302"/>
            <a:ext cx="673262" cy="219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</a:rPr>
              <a:t>SUMMARY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CF7575A6-F4A3-2D0C-DA62-4CA1E06E2C97}"/>
              </a:ext>
            </a:extLst>
          </p:cNvPr>
          <p:cNvSpPr/>
          <p:nvPr/>
        </p:nvSpPr>
        <p:spPr>
          <a:xfrm>
            <a:off x="5718031" y="6164302"/>
            <a:ext cx="673262" cy="219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</a:rPr>
              <a:t>SUMMARY</a:t>
            </a: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36E03830-BF49-B743-7EE6-DC868649756D}"/>
              </a:ext>
            </a:extLst>
          </p:cNvPr>
          <p:cNvSpPr/>
          <p:nvPr/>
        </p:nvSpPr>
        <p:spPr>
          <a:xfrm>
            <a:off x="4706199" y="6164302"/>
            <a:ext cx="8427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accent1"/>
                </a:solidFill>
              </a:rPr>
              <a:t>DIFFERENTIAL</a:t>
            </a:r>
          </a:p>
        </p:txBody>
      </p: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BFFE04FA-FC96-8A50-E132-9EE3136511C1}"/>
              </a:ext>
            </a:extLst>
          </p:cNvPr>
          <p:cNvCxnSpPr>
            <a:cxnSpLocks/>
          </p:cNvCxnSpPr>
          <p:nvPr/>
        </p:nvCxnSpPr>
        <p:spPr>
          <a:xfrm>
            <a:off x="1868327" y="2565796"/>
            <a:ext cx="0" cy="13716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DB8A1EA4-52E9-0488-7754-389DBD96F9C3}"/>
              </a:ext>
            </a:extLst>
          </p:cNvPr>
          <p:cNvCxnSpPr>
            <a:cxnSpLocks/>
            <a:stCxn id="332" idx="2"/>
          </p:cNvCxnSpPr>
          <p:nvPr/>
        </p:nvCxnSpPr>
        <p:spPr>
          <a:xfrm>
            <a:off x="1878809" y="3124920"/>
            <a:ext cx="0" cy="13716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Elbow Connector 377">
            <a:extLst>
              <a:ext uri="{FF2B5EF4-FFF2-40B4-BE49-F238E27FC236}">
                <a16:creationId xmlns:a16="http://schemas.microsoft.com/office/drawing/2014/main" id="{C838C111-310D-4B61-9465-73C2BEDA6736}"/>
              </a:ext>
            </a:extLst>
          </p:cNvPr>
          <p:cNvCxnSpPr>
            <a:cxnSpLocks/>
            <a:stCxn id="386" idx="2"/>
            <a:endCxn id="192" idx="1"/>
          </p:cNvCxnSpPr>
          <p:nvPr/>
        </p:nvCxnSpPr>
        <p:spPr>
          <a:xfrm rot="5400000" flipH="1">
            <a:off x="-1817913" y="3034166"/>
            <a:ext cx="5636832" cy="1745326"/>
          </a:xfrm>
          <a:prstGeom prst="bentConnector4">
            <a:avLst>
              <a:gd name="adj1" fmla="val -1738"/>
              <a:gd name="adj2" fmla="val 106549"/>
            </a:avLst>
          </a:prstGeom>
          <a:ln w="254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Rectangle 380">
            <a:extLst>
              <a:ext uri="{FF2B5EF4-FFF2-40B4-BE49-F238E27FC236}">
                <a16:creationId xmlns:a16="http://schemas.microsoft.com/office/drawing/2014/main" id="{3466F8BD-FA48-70C6-47D8-0335BA71635D}"/>
              </a:ext>
            </a:extLst>
          </p:cNvPr>
          <p:cNvSpPr/>
          <p:nvPr/>
        </p:nvSpPr>
        <p:spPr>
          <a:xfrm>
            <a:off x="152649" y="6309128"/>
            <a:ext cx="3384987" cy="58477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Airway – definitive airway plan?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Breathing – what is the ETCO2?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Compressions – is CPR adequate?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Defib – is </a:t>
            </a:r>
            <a:r>
              <a:rPr lang="en-US" sz="800" dirty="0" err="1"/>
              <a:t>pt</a:t>
            </a:r>
            <a:r>
              <a:rPr lang="en-US" sz="800" dirty="0"/>
              <a:t> an ECLS candidate?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Medications – are specific </a:t>
            </a:r>
            <a:r>
              <a:rPr lang="en-US" sz="800" dirty="0" err="1"/>
              <a:t>tx</a:t>
            </a:r>
            <a:r>
              <a:rPr lang="en-US" sz="800" dirty="0"/>
              <a:t> indicated? Bicarb? Glucose? </a:t>
            </a:r>
          </a:p>
        </p:txBody>
      </p:sp>
      <p:sp>
        <p:nvSpPr>
          <p:cNvPr id="383" name="Rounded Rectangle 376">
            <a:extLst>
              <a:ext uri="{FF2B5EF4-FFF2-40B4-BE49-F238E27FC236}">
                <a16:creationId xmlns:a16="http://schemas.microsoft.com/office/drawing/2014/main" id="{75C0A9A8-8ADD-72E8-67F4-8FB9A5D6B365}"/>
              </a:ext>
            </a:extLst>
          </p:cNvPr>
          <p:cNvSpPr/>
          <p:nvPr/>
        </p:nvSpPr>
        <p:spPr>
          <a:xfrm>
            <a:off x="7649141" y="6344456"/>
            <a:ext cx="1456660" cy="353656"/>
          </a:xfrm>
          <a:prstGeom prst="roundRect">
            <a:avLst>
              <a:gd name="adj" fmla="val 4886"/>
            </a:avLst>
          </a:prstGeom>
          <a:solidFill>
            <a:srgbClr val="C000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D0F67083-64F3-1B0E-25FD-626D96086379}"/>
              </a:ext>
            </a:extLst>
          </p:cNvPr>
          <p:cNvSpPr/>
          <p:nvPr/>
        </p:nvSpPr>
        <p:spPr>
          <a:xfrm>
            <a:off x="7635190" y="6303469"/>
            <a:ext cx="14863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ROSC vs</a:t>
            </a:r>
          </a:p>
          <a:p>
            <a:pPr algn="ctr"/>
            <a:r>
              <a:rPr lang="en-US" sz="1000" b="1" spc="-1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TERMINATION OF EFFORTS</a:t>
            </a:r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D6B7F2BB-2F0D-809E-EEDE-19462628EE35}"/>
              </a:ext>
            </a:extLst>
          </p:cNvPr>
          <p:cNvSpPr/>
          <p:nvPr/>
        </p:nvSpPr>
        <p:spPr>
          <a:xfrm>
            <a:off x="6536903" y="6145861"/>
            <a:ext cx="8427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accent1"/>
                </a:solidFill>
              </a:rPr>
              <a:t>DIFFERENTIAL</a:t>
            </a: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090461FA-CE90-E097-8AB2-EC16C4AFD36B}"/>
              </a:ext>
            </a:extLst>
          </p:cNvPr>
          <p:cNvSpPr/>
          <p:nvPr/>
        </p:nvSpPr>
        <p:spPr>
          <a:xfrm>
            <a:off x="101038" y="6169228"/>
            <a:ext cx="16370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SUMMARY/REASSESS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C009B203-6141-AF5D-CF37-FEE497EA6524}"/>
              </a:ext>
            </a:extLst>
          </p:cNvPr>
          <p:cNvCxnSpPr>
            <a:cxnSpLocks/>
          </p:cNvCxnSpPr>
          <p:nvPr/>
        </p:nvCxnSpPr>
        <p:spPr>
          <a:xfrm>
            <a:off x="1868327" y="6080736"/>
            <a:ext cx="0" cy="13716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Rectangle 402">
            <a:extLst>
              <a:ext uri="{FF2B5EF4-FFF2-40B4-BE49-F238E27FC236}">
                <a16:creationId xmlns:a16="http://schemas.microsoft.com/office/drawing/2014/main" id="{C0D64A36-6332-FB54-D4BD-3A61D9387AB3}"/>
              </a:ext>
            </a:extLst>
          </p:cNvPr>
          <p:cNvSpPr/>
          <p:nvPr/>
        </p:nvSpPr>
        <p:spPr>
          <a:xfrm>
            <a:off x="3663097" y="5972510"/>
            <a:ext cx="1501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TEMPORAL</a:t>
            </a:r>
            <a:r>
              <a:rPr lang="en-US" sz="1000" b="1" dirty="0">
                <a:solidFill>
                  <a:srgbClr val="000000"/>
                </a:solidFill>
              </a:rPr>
              <a:t> STRUCTURE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4656C8A0-3F6B-0BDF-828E-08AD7D0D9C9B}"/>
              </a:ext>
            </a:extLst>
          </p:cNvPr>
          <p:cNvSpPr txBox="1"/>
          <p:nvPr/>
        </p:nvSpPr>
        <p:spPr>
          <a:xfrm>
            <a:off x="3827393" y="5116397"/>
            <a:ext cx="2678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effectLst/>
                <a:hlinkClick r:id="rId15"/>
              </a:rPr>
              <a:t>ETCO2 &lt; 10 mmHg after &gt; 20 min of CPR</a:t>
            </a:r>
            <a:endParaRPr lang="en-US" sz="800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effectLst/>
              </a:rPr>
              <a:t>Duration of arrest &gt; 30 min without ROSC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effectLst/>
              </a:rPr>
              <a:t>Severe acidosis/hyperkalemia (pH &lt; 6.8, K &gt; 10)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L</a:t>
            </a:r>
            <a:r>
              <a:rPr lang="en-US" sz="800" dirty="0">
                <a:effectLst/>
              </a:rPr>
              <a:t>ack of cardiac motion on TTE (adjunct)</a:t>
            </a:r>
            <a:endParaRPr lang="en-US" sz="800" dirty="0"/>
          </a:p>
          <a:p>
            <a:r>
              <a:rPr lang="en-US" sz="800" dirty="0">
                <a:effectLst/>
              </a:rPr>
              <a:t>Consider family presence</a:t>
            </a:r>
          </a:p>
          <a:p>
            <a:r>
              <a:rPr lang="en-US" sz="800" dirty="0"/>
              <a:t>Summarize </a:t>
            </a:r>
            <a:r>
              <a:rPr lang="en-US" sz="800" dirty="0">
                <a:effectLst/>
              </a:rPr>
              <a:t>&amp; ask for suggestions, if none discontinue</a:t>
            </a:r>
            <a:endParaRPr lang="en-US" sz="800" dirty="0"/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9219DDB8-16E1-2B38-8660-59B0F7BAB00D}"/>
              </a:ext>
            </a:extLst>
          </p:cNvPr>
          <p:cNvSpPr/>
          <p:nvPr/>
        </p:nvSpPr>
        <p:spPr>
          <a:xfrm>
            <a:off x="3803769" y="4959745"/>
            <a:ext cx="17095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TERMINATION OF EFFORTS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E425E9C6-1FA9-04CC-3DD8-872319B96337}"/>
              </a:ext>
            </a:extLst>
          </p:cNvPr>
          <p:cNvCxnSpPr>
            <a:cxnSpLocks/>
          </p:cNvCxnSpPr>
          <p:nvPr/>
        </p:nvCxnSpPr>
        <p:spPr>
          <a:xfrm>
            <a:off x="3598644" y="5488959"/>
            <a:ext cx="25987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TextBox 419">
            <a:extLst>
              <a:ext uri="{FF2B5EF4-FFF2-40B4-BE49-F238E27FC236}">
                <a16:creationId xmlns:a16="http://schemas.microsoft.com/office/drawing/2014/main" id="{0F7AA774-1C5F-DC91-C209-D298E1E8DAD8}"/>
              </a:ext>
            </a:extLst>
          </p:cNvPr>
          <p:cNvSpPr txBox="1"/>
          <p:nvPr/>
        </p:nvSpPr>
        <p:spPr>
          <a:xfrm>
            <a:off x="8337781" y="3743682"/>
            <a:ext cx="1007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i="1" spc="-50" dirty="0"/>
              <a:t>(See </a:t>
            </a:r>
            <a:r>
              <a:rPr lang="en-US" sz="800" i="1" spc="-50" dirty="0">
                <a:hlinkClick r:id="rId16"/>
              </a:rPr>
              <a:t>ALine</a:t>
            </a:r>
            <a:r>
              <a:rPr lang="en-US" sz="800" i="1" spc="-50" dirty="0"/>
              <a:t> &amp; </a:t>
            </a:r>
            <a:r>
              <a:rPr lang="en-US" sz="800" i="1" spc="-50" dirty="0">
                <a:hlinkClick r:id="rId17"/>
              </a:rPr>
              <a:t>Capnography</a:t>
            </a:r>
            <a:r>
              <a:rPr lang="en-US" sz="800" i="1" spc="-50" dirty="0"/>
              <a:t> </a:t>
            </a:r>
            <a:r>
              <a:rPr lang="en-US" sz="800" i="1" spc="-50" dirty="0" err="1"/>
              <a:t>OnePagers</a:t>
            </a:r>
            <a:r>
              <a:rPr lang="en-US" sz="800" i="1" spc="-50" dirty="0"/>
              <a:t>)</a:t>
            </a: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E3D262B2-C1AE-3235-EC50-E759C7298C52}"/>
              </a:ext>
            </a:extLst>
          </p:cNvPr>
          <p:cNvSpPr/>
          <p:nvPr/>
        </p:nvSpPr>
        <p:spPr>
          <a:xfrm rot="16200000">
            <a:off x="8254104" y="1335735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(2022-11-27) </a:t>
            </a:r>
            <a:r>
              <a:rPr lang="en-US" sz="800" dirty="0">
                <a:hlinkClick r:id="rId18"/>
              </a:rPr>
              <a:t>CC BY-SA 3.0</a:t>
            </a:r>
            <a:endParaRPr lang="en-US" sz="800" dirty="0">
              <a:latin typeface="+mj-lt"/>
            </a:endParaRPr>
          </a:p>
        </p:txBody>
      </p:sp>
      <p:pic>
        <p:nvPicPr>
          <p:cNvPr id="425" name="Picture 8" descr="Mastodon, logo Icon in Coreui Brands">
            <a:extLst>
              <a:ext uri="{FF2B5EF4-FFF2-40B4-BE49-F238E27FC236}">
                <a16:creationId xmlns:a16="http://schemas.microsoft.com/office/drawing/2014/main" id="{AED1E473-7E8A-2D6A-19A0-9B8EF5BC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94" y="349346"/>
            <a:ext cx="111620" cy="11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975</Words>
  <Application>Microsoft Macintosh PowerPoint</Application>
  <PresentationFormat>Letter Paper (8.5x11 in)</PresentationFormat>
  <Paragraphs>146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Corbel</vt:lpstr>
      <vt:lpstr>Futura Condensed Medium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</cp:revision>
  <dcterms:created xsi:type="dcterms:W3CDTF">2022-11-28T01:50:44Z</dcterms:created>
  <dcterms:modified xsi:type="dcterms:W3CDTF">2022-11-28T01:51:52Z</dcterms:modified>
</cp:coreProperties>
</file>